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0"/>
  </p:notesMasterIdLst>
  <p:sldIdLst>
    <p:sldId id="256" r:id="rId2"/>
    <p:sldId id="339" r:id="rId3"/>
    <p:sldId id="346" r:id="rId4"/>
    <p:sldId id="341" r:id="rId5"/>
    <p:sldId id="318" r:id="rId6"/>
    <p:sldId id="302" r:id="rId7"/>
    <p:sldId id="289" r:id="rId8"/>
    <p:sldId id="342" r:id="rId9"/>
    <p:sldId id="343" r:id="rId10"/>
    <p:sldId id="295" r:id="rId11"/>
    <p:sldId id="303" r:id="rId12"/>
    <p:sldId id="323" r:id="rId13"/>
    <p:sldId id="344" r:id="rId14"/>
    <p:sldId id="306" r:id="rId15"/>
    <p:sldId id="326" r:id="rId16"/>
    <p:sldId id="305" r:id="rId17"/>
    <p:sldId id="325" r:id="rId18"/>
    <p:sldId id="327" r:id="rId19"/>
    <p:sldId id="311" r:id="rId20"/>
    <p:sldId id="310" r:id="rId21"/>
    <p:sldId id="330" r:id="rId22"/>
    <p:sldId id="348" r:id="rId23"/>
    <p:sldId id="331" r:id="rId24"/>
    <p:sldId id="332" r:id="rId25"/>
    <p:sldId id="335" r:id="rId26"/>
    <p:sldId id="337" r:id="rId27"/>
    <p:sldId id="347" r:id="rId28"/>
    <p:sldId id="271" r:id="rId29"/>
  </p:sldIdLst>
  <p:sldSz cx="12192000" cy="6858000"/>
  <p:notesSz cx="6808788" cy="99409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FD4443E-F989-4FC4-A0C8-D5A2AF1F390B}" styleName="Stile scuro 1 - Colore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25E5076-3810-47DD-B79F-674D7AD40C01}" styleName="Stile scuro 1 - Color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75DCB02-9BB8-47FD-8907-85C794F793BA}" styleName="Stile con tema 1 - Color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Stile con tema 1 - Color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26" autoAdjust="0"/>
    <p:restoredTop sz="88351" autoAdjust="0"/>
  </p:normalViewPr>
  <p:slideViewPr>
    <p:cSldViewPr snapToGrid="0">
      <p:cViewPr varScale="1">
        <p:scale>
          <a:sx n="83" d="100"/>
          <a:sy n="83" d="100"/>
        </p:scale>
        <p:origin x="-108" y="-6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IndagineGG_Cati\tavole_figure_cap5_editati290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00"/>
              <a:t>Flussi marginali in ingresso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2227109564747557"/>
          <c:y val="0.13499285835469332"/>
          <c:w val="0.84438911944067441"/>
          <c:h val="0.69525006075557005"/>
        </c:manualLayout>
      </c:layout>
      <c:lineChart>
        <c:grouping val="standard"/>
        <c:varyColors val="0"/>
        <c:ser>
          <c:idx val="0"/>
          <c:order val="0"/>
          <c:tx>
            <c:strRef>
              <c:f>figura5.14!$AB$7</c:f>
              <c:strCache>
                <c:ptCount val="1"/>
                <c:pt idx="0">
                  <c:v>Observed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figura5.14!$AA$8:$AA$24</c:f>
              <c:strCache>
                <c:ptCount val="17"/>
                <c:pt idx="0">
                  <c:v>m2 ***</c:v>
                </c:pt>
                <c:pt idx="1">
                  <c:v>m3 ***</c:v>
                </c:pt>
                <c:pt idx="2">
                  <c:v>m4 ***</c:v>
                </c:pt>
                <c:pt idx="3">
                  <c:v>m5 ***</c:v>
                </c:pt>
                <c:pt idx="4">
                  <c:v>m6</c:v>
                </c:pt>
                <c:pt idx="5">
                  <c:v>m7 ***</c:v>
                </c:pt>
                <c:pt idx="6">
                  <c:v>m8 ***</c:v>
                </c:pt>
                <c:pt idx="7">
                  <c:v>m9 ***</c:v>
                </c:pt>
                <c:pt idx="8">
                  <c:v>m10 ***</c:v>
                </c:pt>
                <c:pt idx="9">
                  <c:v>m11 **</c:v>
                </c:pt>
                <c:pt idx="10">
                  <c:v>m12 ***</c:v>
                </c:pt>
                <c:pt idx="11">
                  <c:v>m13 ***</c:v>
                </c:pt>
                <c:pt idx="12">
                  <c:v>m14 *</c:v>
                </c:pt>
                <c:pt idx="13">
                  <c:v>m15</c:v>
                </c:pt>
                <c:pt idx="14">
                  <c:v>m16</c:v>
                </c:pt>
                <c:pt idx="15">
                  <c:v>m17</c:v>
                </c:pt>
                <c:pt idx="16">
                  <c:v>m18</c:v>
                </c:pt>
              </c:strCache>
            </c:strRef>
          </c:cat>
          <c:val>
            <c:numRef>
              <c:f>figura5.14!$AB$8:$AB$24</c:f>
              <c:numCache>
                <c:formatCode>0.00</c:formatCode>
                <c:ptCount val="17"/>
                <c:pt idx="0">
                  <c:v>1.7859099999999999</c:v>
                </c:pt>
                <c:pt idx="1">
                  <c:v>1.9677</c:v>
                </c:pt>
                <c:pt idx="2">
                  <c:v>2.4917100000000003</c:v>
                </c:pt>
                <c:pt idx="3">
                  <c:v>2.6842000000000001</c:v>
                </c:pt>
                <c:pt idx="4">
                  <c:v>4.1385900000000007</c:v>
                </c:pt>
                <c:pt idx="5">
                  <c:v>11.11111</c:v>
                </c:pt>
                <c:pt idx="6">
                  <c:v>8.3627400000000005</c:v>
                </c:pt>
                <c:pt idx="7">
                  <c:v>5.97797</c:v>
                </c:pt>
                <c:pt idx="8">
                  <c:v>4.8550999999999993</c:v>
                </c:pt>
                <c:pt idx="9">
                  <c:v>4.3097000000000003</c:v>
                </c:pt>
                <c:pt idx="10">
                  <c:v>4.6305199999999997</c:v>
                </c:pt>
                <c:pt idx="11">
                  <c:v>5.49674</c:v>
                </c:pt>
                <c:pt idx="12">
                  <c:v>4.5663599999999995</c:v>
                </c:pt>
                <c:pt idx="13">
                  <c:v>4.3845599999999996</c:v>
                </c:pt>
                <c:pt idx="14">
                  <c:v>4.0530400000000002</c:v>
                </c:pt>
                <c:pt idx="15">
                  <c:v>3.8819399999999997</c:v>
                </c:pt>
                <c:pt idx="16">
                  <c:v>3.5290299999999997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19F-4027-8F94-4C4B2B05791A}"/>
            </c:ext>
          </c:extLst>
        </c:ser>
        <c:ser>
          <c:idx val="1"/>
          <c:order val="1"/>
          <c:tx>
            <c:strRef>
              <c:f>figura5.14!$AC$7</c:f>
              <c:strCache>
                <c:ptCount val="1"/>
                <c:pt idx="0">
                  <c:v>Counterfactual</c:v>
                </c:pt>
              </c:strCache>
            </c:strRef>
          </c:tx>
          <c:spPr>
            <a:ln w="28575" cap="rnd">
              <a:solidFill>
                <a:schemeClr val="tx1">
                  <a:lumMod val="65000"/>
                  <a:lumOff val="35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figura5.14!$AA$8:$AA$24</c:f>
              <c:strCache>
                <c:ptCount val="17"/>
                <c:pt idx="0">
                  <c:v>m2 ***</c:v>
                </c:pt>
                <c:pt idx="1">
                  <c:v>m3 ***</c:v>
                </c:pt>
                <c:pt idx="2">
                  <c:v>m4 ***</c:v>
                </c:pt>
                <c:pt idx="3">
                  <c:v>m5 ***</c:v>
                </c:pt>
                <c:pt idx="4">
                  <c:v>m6</c:v>
                </c:pt>
                <c:pt idx="5">
                  <c:v>m7 ***</c:v>
                </c:pt>
                <c:pt idx="6">
                  <c:v>m8 ***</c:v>
                </c:pt>
                <c:pt idx="7">
                  <c:v>m9 ***</c:v>
                </c:pt>
                <c:pt idx="8">
                  <c:v>m10 ***</c:v>
                </c:pt>
                <c:pt idx="9">
                  <c:v>m11 **</c:v>
                </c:pt>
                <c:pt idx="10">
                  <c:v>m12 ***</c:v>
                </c:pt>
                <c:pt idx="11">
                  <c:v>m13 ***</c:v>
                </c:pt>
                <c:pt idx="12">
                  <c:v>m14 *</c:v>
                </c:pt>
                <c:pt idx="13">
                  <c:v>m15</c:v>
                </c:pt>
                <c:pt idx="14">
                  <c:v>m16</c:v>
                </c:pt>
                <c:pt idx="15">
                  <c:v>m17</c:v>
                </c:pt>
                <c:pt idx="16">
                  <c:v>m18</c:v>
                </c:pt>
              </c:strCache>
            </c:strRef>
          </c:cat>
          <c:val>
            <c:numRef>
              <c:f>figura5.14!$AC$8:$AC$24</c:f>
              <c:numCache>
                <c:formatCode>0.00</c:formatCode>
                <c:ptCount val="17"/>
                <c:pt idx="0">
                  <c:v>6.6641759999999994</c:v>
                </c:pt>
                <c:pt idx="1">
                  <c:v>5.7516090000000002</c:v>
                </c:pt>
                <c:pt idx="2">
                  <c:v>5.1055120000000009</c:v>
                </c:pt>
                <c:pt idx="3">
                  <c:v>5.3603839999999998</c:v>
                </c:pt>
                <c:pt idx="4">
                  <c:v>4.1145280000000009</c:v>
                </c:pt>
                <c:pt idx="5">
                  <c:v>4.1118590000000008</c:v>
                </c:pt>
                <c:pt idx="6">
                  <c:v>4.8167730000000004</c:v>
                </c:pt>
                <c:pt idx="7">
                  <c:v>3.8106439999999999</c:v>
                </c:pt>
                <c:pt idx="8">
                  <c:v>3.4212069999999994</c:v>
                </c:pt>
                <c:pt idx="9">
                  <c:v>3.4791290000000004</c:v>
                </c:pt>
                <c:pt idx="10">
                  <c:v>3.6992469999999997</c:v>
                </c:pt>
                <c:pt idx="11">
                  <c:v>3.9550149999999999</c:v>
                </c:pt>
                <c:pt idx="12">
                  <c:v>3.9282819999999994</c:v>
                </c:pt>
                <c:pt idx="13">
                  <c:v>3.8837219999999997</c:v>
                </c:pt>
                <c:pt idx="14">
                  <c:v>4.0191759999999999</c:v>
                </c:pt>
                <c:pt idx="15">
                  <c:v>3.4630899999999998</c:v>
                </c:pt>
                <c:pt idx="16">
                  <c:v>3.2028619999999997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619F-4027-8F94-4C4B2B0579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4185984"/>
        <c:axId val="171390848"/>
      </c:lineChart>
      <c:catAx>
        <c:axId val="12418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1390848"/>
        <c:crosses val="autoZero"/>
        <c:auto val="1"/>
        <c:lblAlgn val="ctr"/>
        <c:lblOffset val="100"/>
        <c:noMultiLvlLbl val="0"/>
      </c:catAx>
      <c:valAx>
        <c:axId val="17139084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" sourceLinked="0"/>
        <c:majorTickMark val="none"/>
        <c:minorTickMark val="none"/>
        <c:tickLblPos val="nextTo"/>
        <c:spPr>
          <a:noFill/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4185984"/>
        <c:crosses val="autoZero"/>
        <c:crossBetween val="between"/>
      </c:valAx>
      <c:spPr>
        <a:noFill/>
        <a:ln>
          <a:solidFill>
            <a:schemeClr val="bg1">
              <a:lumMod val="85000"/>
            </a:schemeClr>
          </a:solidFill>
        </a:ln>
        <a:effectLst/>
      </c:spPr>
    </c:plotArea>
    <c:legend>
      <c:legendPos val="b"/>
      <c:layout>
        <c:manualLayout>
          <c:xMode val="edge"/>
          <c:yMode val="edge"/>
          <c:x val="0.39126922437150208"/>
          <c:y val="0.1508695497668362"/>
          <c:w val="0.57888026255912495"/>
          <c:h val="5.9947150374722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>
          <a:lumMod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50474" cy="498772"/>
          </a:xfrm>
          <a:prstGeom prst="rect">
            <a:avLst/>
          </a:prstGeom>
          <a:noFill/>
          <a:ln>
            <a:noFill/>
          </a:ln>
        </p:spPr>
        <p:txBody>
          <a:bodyPr lIns="91562" tIns="91562" rIns="91562" bIns="91562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886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5772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3657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31543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9429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7315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5201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63086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56737" y="0"/>
            <a:ext cx="2950474" cy="498772"/>
          </a:xfrm>
          <a:prstGeom prst="rect">
            <a:avLst/>
          </a:prstGeom>
          <a:noFill/>
          <a:ln>
            <a:noFill/>
          </a:ln>
        </p:spPr>
        <p:txBody>
          <a:bodyPr lIns="91562" tIns="91562" rIns="91562" bIns="91562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886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5772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3657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31543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9429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7315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5201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63086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422275" y="1243013"/>
            <a:ext cx="5964238" cy="33543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0880" y="4784069"/>
            <a:ext cx="5447030" cy="3914240"/>
          </a:xfrm>
          <a:prstGeom prst="rect">
            <a:avLst/>
          </a:prstGeom>
          <a:noFill/>
          <a:ln>
            <a:noFill/>
          </a:ln>
        </p:spPr>
        <p:txBody>
          <a:bodyPr lIns="91562" tIns="91562" rIns="91562" bIns="91562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9442155"/>
            <a:ext cx="2950474" cy="498772"/>
          </a:xfrm>
          <a:prstGeom prst="rect">
            <a:avLst/>
          </a:prstGeom>
          <a:noFill/>
          <a:ln>
            <a:noFill/>
          </a:ln>
        </p:spPr>
        <p:txBody>
          <a:bodyPr lIns="91562" tIns="91562" rIns="91562" bIns="91562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886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5772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3657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31543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9429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7315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5201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63086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56737" y="9442155"/>
            <a:ext cx="2950474" cy="498772"/>
          </a:xfrm>
          <a:prstGeom prst="rect">
            <a:avLst/>
          </a:prstGeom>
          <a:noFill/>
          <a:ln>
            <a:noFill/>
          </a:ln>
        </p:spPr>
        <p:txBody>
          <a:bodyPr lIns="91562" tIns="45769" rIns="91562" bIns="45769" anchor="b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it-IT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‹N›</a:t>
            </a:fld>
            <a:endParaRPr lang="it-IT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784754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0880" y="4784069"/>
            <a:ext cx="5447030" cy="3914240"/>
          </a:xfrm>
          <a:prstGeom prst="rect">
            <a:avLst/>
          </a:prstGeom>
        </p:spPr>
        <p:txBody>
          <a:bodyPr lIns="91562" tIns="91562" rIns="91562" bIns="91562" anchor="t" anchorCtr="0">
            <a:noAutofit/>
          </a:bodyPr>
          <a:lstStyle/>
          <a:p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4238" cy="33543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6847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4238" cy="33543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it-IT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7</a:t>
            </a:fld>
            <a:endParaRPr lang="it-IT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63280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4238" cy="33543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it-IT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8</a:t>
            </a:fld>
            <a:endParaRPr lang="it-IT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745873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4238" cy="33543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it-IT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14</a:t>
            </a:fld>
            <a:endParaRPr lang="it-IT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89361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titolo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it-IT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‹N›</a:t>
            </a:fld>
            <a:endParaRPr lang="it-IT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" name="Shape 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31800" y="124020"/>
            <a:ext cx="2736850" cy="639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it-IT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‹N›</a:t>
            </a:fld>
            <a:endParaRPr lang="it-IT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1" name="Shape 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8174" y="59528"/>
            <a:ext cx="2736850" cy="639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it-IT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‹N›</a:t>
            </a:fld>
            <a:endParaRPr lang="it-IT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ctrTitle"/>
          </p:nvPr>
        </p:nvSpPr>
        <p:spPr>
          <a:xfrm>
            <a:off x="1026159" y="2924237"/>
            <a:ext cx="9773919" cy="128200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lnSpc>
                <a:spcPct val="150000"/>
              </a:lnSpc>
              <a:buClr>
                <a:srgbClr val="002060"/>
              </a:buClr>
              <a:buSzPct val="25000"/>
            </a:pPr>
            <a:r>
              <a:rPr lang="it-IT" sz="3200" b="1" i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it-IT" sz="3200" b="1" i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32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it-IT" sz="32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100" b="1" kern="1200" dirty="0" smtClean="0">
                <a:solidFill>
                  <a:srgbClr val="002060"/>
                </a:solidFill>
                <a:latin typeface="Garamond" panose="02020404030301010803" pitchFamily="18" charset="0"/>
                <a:ea typeface="+mj-ea"/>
                <a:cs typeface="+mj-cs"/>
              </a:rPr>
              <a:t>VALUTAZIONE DI EFFICACIA E DI IMPATTO</a:t>
            </a:r>
            <a:r>
              <a:rPr lang="it-IT" sz="2800" b="1" i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it-IT" sz="2800" b="1" i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800" b="1" i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it-IT" sz="2800" b="1" i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100" b="1" i="1" dirty="0" smtClean="0">
                <a:solidFill>
                  <a:srgbClr val="00206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Roma, 05 Luglio 2019</a:t>
            </a:r>
            <a:r>
              <a:rPr lang="it-IT" sz="2400" b="1" i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it-IT" sz="2400" b="1" i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100" b="1" i="1" dirty="0" smtClean="0">
                <a:solidFill>
                  <a:srgbClr val="00206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CNEL</a:t>
            </a:r>
            <a:endParaRPr lang="it-IT" sz="2100" b="1" i="1" u="none" strike="noStrike" cap="none" dirty="0">
              <a:solidFill>
                <a:srgbClr val="002060"/>
              </a:solidFill>
              <a:latin typeface="Garamond" panose="02020404030301010803" pitchFamily="18" charset="0"/>
              <a:ea typeface="Trebuchet MS"/>
              <a:cs typeface="Calibri" panose="020F0502020204030204" pitchFamily="34" charset="0"/>
              <a:sym typeface="Trebuchet MS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1038226" y="1236987"/>
            <a:ext cx="988568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>
                <a:solidFill>
                  <a:srgbClr val="002060"/>
                </a:solidFill>
                <a:latin typeface="Garamond" panose="02020404030301010803" pitchFamily="18" charset="0"/>
              </a:rPr>
              <a:t>SECONDO RAPPORTO DI VALUTAZIONE DELLA GARANZIA GIOVANI E DEL PROGRAMMA OPERATIVO NAZIONALE INIZIATIVA OCCUPAZIONE GIOVANI</a:t>
            </a:r>
            <a:r>
              <a:rPr lang="en-US" b="1" dirty="0">
                <a:solidFill>
                  <a:schemeClr val="accent1"/>
                </a:solidFill>
              </a:rPr>
              <a:t/>
            </a:r>
            <a:br>
              <a:rPr lang="en-US" b="1" dirty="0">
                <a:solidFill>
                  <a:schemeClr val="accent1"/>
                </a:solidFill>
              </a:rPr>
            </a:b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1026160" y="5459274"/>
            <a:ext cx="988568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i="1" dirty="0" err="1">
                <a:solidFill>
                  <a:srgbClr val="002060"/>
                </a:solidFill>
                <a:latin typeface="Garamond" panose="02020404030301010803" pitchFamily="18" charset="0"/>
              </a:rPr>
              <a:t>Stru</a:t>
            </a:r>
            <a:r>
              <a:rPr lang="en-US" sz="2000" b="1" i="1" dirty="0" err="1">
                <a:solidFill>
                  <a:srgbClr val="002060"/>
                </a:solidFill>
                <a:latin typeface="Garamond" panose="02020404030301010803" pitchFamily="18" charset="0"/>
              </a:rPr>
              <a:t>ttura</a:t>
            </a:r>
            <a:r>
              <a:rPr lang="en-US" sz="2000" b="1" i="1" dirty="0">
                <a:solidFill>
                  <a:srgbClr val="002060"/>
                </a:solidFill>
                <a:latin typeface="Garamond" panose="02020404030301010803" pitchFamily="18" charset="0"/>
              </a:rPr>
              <a:t> di </a:t>
            </a:r>
            <a:r>
              <a:rPr lang="en-US" sz="2000" b="1" i="1" dirty="0" err="1">
                <a:solidFill>
                  <a:srgbClr val="002060"/>
                </a:solidFill>
                <a:latin typeface="Garamond" panose="02020404030301010803" pitchFamily="18" charset="0"/>
              </a:rPr>
              <a:t>ricerca</a:t>
            </a:r>
            <a:r>
              <a:rPr lang="en-US" sz="2000" b="1" i="1" dirty="0">
                <a:solidFill>
                  <a:srgbClr val="002060"/>
                </a:solidFill>
                <a:latin typeface="Garamond" panose="02020404030301010803" pitchFamily="18" charset="0"/>
              </a:rPr>
              <a:t> e </a:t>
            </a:r>
            <a:r>
              <a:rPr lang="en-US" sz="2000" b="1" i="1" dirty="0" err="1">
                <a:solidFill>
                  <a:srgbClr val="002060"/>
                </a:solidFill>
                <a:latin typeface="Garamond" panose="02020404030301010803" pitchFamily="18" charset="0"/>
              </a:rPr>
              <a:t>consulenza</a:t>
            </a:r>
            <a:r>
              <a:rPr lang="en-US" sz="2000" b="1" i="1" dirty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en-US" sz="2000" b="1" i="1" dirty="0" err="1">
                <a:solidFill>
                  <a:srgbClr val="002060"/>
                </a:solidFill>
                <a:latin typeface="Garamond" panose="02020404030301010803" pitchFamily="18" charset="0"/>
              </a:rPr>
              <a:t>tecnico-scientifica</a:t>
            </a:r>
            <a:r>
              <a:rPr lang="en-US" sz="2000" b="1" i="1" dirty="0">
                <a:solidFill>
                  <a:srgbClr val="002060"/>
                </a:solidFill>
                <a:latin typeface="Garamond" panose="02020404030301010803" pitchFamily="18" charset="0"/>
              </a:rPr>
              <a:t> I  </a:t>
            </a:r>
            <a:br>
              <a:rPr lang="en-US" sz="2000" b="1" i="1" dirty="0">
                <a:solidFill>
                  <a:srgbClr val="002060"/>
                </a:solidFill>
                <a:latin typeface="Garamond" panose="02020404030301010803" pitchFamily="18" charset="0"/>
              </a:rPr>
            </a:br>
            <a:r>
              <a:rPr lang="en-US" sz="2000" b="1" i="1" dirty="0" err="1">
                <a:solidFill>
                  <a:srgbClr val="002060"/>
                </a:solidFill>
                <a:latin typeface="Garamond" panose="02020404030301010803" pitchFamily="18" charset="0"/>
              </a:rPr>
              <a:t>Monitoraggio</a:t>
            </a:r>
            <a:r>
              <a:rPr lang="en-US" sz="2000" b="1" i="1" dirty="0">
                <a:solidFill>
                  <a:srgbClr val="002060"/>
                </a:solidFill>
                <a:latin typeface="Garamond" panose="02020404030301010803" pitchFamily="18" charset="0"/>
              </a:rPr>
              <a:t> e </a:t>
            </a:r>
            <a:r>
              <a:rPr lang="en-US" sz="2000" b="1" i="1" dirty="0" err="1">
                <a:solidFill>
                  <a:srgbClr val="002060"/>
                </a:solidFill>
                <a:latin typeface="Garamond" panose="02020404030301010803" pitchFamily="18" charset="0"/>
              </a:rPr>
              <a:t>valutazione</a:t>
            </a:r>
            <a:r>
              <a:rPr lang="en-US" sz="2000" b="1" i="1" dirty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en-US" sz="2000" b="1" i="1" dirty="0" err="1">
                <a:solidFill>
                  <a:srgbClr val="002060"/>
                </a:solidFill>
                <a:latin typeface="Garamond" panose="02020404030301010803" pitchFamily="18" charset="0"/>
              </a:rPr>
              <a:t>dei</a:t>
            </a:r>
            <a:r>
              <a:rPr lang="en-US" sz="2000" b="1" i="1" dirty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en-US" sz="2000" b="1" i="1" dirty="0" err="1">
                <a:solidFill>
                  <a:srgbClr val="002060"/>
                </a:solidFill>
                <a:latin typeface="Garamond" panose="02020404030301010803" pitchFamily="18" charset="0"/>
              </a:rPr>
              <a:t>servizi</a:t>
            </a:r>
            <a:r>
              <a:rPr lang="en-US" sz="2000" b="1" i="1" dirty="0">
                <a:solidFill>
                  <a:srgbClr val="002060"/>
                </a:solidFill>
                <a:latin typeface="Garamond" panose="02020404030301010803" pitchFamily="18" charset="0"/>
              </a:rPr>
              <a:t> per </a:t>
            </a:r>
            <a:r>
              <a:rPr lang="en-US" sz="2000" b="1" i="1" dirty="0" err="1">
                <a:solidFill>
                  <a:srgbClr val="002060"/>
                </a:solidFill>
                <a:latin typeface="Garamond" panose="02020404030301010803" pitchFamily="18" charset="0"/>
              </a:rPr>
              <a:t>l’impiego</a:t>
            </a:r>
            <a:r>
              <a:rPr lang="en-US" sz="2000" b="1" i="1" dirty="0">
                <a:solidFill>
                  <a:srgbClr val="002060"/>
                </a:solidFill>
                <a:latin typeface="Garamond" panose="02020404030301010803" pitchFamily="18" charset="0"/>
              </a:rPr>
              <a:t> e </a:t>
            </a:r>
            <a:r>
              <a:rPr lang="en-US" sz="2000" b="1" i="1" dirty="0" err="1">
                <a:solidFill>
                  <a:srgbClr val="002060"/>
                </a:solidFill>
                <a:latin typeface="Garamond" panose="02020404030301010803" pitchFamily="18" charset="0"/>
              </a:rPr>
              <a:t>delle</a:t>
            </a:r>
            <a:r>
              <a:rPr lang="en-US" sz="2000" b="1" i="1" dirty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en-US" sz="2000" b="1" i="1" dirty="0" err="1">
                <a:solidFill>
                  <a:srgbClr val="002060"/>
                </a:solidFill>
                <a:latin typeface="Garamond" panose="02020404030301010803" pitchFamily="18" charset="0"/>
              </a:rPr>
              <a:t>politiche</a:t>
            </a:r>
            <a:r>
              <a:rPr lang="en-US" sz="2000" b="1" i="1" dirty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en-US" sz="2000" b="1" i="1" dirty="0" err="1">
                <a:solidFill>
                  <a:srgbClr val="002060"/>
                </a:solidFill>
                <a:latin typeface="Garamond" panose="02020404030301010803" pitchFamily="18" charset="0"/>
              </a:rPr>
              <a:t>occupazionali</a:t>
            </a:r>
            <a:endParaRPr lang="it-IT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6386" y="111440"/>
            <a:ext cx="1165225" cy="1034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4484" y="111441"/>
            <a:ext cx="2467296" cy="856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04273" y="399395"/>
            <a:ext cx="10515599" cy="515008"/>
          </a:xfrm>
        </p:spPr>
        <p:txBody>
          <a:bodyPr/>
          <a:lstStyle/>
          <a:p>
            <a:pPr algn="ctr"/>
            <a:r>
              <a:rPr lang="it-IT" sz="2800" b="1" dirty="0" smtClean="0">
                <a:solidFill>
                  <a:srgbClr val="002060"/>
                </a:solidFill>
              </a:rPr>
              <a:t>Trattamento e </a:t>
            </a:r>
            <a:r>
              <a:rPr lang="it-IT" sz="2800" b="1" dirty="0" err="1" smtClean="0">
                <a:solidFill>
                  <a:srgbClr val="002060"/>
                </a:solidFill>
              </a:rPr>
              <a:t>outcome</a:t>
            </a:r>
            <a:endParaRPr lang="it-IT" sz="2800" b="1" dirty="0">
              <a:solidFill>
                <a:srgbClr val="002060"/>
              </a:solidFill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60216" y="914403"/>
            <a:ext cx="10957525" cy="794324"/>
          </a:xfr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177800" lvl="1" indent="0">
              <a:spcBef>
                <a:spcPts val="1000"/>
              </a:spcBef>
              <a:buNone/>
            </a:pPr>
            <a:r>
              <a:rPr lang="it-IT" sz="1800" b="1" dirty="0" err="1" smtClean="0">
                <a:solidFill>
                  <a:schemeClr val="accent5">
                    <a:lumMod val="75000"/>
                  </a:schemeClr>
                </a:solidFill>
              </a:rPr>
              <a:t>Outcome</a:t>
            </a:r>
            <a:r>
              <a:rPr lang="it-IT" sz="1800" b="1" dirty="0">
                <a:solidFill>
                  <a:schemeClr val="accent5">
                    <a:lumMod val="75000"/>
                  </a:schemeClr>
                </a:solidFill>
              </a:rPr>
              <a:t>:</a:t>
            </a:r>
            <a:endParaRPr lang="it-IT" sz="20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977900" lvl="1" indent="-342900">
              <a:buFont typeface="Wingdings" panose="05000000000000000000" pitchFamily="2" charset="2"/>
              <a:buChar char="v"/>
            </a:pPr>
            <a:r>
              <a:rPr lang="it-IT" sz="2000" dirty="0" smtClean="0"/>
              <a:t>tasso </a:t>
            </a:r>
            <a:r>
              <a:rPr lang="it-IT" sz="2000" dirty="0"/>
              <a:t>di occupazione a t-mesi dalla data di presa in </a:t>
            </a:r>
            <a:r>
              <a:rPr lang="it-IT" sz="2000" dirty="0" smtClean="0"/>
              <a:t>carico</a:t>
            </a:r>
          </a:p>
          <a:p>
            <a:pPr marL="177800" lvl="1" indent="0">
              <a:spcBef>
                <a:spcPts val="1000"/>
              </a:spcBef>
              <a:buNone/>
            </a:pPr>
            <a:r>
              <a:rPr lang="it-IT" sz="1800" b="1" dirty="0" smtClean="0">
                <a:solidFill>
                  <a:schemeClr val="accent5">
                    <a:lumMod val="75000"/>
                  </a:schemeClr>
                </a:solidFill>
              </a:rPr>
              <a:t>Trattamento</a:t>
            </a:r>
            <a:r>
              <a:rPr lang="it-IT" sz="1800" b="1" dirty="0">
                <a:solidFill>
                  <a:schemeClr val="accent5">
                    <a:lumMod val="75000"/>
                  </a:schemeClr>
                </a:solidFill>
              </a:rPr>
              <a:t>:</a:t>
            </a:r>
          </a:p>
          <a:p>
            <a:pPr marL="635000" lvl="1" indent="0">
              <a:buNone/>
            </a:pPr>
            <a:endParaRPr lang="it-IT" sz="2000" dirty="0"/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02299"/>
              </p:ext>
            </p:extLst>
          </p:nvPr>
        </p:nvGraphicFramePr>
        <p:xfrm>
          <a:off x="855962" y="2050472"/>
          <a:ext cx="9966034" cy="405384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754784">
                  <a:extLst>
                    <a:ext uri="{9D8B030D-6E8A-4147-A177-3AD203B41FA5}">
                      <a16:colId xmlns="" xmlns:a16="http://schemas.microsoft.com/office/drawing/2014/main" val="1936416736"/>
                    </a:ext>
                  </a:extLst>
                </a:gridCol>
                <a:gridCol w="5674441">
                  <a:extLst>
                    <a:ext uri="{9D8B030D-6E8A-4147-A177-3AD203B41FA5}">
                      <a16:colId xmlns="" xmlns:a16="http://schemas.microsoft.com/office/drawing/2014/main" val="1670698299"/>
                    </a:ext>
                  </a:extLst>
                </a:gridCol>
                <a:gridCol w="2536809">
                  <a:extLst>
                    <a:ext uri="{9D8B030D-6E8A-4147-A177-3AD203B41FA5}">
                      <a16:colId xmlns="" xmlns:a16="http://schemas.microsoft.com/office/drawing/2014/main" val="812786474"/>
                    </a:ext>
                  </a:extLst>
                </a:gridCol>
              </a:tblGrid>
              <a:tr h="387926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Trattamento</a:t>
                      </a:r>
                      <a:endParaRPr lang="it-IT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Trattati</a:t>
                      </a:r>
                      <a:endParaRPr lang="it-IT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Non trattati (controlli)</a:t>
                      </a:r>
                      <a:endParaRPr lang="it-IT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6361135"/>
                  </a:ext>
                </a:extLst>
              </a:tr>
              <a:tr h="859140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Politica attiva in GG</a:t>
                      </a:r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3" indent="-285750">
                        <a:buFont typeface="Courier New" panose="02070309020205020404" pitchFamily="49" charset="0"/>
                        <a:buChar char="o"/>
                      </a:pPr>
                      <a:r>
                        <a:rPr lang="it-IT" sz="1800" dirty="0" smtClean="0"/>
                        <a:t>presi in carico in GG nel corso del 2016</a:t>
                      </a:r>
                      <a:endParaRPr lang="it-IT" sz="1800" baseline="0" dirty="0" smtClean="0"/>
                    </a:p>
                    <a:p>
                      <a:pPr marL="285750" lvl="3" indent="-285750">
                        <a:buFont typeface="Courier New" panose="02070309020205020404" pitchFamily="49" charset="0"/>
                        <a:buChar char="o"/>
                      </a:pPr>
                      <a:r>
                        <a:rPr lang="it-IT" sz="1800" baseline="0" dirty="0" smtClean="0"/>
                        <a:t>partecipazione ad una politica attiva nei 18 mesi successivi alla presa in carico</a:t>
                      </a:r>
                      <a:endParaRPr lang="it-IT" sz="1800" dirty="0" smtClean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285750" lvl="3" indent="-285750">
                        <a:buFont typeface="Courier New" panose="02070309020205020404" pitchFamily="49" charset="0"/>
                        <a:buChar char="o"/>
                      </a:pPr>
                      <a:endParaRPr lang="it-IT" sz="1800" dirty="0" smtClean="0"/>
                    </a:p>
                    <a:p>
                      <a:pPr marL="0" lvl="3" indent="0">
                        <a:buFont typeface="Courier New" panose="02070309020205020404" pitchFamily="49" charset="0"/>
                        <a:buNone/>
                      </a:pPr>
                      <a:endParaRPr lang="it-IT" sz="1800" dirty="0" smtClean="0"/>
                    </a:p>
                    <a:p>
                      <a:pPr marL="285750" lvl="3" indent="-285750">
                        <a:buFont typeface="Courier New" panose="02070309020205020404" pitchFamily="49" charset="0"/>
                        <a:buChar char="o"/>
                      </a:pPr>
                      <a:r>
                        <a:rPr lang="it-IT" sz="1800" dirty="0" smtClean="0"/>
                        <a:t>presi in carico in GG nel corso del 2016</a:t>
                      </a:r>
                    </a:p>
                    <a:p>
                      <a:pPr marL="285750" lvl="3" indent="-285750">
                        <a:buFont typeface="Courier New" panose="02070309020205020404" pitchFamily="49" charset="0"/>
                        <a:buChar char="o"/>
                      </a:pPr>
                      <a:endParaRPr lang="it-IT" sz="1800" baseline="0" dirty="0" smtClean="0"/>
                    </a:p>
                    <a:p>
                      <a:pPr marL="285750" lvl="3" indent="-285750">
                        <a:buFont typeface="Courier New" panose="02070309020205020404" pitchFamily="49" charset="0"/>
                        <a:buChar char="o"/>
                      </a:pPr>
                      <a:r>
                        <a:rPr lang="it-IT" sz="1800" baseline="0" dirty="0" smtClean="0"/>
                        <a:t>nessuna partecipazione a politiche attive nei 18 mesi successivi alla presa in carico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57455645"/>
                  </a:ext>
                </a:extLst>
              </a:tr>
              <a:tr h="859140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Tirocinio</a:t>
                      </a:r>
                    </a:p>
                    <a:p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3" indent="-285750">
                        <a:buFont typeface="Courier New" panose="02070309020205020404" pitchFamily="49" charset="0"/>
                        <a:buChar char="o"/>
                      </a:pPr>
                      <a:r>
                        <a:rPr lang="it-IT" sz="1800" dirty="0" smtClean="0"/>
                        <a:t>presi in carico in GG nel corso del 2016</a:t>
                      </a:r>
                      <a:endParaRPr lang="it-IT" sz="1800" baseline="0" dirty="0" smtClean="0"/>
                    </a:p>
                    <a:p>
                      <a:pPr marL="285750" lvl="3" indent="-285750">
                        <a:buFont typeface="Courier New" panose="02070309020205020404" pitchFamily="49" charset="0"/>
                        <a:buChar char="o"/>
                      </a:pPr>
                      <a:r>
                        <a:rPr lang="it-IT" sz="1800" baseline="0" dirty="0" smtClean="0"/>
                        <a:t>aver svolto un tirocinio nei 18 mesi successivi alla presa in carico</a:t>
                      </a:r>
                      <a:endParaRPr lang="it-IT" sz="18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285750" lvl="3" indent="-285750">
                        <a:buFont typeface="Courier New" panose="02070309020205020404" pitchFamily="49" charset="0"/>
                        <a:buChar char="o"/>
                      </a:pPr>
                      <a:endParaRPr lang="it-IT" dirty="0" smtClean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15637112"/>
                  </a:ext>
                </a:extLst>
              </a:tr>
              <a:tr h="859140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Formazione</a:t>
                      </a:r>
                    </a:p>
                    <a:p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3" indent="-285750">
                        <a:buFont typeface="Courier New" panose="02070309020205020404" pitchFamily="49" charset="0"/>
                        <a:buChar char="o"/>
                      </a:pPr>
                      <a:r>
                        <a:rPr lang="it-IT" sz="1800" dirty="0" smtClean="0"/>
                        <a:t>presi in carico in GG nel corso del 2016</a:t>
                      </a:r>
                      <a:endParaRPr lang="it-IT" sz="1800" baseline="0" dirty="0" smtClean="0"/>
                    </a:p>
                    <a:p>
                      <a:pPr marL="285750" lvl="3" indent="-285750">
                        <a:buFont typeface="Courier New" panose="02070309020205020404" pitchFamily="49" charset="0"/>
                        <a:buChar char="o"/>
                      </a:pPr>
                      <a:r>
                        <a:rPr lang="it-IT" sz="1800" baseline="0" dirty="0" smtClean="0"/>
                        <a:t>aver svolto un corso di formazione nei 18 mesi successivi alla presa in carico</a:t>
                      </a:r>
                      <a:endParaRPr lang="it-IT" sz="18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285750" lvl="3" indent="-285750">
                        <a:buFont typeface="Courier New" panose="02070309020205020404" pitchFamily="49" charset="0"/>
                        <a:buChar char="o"/>
                      </a:pPr>
                      <a:endParaRPr lang="it-IT" dirty="0" smtClean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23586455"/>
                  </a:ext>
                </a:extLst>
              </a:tr>
              <a:tr h="859140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Servizio Civile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3" indent="-285750">
                        <a:buFont typeface="Courier New" panose="02070309020205020404" pitchFamily="49" charset="0"/>
                        <a:buChar char="o"/>
                      </a:pPr>
                      <a:r>
                        <a:rPr lang="it-IT" sz="1800" dirty="0" smtClean="0"/>
                        <a:t>presi in carico in GG nel corso del 2016</a:t>
                      </a:r>
                      <a:endParaRPr lang="it-IT" sz="1800" baseline="0" dirty="0" smtClean="0"/>
                    </a:p>
                    <a:p>
                      <a:pPr marL="285750" lvl="3" indent="-285750">
                        <a:buFont typeface="Courier New" panose="02070309020205020404" pitchFamily="49" charset="0"/>
                        <a:buChar char="o"/>
                      </a:pPr>
                      <a:r>
                        <a:rPr lang="it-IT" sz="1800" baseline="0" dirty="0" smtClean="0"/>
                        <a:t>aver svolto un’attività di Servizio Civile nei 18 mesi successivi alla presa in carico</a:t>
                      </a:r>
                      <a:endParaRPr lang="it-IT" sz="18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285750" lvl="3" indent="-285750">
                        <a:buFont typeface="Courier New" panose="02070309020205020404" pitchFamily="49" charset="0"/>
                        <a:buChar char="o"/>
                      </a:pPr>
                      <a:endParaRPr lang="it-IT" dirty="0" smtClean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304094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6174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4003" y="565444"/>
            <a:ext cx="10191092" cy="745240"/>
          </a:xfrm>
        </p:spPr>
        <p:txBody>
          <a:bodyPr/>
          <a:lstStyle/>
          <a:p>
            <a:pPr algn="ctr"/>
            <a:r>
              <a:rPr lang="it-IT" sz="2800" b="1" dirty="0" smtClean="0">
                <a:solidFill>
                  <a:srgbClr val="002060"/>
                </a:solidFill>
              </a:rPr>
              <a:t>Schema di analisi: rilevazione condizione occupazionale a t (1,..18) mesi dalla presa in carico</a:t>
            </a:r>
            <a:endParaRPr lang="it-IT" sz="2800" b="1" dirty="0">
              <a:solidFill>
                <a:srgbClr val="002060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503" y="1513490"/>
            <a:ext cx="9501352" cy="4813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36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522142"/>
            <a:ext cx="10199256" cy="576984"/>
          </a:xfrm>
        </p:spPr>
        <p:txBody>
          <a:bodyPr/>
          <a:lstStyle/>
          <a:p>
            <a:pPr algn="ctr"/>
            <a:r>
              <a:rPr lang="it-IT" sz="2800" b="1" dirty="0" smtClean="0">
                <a:solidFill>
                  <a:srgbClr val="002060"/>
                </a:solidFill>
              </a:rPr>
              <a:t>Il campione di analisi</a:t>
            </a:r>
            <a:endParaRPr lang="it-IT" sz="280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199" y="1099126"/>
            <a:ext cx="10083801" cy="1607129"/>
          </a:xfrm>
        </p:spPr>
        <p:txBody>
          <a:bodyPr/>
          <a:lstStyle/>
          <a:p>
            <a:r>
              <a:rPr lang="it-IT" sz="2000" dirty="0" smtClean="0">
                <a:solidFill>
                  <a:schemeClr val="tx1"/>
                </a:solidFill>
              </a:rPr>
              <a:t> campione bilanciato </a:t>
            </a:r>
            <a:r>
              <a:rPr lang="it-IT" sz="2000" b="1" dirty="0" smtClean="0">
                <a:solidFill>
                  <a:schemeClr val="accent5">
                    <a:lumMod val="50000"/>
                  </a:schemeClr>
                </a:solidFill>
              </a:rPr>
              <a:t>stratificato </a:t>
            </a:r>
            <a:r>
              <a:rPr lang="it-IT" sz="2000" dirty="0" smtClean="0">
                <a:solidFill>
                  <a:schemeClr val="tx1"/>
                </a:solidFill>
              </a:rPr>
              <a:t>(n. 30.000 unità). Strato: regione, genere, età, titolo di studio e mese di presa in carico</a:t>
            </a:r>
          </a:p>
          <a:p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b="1" dirty="0" smtClean="0">
                <a:solidFill>
                  <a:schemeClr val="accent5">
                    <a:lumMod val="50000"/>
                  </a:schemeClr>
                </a:solidFill>
              </a:rPr>
              <a:t>1000</a:t>
            </a:r>
            <a:r>
              <a:rPr lang="it-IT" sz="2000" dirty="0" smtClean="0">
                <a:solidFill>
                  <a:schemeClr val="tx1"/>
                </a:solidFill>
              </a:rPr>
              <a:t> repliche</a:t>
            </a:r>
          </a:p>
          <a:p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dirty="0" smtClean="0">
                <a:solidFill>
                  <a:schemeClr val="tx1"/>
                </a:solidFill>
              </a:rPr>
              <a:t>selezione del </a:t>
            </a:r>
            <a:r>
              <a:rPr lang="it-IT" sz="2000" b="1" i="1" dirty="0" smtClean="0">
                <a:solidFill>
                  <a:schemeClr val="accent5">
                    <a:lumMod val="50000"/>
                  </a:schemeClr>
                </a:solidFill>
              </a:rPr>
              <a:t>miglior</a:t>
            </a:r>
            <a:r>
              <a:rPr lang="it-IT" sz="2000" i="1" dirty="0" smtClean="0">
                <a:solidFill>
                  <a:schemeClr val="tx1"/>
                </a:solidFill>
              </a:rPr>
              <a:t> </a:t>
            </a:r>
            <a:r>
              <a:rPr lang="it-IT" sz="2000" dirty="0" smtClean="0">
                <a:solidFill>
                  <a:schemeClr val="tx1"/>
                </a:solidFill>
              </a:rPr>
              <a:t>campione tra le 1000 repliche</a:t>
            </a:r>
            <a:endParaRPr lang="it-IT" sz="2000" dirty="0">
              <a:solidFill>
                <a:schemeClr val="tx1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7079" y="2706255"/>
            <a:ext cx="8004657" cy="34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52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4003" y="691174"/>
            <a:ext cx="10191092" cy="745240"/>
          </a:xfrm>
        </p:spPr>
        <p:txBody>
          <a:bodyPr/>
          <a:lstStyle/>
          <a:p>
            <a:pPr algn="ctr"/>
            <a:r>
              <a:rPr lang="it-IT" sz="2800" b="1" dirty="0" smtClean="0">
                <a:solidFill>
                  <a:srgbClr val="002060"/>
                </a:solidFill>
              </a:rPr>
              <a:t>Modello di </a:t>
            </a:r>
            <a:r>
              <a:rPr lang="it-IT" sz="2800" b="1" dirty="0" err="1" smtClean="0">
                <a:solidFill>
                  <a:srgbClr val="002060"/>
                </a:solidFill>
              </a:rPr>
              <a:t>Matching</a:t>
            </a:r>
            <a:endParaRPr lang="it-IT" sz="2800" b="1" dirty="0">
              <a:solidFill>
                <a:srgbClr val="002060"/>
              </a:solidFill>
            </a:endParaRPr>
          </a:p>
        </p:txBody>
      </p:sp>
      <p:sp>
        <p:nvSpPr>
          <p:cNvPr id="5" name="Segnaposto testo 2"/>
          <p:cNvSpPr>
            <a:spLocks noGrp="1"/>
          </p:cNvSpPr>
          <p:nvPr>
            <p:ph type="body" idx="1"/>
          </p:nvPr>
        </p:nvSpPr>
        <p:spPr>
          <a:xfrm>
            <a:off x="479496" y="1473199"/>
            <a:ext cx="10515599" cy="4836160"/>
          </a:xfrm>
        </p:spPr>
        <p:txBody>
          <a:bodyPr/>
          <a:lstStyle/>
          <a:p>
            <a:pPr marL="920750" lvl="2" indent="-285750" algn="just">
              <a:spcBef>
                <a:spcPts val="1000"/>
              </a:spcBef>
            </a:pPr>
            <a:r>
              <a:rPr lang="it-IT" sz="2400" b="1" dirty="0" smtClean="0"/>
              <a:t>Modello </a:t>
            </a:r>
            <a:r>
              <a:rPr lang="it-IT" sz="2400" b="1" dirty="0" err="1" smtClean="0"/>
              <a:t>Covariate</a:t>
            </a:r>
            <a:r>
              <a:rPr lang="it-IT" sz="2400" b="1" dirty="0"/>
              <a:t> </a:t>
            </a:r>
            <a:r>
              <a:rPr lang="it-IT" sz="2400" b="1" dirty="0" err="1" smtClean="0"/>
              <a:t>matching</a:t>
            </a:r>
            <a:r>
              <a:rPr lang="it-IT" sz="2400" dirty="0" smtClean="0"/>
              <a:t>:  metrica </a:t>
            </a:r>
            <a:r>
              <a:rPr lang="it-IT" sz="2400" dirty="0" err="1" smtClean="0"/>
              <a:t>Mahalanobis</a:t>
            </a:r>
            <a:endParaRPr lang="it-IT" sz="2400" dirty="0" smtClean="0"/>
          </a:p>
          <a:p>
            <a:pPr marL="1435100" lvl="3" indent="-342900" algn="just"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it-IT" sz="2000" dirty="0" smtClean="0">
                <a:solidFill>
                  <a:schemeClr val="accent5">
                    <a:lumMod val="50000"/>
                  </a:schemeClr>
                </a:solidFill>
              </a:rPr>
              <a:t>Indice di </a:t>
            </a:r>
            <a:r>
              <a:rPr lang="it-IT" sz="2000" dirty="0" err="1" smtClean="0">
                <a:solidFill>
                  <a:schemeClr val="accent5">
                    <a:lumMod val="50000"/>
                  </a:schemeClr>
                </a:solidFill>
              </a:rPr>
              <a:t>profiling</a:t>
            </a:r>
            <a:r>
              <a:rPr lang="it-IT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pPr marL="1435100" lvl="3" indent="-342900" algn="just">
              <a:spcBef>
                <a:spcPts val="1000"/>
              </a:spcBef>
              <a:buFont typeface="Courier New" panose="02070309020205020404" pitchFamily="49" charset="0"/>
              <a:buChar char="o"/>
            </a:pPr>
            <a:endParaRPr lang="it-IT" sz="2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1435100" lvl="3" indent="-342900" algn="just"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it-IT" sz="2000" dirty="0" smtClean="0">
                <a:solidFill>
                  <a:schemeClr val="accent5">
                    <a:lumMod val="50000"/>
                  </a:schemeClr>
                </a:solidFill>
              </a:rPr>
              <a:t>Età</a:t>
            </a:r>
          </a:p>
          <a:p>
            <a:pPr marL="1435100" lvl="3" indent="-342900" algn="just">
              <a:spcBef>
                <a:spcPts val="1000"/>
              </a:spcBef>
              <a:buFont typeface="Courier New" panose="02070309020205020404" pitchFamily="49" charset="0"/>
              <a:buChar char="o"/>
            </a:pPr>
            <a:endParaRPr lang="it-IT" sz="2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1435100" lvl="3" indent="-342900" algn="just"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it-IT" sz="2000" dirty="0" smtClean="0">
                <a:solidFill>
                  <a:schemeClr val="accent5">
                    <a:lumMod val="50000"/>
                  </a:schemeClr>
                </a:solidFill>
              </a:rPr>
              <a:t>Data presa in carico</a:t>
            </a:r>
          </a:p>
          <a:p>
            <a:pPr marL="635000" lvl="2" indent="0" algn="just">
              <a:spcBef>
                <a:spcPts val="1000"/>
              </a:spcBef>
              <a:buNone/>
            </a:pPr>
            <a:endParaRPr lang="it-IT" sz="2400" b="1" dirty="0" smtClean="0"/>
          </a:p>
          <a:p>
            <a:pPr marL="920750" lvl="2" indent="-285750" algn="just">
              <a:spcBef>
                <a:spcPts val="1000"/>
              </a:spcBef>
            </a:pPr>
            <a:r>
              <a:rPr lang="it-IT" sz="2400" b="1" dirty="0" smtClean="0"/>
              <a:t>Criterio </a:t>
            </a:r>
            <a:r>
              <a:rPr lang="it-IT" sz="2400" b="1" dirty="0"/>
              <a:t>di abbinamento</a:t>
            </a:r>
            <a:r>
              <a:rPr lang="it-IT" sz="2400" dirty="0"/>
              <a:t>: </a:t>
            </a:r>
            <a:r>
              <a:rPr lang="it-IT" sz="2400" dirty="0" err="1"/>
              <a:t>Nearest-neighbor</a:t>
            </a:r>
            <a:r>
              <a:rPr lang="it-IT" sz="2400" dirty="0"/>
              <a:t> </a:t>
            </a:r>
            <a:r>
              <a:rPr lang="it-IT" sz="2400" dirty="0" err="1"/>
              <a:t>matching</a:t>
            </a:r>
            <a:endParaRPr lang="it-IT" sz="2400" dirty="0"/>
          </a:p>
          <a:p>
            <a:pPr marL="920750" lvl="2" indent="-285750" algn="just">
              <a:spcBef>
                <a:spcPts val="1000"/>
              </a:spcBef>
            </a:pPr>
            <a:endParaRPr lang="it-IT" sz="2400" dirty="0" smtClean="0"/>
          </a:p>
          <a:p>
            <a:pPr marL="920750" lvl="2" indent="-285750" algn="just">
              <a:spcBef>
                <a:spcPts val="1000"/>
              </a:spcBef>
            </a:pPr>
            <a:r>
              <a:rPr lang="it-IT" sz="2400" b="1" dirty="0" err="1" smtClean="0"/>
              <a:t>Exact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matching</a:t>
            </a:r>
            <a:r>
              <a:rPr lang="it-IT" sz="2400" dirty="0" smtClean="0"/>
              <a:t>: regione, titolo di studio e genere</a:t>
            </a:r>
          </a:p>
        </p:txBody>
      </p:sp>
    </p:spTree>
    <p:extLst>
      <p:ext uri="{BB962C8B-B14F-4D97-AF65-F5344CB8AC3E}">
        <p14:creationId xmlns:p14="http://schemas.microsoft.com/office/powerpoint/2010/main" val="339427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25830" y="463427"/>
            <a:ext cx="10002982" cy="455475"/>
          </a:xfrm>
        </p:spPr>
        <p:txBody>
          <a:bodyPr/>
          <a:lstStyle/>
          <a:p>
            <a:pPr algn="ctr"/>
            <a:r>
              <a:rPr lang="it-IT" sz="2800" b="1" dirty="0" smtClean="0">
                <a:solidFill>
                  <a:srgbClr val="002060"/>
                </a:solidFill>
              </a:rPr>
              <a:t>Stime </a:t>
            </a:r>
            <a:r>
              <a:rPr lang="it-IT" sz="2800" b="1" dirty="0" err="1" smtClean="0">
                <a:solidFill>
                  <a:srgbClr val="002060"/>
                </a:solidFill>
              </a:rPr>
              <a:t>Atet</a:t>
            </a:r>
            <a:r>
              <a:rPr lang="it-IT" sz="2800" b="1" dirty="0" smtClean="0">
                <a:solidFill>
                  <a:srgbClr val="002060"/>
                </a:solidFill>
              </a:rPr>
              <a:t> rispetto alla partecipazione a politiche attive in GG</a:t>
            </a:r>
            <a:endParaRPr lang="it-IT" sz="2800" b="1" dirty="0">
              <a:solidFill>
                <a:srgbClr val="002060"/>
              </a:solidFill>
            </a:endParaRPr>
          </a:p>
        </p:txBody>
      </p:sp>
      <p:sp>
        <p:nvSpPr>
          <p:cNvPr id="5" name="Segnaposto testo 2"/>
          <p:cNvSpPr>
            <a:spLocks noGrp="1"/>
          </p:cNvSpPr>
          <p:nvPr>
            <p:ph type="body" idx="1"/>
          </p:nvPr>
        </p:nvSpPr>
        <p:spPr>
          <a:xfrm>
            <a:off x="678992" y="1136072"/>
            <a:ext cx="10238390" cy="1175222"/>
          </a:xfrm>
        </p:spPr>
        <p:txBody>
          <a:bodyPr/>
          <a:lstStyle/>
          <a:p>
            <a:pPr marL="177800" indent="0" algn="just">
              <a:buNone/>
            </a:pPr>
            <a:r>
              <a:rPr lang="it-IT" sz="2000" dirty="0" smtClean="0">
                <a:solidFill>
                  <a:schemeClr val="tx1"/>
                </a:solidFill>
              </a:rPr>
              <a:t>A </a:t>
            </a:r>
            <a:r>
              <a:rPr lang="it-IT" sz="2000" b="1" u="sng" dirty="0" smtClean="0">
                <a:solidFill>
                  <a:schemeClr val="tx1"/>
                </a:solidFill>
              </a:rPr>
              <a:t>18 mesi</a:t>
            </a:r>
            <a:r>
              <a:rPr lang="it-IT" sz="2000" dirty="0" smtClean="0">
                <a:solidFill>
                  <a:schemeClr val="tx1"/>
                </a:solidFill>
              </a:rPr>
              <a:t> di distanza dalla presa in carico, la partecipazione a politiche attive nell’ambito della GG aumenta di circa </a:t>
            </a:r>
            <a:r>
              <a:rPr lang="it-IT" sz="2000" b="1" dirty="0" smtClean="0">
                <a:solidFill>
                  <a:schemeClr val="accent5">
                    <a:lumMod val="75000"/>
                  </a:schemeClr>
                </a:solidFill>
              </a:rPr>
              <a:t>+12,3 p.p. </a:t>
            </a:r>
            <a:r>
              <a:rPr lang="it-IT" sz="2000" dirty="0" smtClean="0">
                <a:solidFill>
                  <a:schemeClr val="tx1"/>
                </a:solidFill>
              </a:rPr>
              <a:t>la probabilità di trovare un lavoro</a:t>
            </a:r>
          </a:p>
          <a:p>
            <a:pPr marL="177800" indent="0" algn="just">
              <a:buNone/>
            </a:pPr>
            <a:r>
              <a:rPr lang="it-IT" sz="2000" dirty="0" smtClean="0">
                <a:solidFill>
                  <a:schemeClr val="tx1"/>
                </a:solidFill>
              </a:rPr>
              <a:t>Nei primi </a:t>
            </a:r>
            <a:r>
              <a:rPr lang="it-IT" sz="2000" b="1" u="sng" dirty="0" smtClean="0">
                <a:solidFill>
                  <a:schemeClr val="tx1"/>
                </a:solidFill>
              </a:rPr>
              <a:t>7 mesi</a:t>
            </a:r>
            <a:r>
              <a:rPr lang="it-IT" sz="2000" dirty="0" smtClean="0">
                <a:solidFill>
                  <a:schemeClr val="tx1"/>
                </a:solidFill>
              </a:rPr>
              <a:t>, l’effetto della politica è negativo. </a:t>
            </a:r>
            <a:endParaRPr lang="it-IT" sz="20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177800" indent="0" algn="just">
              <a:buNone/>
            </a:pPr>
            <a:endParaRPr lang="it-IT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177800" indent="0" algn="just">
              <a:buNone/>
            </a:pPr>
            <a:endParaRPr lang="it-IT" sz="3200" dirty="0" smtClean="0"/>
          </a:p>
          <a:p>
            <a:pPr marL="177800" indent="0" algn="just">
              <a:buNone/>
            </a:pPr>
            <a:endParaRPr lang="it-IT" sz="1600" dirty="0"/>
          </a:p>
          <a:p>
            <a:pPr marL="177800" indent="0" algn="just">
              <a:buNone/>
            </a:pPr>
            <a:endParaRPr lang="it-IT" sz="1600" dirty="0" smtClean="0"/>
          </a:p>
          <a:p>
            <a:pPr marL="177800" indent="0" algn="just">
              <a:buNone/>
            </a:pPr>
            <a:endParaRPr lang="it-IT" sz="1800" dirty="0" smtClean="0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7745" y="2311294"/>
            <a:ext cx="8960883" cy="3897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20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0505" y="482658"/>
            <a:ext cx="10650988" cy="660111"/>
          </a:xfrm>
        </p:spPr>
        <p:txBody>
          <a:bodyPr/>
          <a:lstStyle/>
          <a:p>
            <a:pPr algn="ctr"/>
            <a:r>
              <a:rPr lang="it-IT" sz="2800" b="1" dirty="0">
                <a:solidFill>
                  <a:srgbClr val="002060"/>
                </a:solidFill>
              </a:rPr>
              <a:t>Stime </a:t>
            </a:r>
            <a:r>
              <a:rPr lang="it-IT" sz="2800" b="1" dirty="0" err="1">
                <a:solidFill>
                  <a:srgbClr val="002060"/>
                </a:solidFill>
              </a:rPr>
              <a:t>Atet</a:t>
            </a:r>
            <a:r>
              <a:rPr lang="it-IT" sz="2800" b="1" dirty="0">
                <a:solidFill>
                  <a:srgbClr val="002060"/>
                </a:solidFill>
              </a:rPr>
              <a:t> rispetto alla partecipazione a politiche attive in </a:t>
            </a:r>
            <a:r>
              <a:rPr lang="it-IT" sz="2800" b="1" dirty="0" smtClean="0">
                <a:solidFill>
                  <a:srgbClr val="002060"/>
                </a:solidFill>
              </a:rPr>
              <a:t>GG per area geografica</a:t>
            </a:r>
            <a:endParaRPr lang="it-IT" sz="28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937164"/>
            <a:ext cx="2780145" cy="335280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2800" y="2937160"/>
            <a:ext cx="2743199" cy="3352799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5999" y="2937161"/>
            <a:ext cx="2590490" cy="3352799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50531" y="2935306"/>
            <a:ext cx="2742212" cy="3352799"/>
          </a:xfrm>
          <a:prstGeom prst="rect">
            <a:avLst/>
          </a:prstGeom>
        </p:spPr>
      </p:pic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457960"/>
            <a:ext cx="10515599" cy="881234"/>
          </a:xfrm>
        </p:spPr>
        <p:txBody>
          <a:bodyPr/>
          <a:lstStyle/>
          <a:p>
            <a:r>
              <a:rPr lang="it-IT" sz="2000" dirty="0" smtClean="0"/>
              <a:t>Nelle regioni del Nord l’ATET diventa positivo a partire dal 11-12esimo mese dopo la presa in carico</a:t>
            </a:r>
          </a:p>
          <a:p>
            <a:r>
              <a:rPr lang="it-IT" sz="2000" dirty="0" smtClean="0"/>
              <a:t>Nelle regioni del Sud l’ATET è sempre positivo</a:t>
            </a:r>
            <a:endParaRPr lang="it-IT" sz="2000" dirty="0"/>
          </a:p>
        </p:txBody>
      </p:sp>
      <p:sp>
        <p:nvSpPr>
          <p:cNvPr id="8" name="Ovale 7"/>
          <p:cNvSpPr/>
          <p:nvPr/>
        </p:nvSpPr>
        <p:spPr>
          <a:xfrm rot="20695888">
            <a:off x="8998101" y="4727734"/>
            <a:ext cx="614397" cy="420891"/>
          </a:xfrm>
          <a:prstGeom prst="ellipse">
            <a:avLst/>
          </a:prstGeom>
          <a:solidFill>
            <a:schemeClr val="lt1">
              <a:alpha val="1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Ovale 8"/>
          <p:cNvSpPr/>
          <p:nvPr/>
        </p:nvSpPr>
        <p:spPr>
          <a:xfrm rot="20695888">
            <a:off x="2224503" y="3699605"/>
            <a:ext cx="536781" cy="368858"/>
          </a:xfrm>
          <a:prstGeom prst="ellipse">
            <a:avLst/>
          </a:prstGeom>
          <a:solidFill>
            <a:schemeClr val="lt1">
              <a:alpha val="1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Ovale 9"/>
          <p:cNvSpPr/>
          <p:nvPr/>
        </p:nvSpPr>
        <p:spPr>
          <a:xfrm rot="20695888">
            <a:off x="4782545" y="3947932"/>
            <a:ext cx="529764" cy="394920"/>
          </a:xfrm>
          <a:prstGeom prst="ellipse">
            <a:avLst/>
          </a:prstGeom>
          <a:solidFill>
            <a:schemeClr val="lt1">
              <a:alpha val="1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Ovale 10"/>
          <p:cNvSpPr/>
          <p:nvPr/>
        </p:nvSpPr>
        <p:spPr>
          <a:xfrm rot="20695888">
            <a:off x="7108383" y="4332964"/>
            <a:ext cx="529764" cy="394920"/>
          </a:xfrm>
          <a:prstGeom prst="ellipse">
            <a:avLst/>
          </a:prstGeom>
          <a:solidFill>
            <a:schemeClr val="lt1">
              <a:alpha val="1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493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5139" y="742554"/>
            <a:ext cx="10191092" cy="652737"/>
          </a:xfrm>
        </p:spPr>
        <p:txBody>
          <a:bodyPr/>
          <a:lstStyle/>
          <a:p>
            <a:pPr algn="ctr"/>
            <a:r>
              <a:rPr lang="it-IT" sz="2800" b="1" dirty="0" smtClean="0">
                <a:solidFill>
                  <a:srgbClr val="002060"/>
                </a:solidFill>
              </a:rPr>
              <a:t>Impatto dell’incentivo sui tassi di occupazione osservati</a:t>
            </a:r>
            <a:endParaRPr lang="it-IT" sz="2800" b="1" dirty="0">
              <a:solidFill>
                <a:srgbClr val="002060"/>
              </a:solidFill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9111" y="2850851"/>
            <a:ext cx="8072312" cy="3263622"/>
          </a:xfrm>
          <a:prstGeom prst="rect">
            <a:avLst/>
          </a:prstGeom>
        </p:spPr>
      </p:pic>
      <p:sp>
        <p:nvSpPr>
          <p:cNvPr id="4" name="Segnaposto testo 2"/>
          <p:cNvSpPr>
            <a:spLocks noGrp="1"/>
          </p:cNvSpPr>
          <p:nvPr>
            <p:ph type="body" idx="1"/>
          </p:nvPr>
        </p:nvSpPr>
        <p:spPr>
          <a:xfrm>
            <a:off x="795343" y="1591979"/>
            <a:ext cx="9690538" cy="1062184"/>
          </a:xfrm>
        </p:spPr>
        <p:txBody>
          <a:bodyPr/>
          <a:lstStyle/>
          <a:p>
            <a:pPr marL="177800" indent="0" algn="just">
              <a:buNone/>
            </a:pPr>
            <a:r>
              <a:rPr lang="it-IT" sz="2000" dirty="0" smtClean="0">
                <a:solidFill>
                  <a:schemeClr val="tx1"/>
                </a:solidFill>
              </a:rPr>
              <a:t>Nel Mezzogiorno, nei </a:t>
            </a:r>
            <a:r>
              <a:rPr lang="it-IT" sz="2000" b="1" dirty="0">
                <a:solidFill>
                  <a:schemeClr val="accent5">
                    <a:lumMod val="75000"/>
                  </a:schemeClr>
                </a:solidFill>
              </a:rPr>
              <a:t>3 mesi</a:t>
            </a:r>
            <a:r>
              <a:rPr lang="it-IT" sz="2000" dirty="0" smtClean="0">
                <a:solidFill>
                  <a:schemeClr val="tx1"/>
                </a:solidFill>
              </a:rPr>
              <a:t> successivi alla presa in carico, oltre la metà degli occupati risulta assunto attraverso un bonus occupazionale. </a:t>
            </a:r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dirty="0" smtClean="0">
                <a:solidFill>
                  <a:schemeClr val="tx1"/>
                </a:solidFill>
              </a:rPr>
              <a:t>Questa percentuale scende al </a:t>
            </a:r>
            <a:r>
              <a:rPr lang="it-IT" sz="2000" b="1" dirty="0">
                <a:solidFill>
                  <a:schemeClr val="accent5">
                    <a:lumMod val="75000"/>
                  </a:schemeClr>
                </a:solidFill>
              </a:rPr>
              <a:t>35%</a:t>
            </a:r>
            <a:r>
              <a:rPr lang="it-IT" sz="2000" dirty="0" smtClean="0">
                <a:solidFill>
                  <a:schemeClr val="tx1"/>
                </a:solidFill>
              </a:rPr>
              <a:t> nelle regioni Centrali. Nelle regioni settentrionali la percentuale è attorno al </a:t>
            </a:r>
            <a:r>
              <a:rPr lang="it-IT" sz="2000" b="1" dirty="0" smtClean="0">
                <a:solidFill>
                  <a:schemeClr val="accent5">
                    <a:lumMod val="75000"/>
                  </a:schemeClr>
                </a:solidFill>
              </a:rPr>
              <a:t>20%</a:t>
            </a:r>
            <a:r>
              <a:rPr lang="it-IT" sz="2000" dirty="0" smtClean="0">
                <a:solidFill>
                  <a:schemeClr val="tx1"/>
                </a:solidFill>
              </a:rPr>
              <a:t>.</a:t>
            </a:r>
            <a:endParaRPr lang="it-IT" sz="2000" dirty="0">
              <a:solidFill>
                <a:schemeClr val="tx1"/>
              </a:solidFill>
            </a:endParaRPr>
          </a:p>
          <a:p>
            <a:pPr marL="177800" indent="0" algn="just">
              <a:buNone/>
            </a:pPr>
            <a:endParaRPr lang="it-IT" sz="3200" dirty="0" smtClean="0"/>
          </a:p>
          <a:p>
            <a:pPr marL="177800" indent="0" algn="just">
              <a:buNone/>
            </a:pPr>
            <a:endParaRPr lang="it-IT" sz="1600" dirty="0"/>
          </a:p>
          <a:p>
            <a:pPr marL="177800" indent="0" algn="just">
              <a:buNone/>
            </a:pPr>
            <a:endParaRPr lang="it-IT" sz="1600" dirty="0" smtClean="0"/>
          </a:p>
          <a:p>
            <a:pPr marL="177800" indent="0" algn="just">
              <a:buNone/>
            </a:pPr>
            <a:endParaRPr lang="it-IT" sz="1800" dirty="0" smtClean="0"/>
          </a:p>
        </p:txBody>
      </p:sp>
    </p:spTree>
    <p:extLst>
      <p:ext uri="{BB962C8B-B14F-4D97-AF65-F5344CB8AC3E}">
        <p14:creationId xmlns:p14="http://schemas.microsoft.com/office/powerpoint/2010/main" val="366733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magin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947" y="3166529"/>
            <a:ext cx="11122217" cy="3140046"/>
          </a:xfrm>
          <a:prstGeom prst="rect">
            <a:avLst/>
          </a:prstGeom>
        </p:spPr>
      </p:pic>
      <p:sp>
        <p:nvSpPr>
          <p:cNvPr id="2" name="Rettangolo 1"/>
          <p:cNvSpPr/>
          <p:nvPr/>
        </p:nvSpPr>
        <p:spPr>
          <a:xfrm>
            <a:off x="738690" y="625799"/>
            <a:ext cx="1011403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Stime </a:t>
            </a:r>
            <a:r>
              <a:rPr lang="it-IT" sz="28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Atet</a:t>
            </a:r>
            <a:r>
              <a:rPr lang="it-IT"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rispetto </a:t>
            </a:r>
            <a:r>
              <a:rPr lang="it-IT" sz="28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alla partecipazione a specifiche attività di politica attiva</a:t>
            </a:r>
            <a:endParaRPr lang="it-IT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572212" y="1802938"/>
            <a:ext cx="106836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Nel caso del tirocinio, l’ATET diventa positivo a partire dal 12esimo mese dalla presa in carico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Per gli interventi di formazione e i progetti del Servizio Civile l’</a:t>
            </a:r>
            <a:r>
              <a:rPr lang="it-IT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Atet</a:t>
            </a:r>
            <a:r>
              <a:rPr lang="it-IT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è negativo durante l’intero periodo di osservazione (con un trend positivo).</a:t>
            </a: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7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1"/>
          <p:cNvSpPr>
            <a:spLocks noGrp="1"/>
          </p:cNvSpPr>
          <p:nvPr>
            <p:ph type="title"/>
          </p:nvPr>
        </p:nvSpPr>
        <p:spPr>
          <a:xfrm>
            <a:off x="807101" y="561779"/>
            <a:ext cx="9170365" cy="567559"/>
          </a:xfrm>
        </p:spPr>
        <p:txBody>
          <a:bodyPr/>
          <a:lstStyle/>
          <a:p>
            <a:pPr algn="ctr"/>
            <a:r>
              <a:rPr lang="it-IT" sz="2800" b="1" dirty="0" smtClean="0">
                <a:solidFill>
                  <a:srgbClr val="002060"/>
                </a:solidFill>
              </a:rPr>
              <a:t>Tirocinio: stime </a:t>
            </a:r>
            <a:r>
              <a:rPr lang="it-IT" sz="2800" b="1" dirty="0" err="1" smtClean="0">
                <a:solidFill>
                  <a:srgbClr val="002060"/>
                </a:solidFill>
              </a:rPr>
              <a:t>Atet</a:t>
            </a:r>
            <a:r>
              <a:rPr lang="it-IT" sz="2800" b="1" dirty="0" smtClean="0">
                <a:solidFill>
                  <a:srgbClr val="002060"/>
                </a:solidFill>
              </a:rPr>
              <a:t> per area geografica</a:t>
            </a:r>
            <a:endParaRPr lang="it-IT" sz="2800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2400" y="1524000"/>
            <a:ext cx="8423564" cy="4572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0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620307"/>
            <a:ext cx="10515599" cy="804456"/>
          </a:xfrm>
        </p:spPr>
        <p:txBody>
          <a:bodyPr/>
          <a:lstStyle/>
          <a:p>
            <a:pPr algn="ctr"/>
            <a:r>
              <a:rPr lang="it-IT" sz="2800" b="1" dirty="0" smtClean="0">
                <a:solidFill>
                  <a:srgbClr val="002060"/>
                </a:solidFill>
              </a:rPr>
              <a:t>Dalla visione cumulata ad una visione marginale</a:t>
            </a:r>
            <a:endParaRPr lang="it-IT" sz="2800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097080"/>
            <a:ext cx="9921240" cy="3704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40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52974" y="464587"/>
            <a:ext cx="10515599" cy="711202"/>
          </a:xfrm>
        </p:spPr>
        <p:txBody>
          <a:bodyPr/>
          <a:lstStyle/>
          <a:p>
            <a:pPr algn="ctr"/>
            <a:r>
              <a:rPr lang="it-IT" sz="2800" b="1" dirty="0" smtClean="0">
                <a:solidFill>
                  <a:schemeClr val="accent5">
                    <a:lumMod val="75000"/>
                  </a:schemeClr>
                </a:solidFill>
              </a:rPr>
              <a:t>Aspetti definitori della presentazione</a:t>
            </a:r>
            <a:endParaRPr lang="it-IT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44547" y="1450109"/>
            <a:ext cx="10916920" cy="4516582"/>
          </a:xfrm>
        </p:spPr>
        <p:txBody>
          <a:bodyPr/>
          <a:lstStyle/>
          <a:p>
            <a:pPr marL="177800" indent="0">
              <a:buNone/>
            </a:pPr>
            <a:r>
              <a:rPr lang="it-IT" dirty="0" smtClean="0"/>
              <a:t>					</a:t>
            </a:r>
            <a:r>
              <a:rPr lang="it-IT" dirty="0"/>
              <a:t> </a:t>
            </a:r>
            <a:r>
              <a:rPr lang="it-IT" dirty="0" smtClean="0"/>
              <a:t>           </a:t>
            </a:r>
            <a:r>
              <a:rPr lang="it-IT" sz="2000" dirty="0" smtClean="0"/>
              <a:t>1  Persona trattata in GG</a:t>
            </a:r>
            <a:endParaRPr lang="it-IT" sz="2000" dirty="0"/>
          </a:p>
          <a:p>
            <a:pPr marL="177800" indent="0">
              <a:buNone/>
            </a:pPr>
            <a:r>
              <a:rPr lang="it-IT" dirty="0" smtClean="0"/>
              <a:t>          </a:t>
            </a:r>
            <a:r>
              <a:rPr lang="it-IT" sz="2000" dirty="0" smtClean="0"/>
              <a:t>1  Presenza del Programma GG          </a:t>
            </a:r>
            <a:r>
              <a:rPr lang="it-IT" sz="2400" b="1" dirty="0" smtClean="0">
                <a:solidFill>
                  <a:srgbClr val="C00000"/>
                </a:solidFill>
              </a:rPr>
              <a:t>T =</a:t>
            </a:r>
            <a:r>
              <a:rPr lang="it-IT" sz="2000" b="1" dirty="0" smtClean="0">
                <a:solidFill>
                  <a:srgbClr val="C00000"/>
                </a:solidFill>
              </a:rPr>
              <a:t>  </a:t>
            </a:r>
          </a:p>
          <a:p>
            <a:pPr marL="177800" indent="0">
              <a:buNone/>
            </a:pPr>
            <a:r>
              <a:rPr lang="it-IT" sz="2400" b="1" dirty="0" smtClean="0">
                <a:solidFill>
                  <a:schemeClr val="accent6">
                    <a:lumMod val="75000"/>
                  </a:schemeClr>
                </a:solidFill>
              </a:rPr>
              <a:t>D=						</a:t>
            </a:r>
            <a:r>
              <a:rPr lang="it-IT" sz="2400" dirty="0" smtClean="0"/>
              <a:t> </a:t>
            </a:r>
            <a:r>
              <a:rPr lang="it-IT" sz="2000" dirty="0" smtClean="0"/>
              <a:t>0  Persona non trattata in GG</a:t>
            </a:r>
          </a:p>
          <a:p>
            <a:pPr marL="177800" indent="0">
              <a:buNone/>
            </a:pPr>
            <a:r>
              <a:rPr lang="it-IT" dirty="0" smtClean="0"/>
              <a:t>   </a:t>
            </a:r>
            <a:r>
              <a:rPr lang="it-IT" sz="2000" dirty="0" smtClean="0"/>
              <a:t>           0  Assenza </a:t>
            </a:r>
            <a:r>
              <a:rPr lang="it-IT" sz="2000" dirty="0"/>
              <a:t>del Programma </a:t>
            </a:r>
            <a:r>
              <a:rPr lang="it-IT" sz="2000" dirty="0" smtClean="0"/>
              <a:t>GG   </a:t>
            </a:r>
            <a:r>
              <a:rPr lang="it-IT" sz="2000" dirty="0"/>
              <a:t> </a:t>
            </a:r>
            <a:r>
              <a:rPr lang="it-IT" sz="2000" dirty="0" smtClean="0"/>
              <a:t>       </a:t>
            </a:r>
            <a:r>
              <a:rPr lang="it-IT" sz="2400" b="1" dirty="0" smtClean="0">
                <a:solidFill>
                  <a:schemeClr val="tx1"/>
                </a:solidFill>
              </a:rPr>
              <a:t>T =</a:t>
            </a:r>
            <a:r>
              <a:rPr lang="it-IT" sz="2000" dirty="0" smtClean="0"/>
              <a:t>       0</a:t>
            </a:r>
          </a:p>
          <a:p>
            <a:pPr marL="177800" indent="0">
              <a:buNone/>
            </a:pPr>
            <a:endParaRPr lang="it-IT" sz="2000" dirty="0" smtClean="0"/>
          </a:p>
          <a:p>
            <a:pPr marL="177800" indent="0">
              <a:buNone/>
            </a:pPr>
            <a:r>
              <a:rPr lang="it-IT" sz="2400" b="1" dirty="0" smtClean="0">
                <a:solidFill>
                  <a:srgbClr val="0070C0"/>
                </a:solidFill>
              </a:rPr>
              <a:t>							</a:t>
            </a:r>
          </a:p>
          <a:p>
            <a:pPr marL="177800" indent="0">
              <a:buNone/>
            </a:pPr>
            <a:r>
              <a:rPr lang="it-IT" sz="2400" b="1" dirty="0">
                <a:solidFill>
                  <a:srgbClr val="0070C0"/>
                </a:solidFill>
              </a:rPr>
              <a:t>	</a:t>
            </a:r>
            <a:r>
              <a:rPr lang="it-IT" sz="2400" b="1" dirty="0" smtClean="0">
                <a:solidFill>
                  <a:srgbClr val="0070C0"/>
                </a:solidFill>
              </a:rPr>
              <a:t>						Y</a:t>
            </a:r>
            <a:r>
              <a:rPr lang="it-IT" sz="2400" dirty="0" smtClean="0"/>
              <a:t> </a:t>
            </a:r>
            <a:r>
              <a:rPr lang="it-IT" sz="2000" dirty="0" smtClean="0"/>
              <a:t>         </a:t>
            </a:r>
            <a:r>
              <a:rPr lang="it-IT" sz="2000" dirty="0" err="1" smtClean="0"/>
              <a:t>outcome</a:t>
            </a:r>
            <a:r>
              <a:rPr lang="it-IT" sz="2000" dirty="0" smtClean="0"/>
              <a:t> analizzato</a:t>
            </a:r>
            <a:endParaRPr lang="it-IT" sz="1200" b="1" dirty="0"/>
          </a:p>
          <a:p>
            <a:pPr marL="177800" indent="0">
              <a:buNone/>
            </a:pPr>
            <a:r>
              <a:rPr lang="it-IT" sz="2000" dirty="0" smtClean="0"/>
              <a:t>						       Y</a:t>
            </a:r>
            <a:r>
              <a:rPr lang="it-IT" sz="1100" dirty="0" smtClean="0"/>
              <a:t>1  </a:t>
            </a:r>
            <a:r>
              <a:rPr lang="it-IT" sz="2000" dirty="0" smtClean="0"/>
              <a:t> </a:t>
            </a:r>
            <a:r>
              <a:rPr lang="it-IT" sz="2000" dirty="0" smtClean="0">
                <a:sym typeface="Wingdings" panose="05000000000000000000" pitchFamily="2" charset="2"/>
              </a:rPr>
              <a:t>            osservabile con il trattamento</a:t>
            </a:r>
            <a:endParaRPr lang="it-IT" sz="1100" dirty="0" smtClean="0"/>
          </a:p>
          <a:p>
            <a:pPr marL="177800" indent="0">
              <a:buNone/>
            </a:pPr>
            <a:r>
              <a:rPr lang="it-IT" sz="2000" dirty="0" smtClean="0"/>
              <a:t>						       Y</a:t>
            </a:r>
            <a:r>
              <a:rPr lang="it-IT" sz="1200" dirty="0" smtClean="0"/>
              <a:t>0   </a:t>
            </a:r>
            <a:r>
              <a:rPr lang="it-IT" sz="2000" dirty="0" smtClean="0">
                <a:sym typeface="Wingdings" panose="05000000000000000000" pitchFamily="2" charset="2"/>
              </a:rPr>
              <a:t></a:t>
            </a:r>
            <a:r>
              <a:rPr lang="it-IT" sz="2000" dirty="0">
                <a:sym typeface="Wingdings" panose="05000000000000000000" pitchFamily="2" charset="2"/>
              </a:rPr>
              <a:t> </a:t>
            </a:r>
            <a:r>
              <a:rPr lang="it-IT" sz="2000" dirty="0" smtClean="0">
                <a:sym typeface="Wingdings" panose="05000000000000000000" pitchFamily="2" charset="2"/>
              </a:rPr>
              <a:t>           osservabile senza il trattamento</a:t>
            </a:r>
            <a:endParaRPr lang="it-IT" sz="2000" dirty="0" smtClean="0"/>
          </a:p>
          <a:p>
            <a:pPr marL="177800" indent="0">
              <a:buNone/>
            </a:pPr>
            <a:endParaRPr lang="it-IT" sz="2000" dirty="0"/>
          </a:p>
        </p:txBody>
      </p:sp>
      <p:sp>
        <p:nvSpPr>
          <p:cNvPr id="4" name="Parentesi graffa aperta 3"/>
          <p:cNvSpPr/>
          <p:nvPr/>
        </p:nvSpPr>
        <p:spPr>
          <a:xfrm>
            <a:off x="1493977" y="1690253"/>
            <a:ext cx="315655" cy="2088342"/>
          </a:xfrm>
          <a:prstGeom prst="leftBrac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6" name="Connettore 2 5"/>
          <p:cNvCxnSpPr/>
          <p:nvPr/>
        </p:nvCxnSpPr>
        <p:spPr>
          <a:xfrm>
            <a:off x="5284815" y="2292926"/>
            <a:ext cx="33250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Parentesi graffa aperta 7"/>
          <p:cNvSpPr/>
          <p:nvPr/>
        </p:nvSpPr>
        <p:spPr>
          <a:xfrm>
            <a:off x="6110774" y="1690253"/>
            <a:ext cx="155172" cy="1205347"/>
          </a:xfrm>
          <a:prstGeom prst="leftBrac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it-IT" dirty="0" smtClean="0">
                <a:ln>
                  <a:solidFill>
                    <a:srgbClr val="C00000"/>
                  </a:solidFill>
                </a:ln>
              </a:rPr>
              <a:t> </a:t>
            </a:r>
            <a:endParaRPr lang="it-IT" dirty="0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5" name="Parentesi graffa aperta 4"/>
          <p:cNvSpPr/>
          <p:nvPr/>
        </p:nvSpPr>
        <p:spPr>
          <a:xfrm>
            <a:off x="7770320" y="4290753"/>
            <a:ext cx="184265" cy="443345"/>
          </a:xfrm>
          <a:prstGeom prst="leftBrace">
            <a:avLst/>
          </a:prstGeom>
          <a:ln>
            <a:solidFill>
              <a:srgbClr val="0070C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llout con freccia in giù 6"/>
          <p:cNvSpPr/>
          <p:nvPr/>
        </p:nvSpPr>
        <p:spPr>
          <a:xfrm>
            <a:off x="1871858" y="2006255"/>
            <a:ext cx="3268695" cy="2242385"/>
          </a:xfrm>
          <a:prstGeom prst="downArrowCallout">
            <a:avLst>
              <a:gd name="adj1" fmla="val 8125"/>
              <a:gd name="adj2" fmla="val 15955"/>
              <a:gd name="adj3" fmla="val 25000"/>
              <a:gd name="adj4" fmla="val 64977"/>
            </a:avLst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llout con freccia a destra 9"/>
          <p:cNvSpPr/>
          <p:nvPr/>
        </p:nvSpPr>
        <p:spPr>
          <a:xfrm>
            <a:off x="6414708" y="1533466"/>
            <a:ext cx="3985437" cy="1441336"/>
          </a:xfrm>
          <a:prstGeom prst="rightArrowCallout">
            <a:avLst>
              <a:gd name="adj1" fmla="val 14412"/>
              <a:gd name="adj2" fmla="val 26176"/>
              <a:gd name="adj3" fmla="val 45561"/>
              <a:gd name="adj4" fmla="val 78697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arrotondato 10"/>
          <p:cNvSpPr/>
          <p:nvPr/>
        </p:nvSpPr>
        <p:spPr>
          <a:xfrm>
            <a:off x="10429034" y="1450109"/>
            <a:ext cx="1245266" cy="1524693"/>
          </a:xfrm>
          <a:prstGeom prst="round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Effetto (medio) del trattamento sui trattati (ATET)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4" name="Rettangolo arrotondato 13"/>
          <p:cNvSpPr/>
          <p:nvPr/>
        </p:nvSpPr>
        <p:spPr>
          <a:xfrm>
            <a:off x="2631000" y="4319072"/>
            <a:ext cx="1750409" cy="64077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Impatto netto del Programma</a:t>
            </a:r>
            <a:endParaRPr lang="it-IT" dirty="0">
              <a:solidFill>
                <a:schemeClr val="tx1"/>
              </a:solidFill>
            </a:endParaRPr>
          </a:p>
        </p:txBody>
      </p:sp>
      <p:cxnSp>
        <p:nvCxnSpPr>
          <p:cNvPr id="16" name="Connettore 2 15"/>
          <p:cNvCxnSpPr/>
          <p:nvPr/>
        </p:nvCxnSpPr>
        <p:spPr>
          <a:xfrm>
            <a:off x="5274655" y="3247966"/>
            <a:ext cx="33250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722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795671" y="2209049"/>
            <a:ext cx="3611418" cy="199505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7 mesi dopo la presa in carico, la probabilità di trovare un lavoro durante il mese corrente è pari all’</a:t>
            </a:r>
            <a:r>
              <a:rPr lang="it-IT" b="1" dirty="0" smtClean="0"/>
              <a:t>11,1%, </a:t>
            </a:r>
          </a:p>
          <a:p>
            <a:pPr algn="ctr"/>
            <a:r>
              <a:rPr lang="it-IT" dirty="0" smtClean="0"/>
              <a:t>circa 7 punti percentuali più elevata del controfattuale (4,1%)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95671" y="584639"/>
            <a:ext cx="9943214" cy="567559"/>
          </a:xfrm>
        </p:spPr>
        <p:txBody>
          <a:bodyPr/>
          <a:lstStyle/>
          <a:p>
            <a:pPr algn="ctr"/>
            <a:r>
              <a:rPr lang="it-IT" sz="2800" b="1" dirty="0" smtClean="0">
                <a:solidFill>
                  <a:srgbClr val="002060"/>
                </a:solidFill>
              </a:rPr>
              <a:t>Tirocinio: flussi marginali (t-1/t) di ingresso</a:t>
            </a:r>
            <a:endParaRPr lang="it-IT" sz="2800" dirty="0"/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6613430"/>
              </p:ext>
            </p:extLst>
          </p:nvPr>
        </p:nvGraphicFramePr>
        <p:xfrm>
          <a:off x="4742411" y="1500528"/>
          <a:ext cx="6110316" cy="38707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9" name="Connettore 2 8"/>
          <p:cNvCxnSpPr/>
          <p:nvPr/>
        </p:nvCxnSpPr>
        <p:spPr>
          <a:xfrm flipV="1">
            <a:off x="3777673" y="2209050"/>
            <a:ext cx="3371272" cy="997526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prstDash val="sysDash"/>
            <a:headEnd type="none" w="med" len="med"/>
            <a:tailEnd type="stealth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>
            <a:off x="3472873" y="3676073"/>
            <a:ext cx="3592945" cy="149171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prstDash val="sysDash"/>
            <a:headEnd type="none" w="med" len="med"/>
            <a:tailEnd type="stealth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722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type="body" idx="1"/>
          </p:nvPr>
        </p:nvSpPr>
        <p:spPr>
          <a:xfrm>
            <a:off x="1577209" y="1779809"/>
            <a:ext cx="8513379" cy="26810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sz="40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it-IT" sz="4000" b="1" dirty="0" smtClean="0">
                <a:solidFill>
                  <a:srgbClr val="C00000"/>
                </a:solidFill>
              </a:rPr>
              <a:t>PARTE 2</a:t>
            </a:r>
          </a:p>
          <a:p>
            <a:pPr marL="0" indent="0" algn="ctr">
              <a:buNone/>
            </a:pPr>
            <a:r>
              <a:rPr lang="it-IT" sz="4000" b="1" dirty="0" smtClean="0">
                <a:solidFill>
                  <a:srgbClr val="C00000"/>
                </a:solidFill>
              </a:rPr>
              <a:t>Qualità del lavoro</a:t>
            </a:r>
          </a:p>
          <a:p>
            <a:pPr marL="0" indent="0" algn="ctr">
              <a:buNone/>
            </a:pPr>
            <a:endParaRPr lang="it-IT" sz="40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it-IT" sz="40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it-IT" sz="40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78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13238" y="589574"/>
            <a:ext cx="9844251" cy="538494"/>
          </a:xfrm>
        </p:spPr>
        <p:txBody>
          <a:bodyPr/>
          <a:lstStyle/>
          <a:p>
            <a:pPr algn="ctr"/>
            <a:r>
              <a:rPr lang="it-IT" sz="2800" b="1" dirty="0" smtClean="0">
                <a:solidFill>
                  <a:srgbClr val="C00000"/>
                </a:solidFill>
              </a:rPr>
              <a:t>Qualità del lavoro</a:t>
            </a:r>
            <a:endParaRPr lang="it-IT" sz="2800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671203"/>
              </p:ext>
            </p:extLst>
          </p:nvPr>
        </p:nvGraphicFramePr>
        <p:xfrm>
          <a:off x="457200" y="1940807"/>
          <a:ext cx="10952479" cy="3413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781">
                  <a:extLst>
                    <a:ext uri="{9D8B030D-6E8A-4147-A177-3AD203B41FA5}">
                      <a16:colId xmlns="" xmlns:a16="http://schemas.microsoft.com/office/drawing/2014/main" val="1220679802"/>
                    </a:ext>
                  </a:extLst>
                </a:gridCol>
                <a:gridCol w="8359698">
                  <a:extLst>
                    <a:ext uri="{9D8B030D-6E8A-4147-A177-3AD203B41FA5}">
                      <a16:colId xmlns="" xmlns:a16="http://schemas.microsoft.com/office/drawing/2014/main" val="3337298784"/>
                    </a:ext>
                  </a:extLst>
                </a:gridCol>
              </a:tblGrid>
              <a:tr h="672838"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/>
                        <a:t>Outcome</a:t>
                      </a:r>
                      <a:endParaRPr lang="it-IT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Definizione</a:t>
                      </a:r>
                      <a:endParaRPr lang="it-IT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92772091"/>
                  </a:ext>
                </a:extLst>
              </a:tr>
              <a:tr h="1922056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Continuità</a:t>
                      </a:r>
                      <a:r>
                        <a:rPr lang="it-IT" sz="1800" baseline="0" dirty="0" smtClean="0"/>
                        <a:t> lavorativa</a:t>
                      </a:r>
                      <a:endParaRPr lang="it-IT" sz="1800" dirty="0"/>
                    </a:p>
                  </a:txBody>
                  <a:tcPr>
                    <a:gradFill flip="none" rotWithShape="1">
                      <a:gsLst>
                        <a:gs pos="0">
                          <a:srgbClr val="C00000">
                            <a:tint val="66000"/>
                            <a:satMod val="160000"/>
                          </a:srgbClr>
                        </a:gs>
                        <a:gs pos="50000">
                          <a:srgbClr val="C00000">
                            <a:tint val="44500"/>
                            <a:satMod val="160000"/>
                          </a:srgbClr>
                        </a:gs>
                        <a:gs pos="100000">
                          <a:srgbClr val="C0000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it-IT" sz="1800" dirty="0" smtClean="0"/>
                        <a:t>Occupati</a:t>
                      </a:r>
                      <a:r>
                        <a:rPr lang="it-IT" sz="1800" baseline="0" dirty="0" smtClean="0"/>
                        <a:t> al 31/12/2016 che risultano occupati nei 18 mesi successivi in 3 punti di osservazione: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it-IT" sz="1800" baseline="0" dirty="0" smtClean="0"/>
                        <a:t>30/06/2017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it-IT" sz="1800" baseline="0" dirty="0" smtClean="0"/>
                        <a:t>31/12/2018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it-IT" sz="1800" baseline="0" dirty="0" smtClean="0"/>
                        <a:t>30/06/2018</a:t>
                      </a:r>
                      <a:endParaRPr lang="it-IT" sz="1800" dirty="0"/>
                    </a:p>
                  </a:txBody>
                  <a:tcPr>
                    <a:gradFill flip="none" rotWithShape="1">
                      <a:gsLst>
                        <a:gs pos="0">
                          <a:srgbClr val="C00000">
                            <a:tint val="66000"/>
                            <a:satMod val="160000"/>
                          </a:srgbClr>
                        </a:gs>
                        <a:gs pos="50000">
                          <a:srgbClr val="C00000">
                            <a:tint val="44500"/>
                            <a:satMod val="160000"/>
                          </a:srgbClr>
                        </a:gs>
                        <a:gs pos="100000">
                          <a:srgbClr val="C0000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898225308"/>
                  </a:ext>
                </a:extLst>
              </a:tr>
              <a:tr h="818619">
                <a:tc>
                  <a:txBody>
                    <a:bodyPr/>
                    <a:lstStyle/>
                    <a:p>
                      <a:r>
                        <a:rPr lang="it-IT" sz="1800" dirty="0" err="1" smtClean="0"/>
                        <a:t>Overeducation</a:t>
                      </a:r>
                      <a:endParaRPr lang="it-IT" sz="1800" dirty="0"/>
                    </a:p>
                  </a:txBody>
                  <a:tcPr>
                    <a:gradFill flip="none" rotWithShape="1">
                      <a:gsLst>
                        <a:gs pos="0">
                          <a:srgbClr val="C00000">
                            <a:tint val="66000"/>
                            <a:satMod val="160000"/>
                          </a:srgbClr>
                        </a:gs>
                        <a:gs pos="50000">
                          <a:srgbClr val="C00000">
                            <a:tint val="44500"/>
                            <a:satMod val="160000"/>
                          </a:srgbClr>
                        </a:gs>
                        <a:gs pos="100000">
                          <a:srgbClr val="C0000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it-IT" sz="1800" dirty="0" err="1" smtClean="0"/>
                        <a:t>Mismatch</a:t>
                      </a:r>
                      <a:r>
                        <a:rPr lang="it-IT" sz="1800" baseline="0" dirty="0" smtClean="0"/>
                        <a:t> tra livello di istruzione e livello qualifica professionale</a:t>
                      </a:r>
                      <a:endParaRPr lang="it-IT" sz="1800" dirty="0"/>
                    </a:p>
                  </a:txBody>
                  <a:tcPr>
                    <a:gradFill flip="none" rotWithShape="1">
                      <a:gsLst>
                        <a:gs pos="0">
                          <a:srgbClr val="C00000">
                            <a:tint val="66000"/>
                            <a:satMod val="160000"/>
                          </a:srgbClr>
                        </a:gs>
                        <a:gs pos="50000">
                          <a:srgbClr val="C00000">
                            <a:tint val="44500"/>
                            <a:satMod val="160000"/>
                          </a:srgbClr>
                        </a:gs>
                        <a:gs pos="100000">
                          <a:srgbClr val="C0000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11106947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85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199" y="586320"/>
            <a:ext cx="10515599" cy="504734"/>
          </a:xfrm>
        </p:spPr>
        <p:txBody>
          <a:bodyPr/>
          <a:lstStyle/>
          <a:p>
            <a:pPr algn="ctr"/>
            <a:r>
              <a:rPr lang="it-IT" sz="2800" b="1" dirty="0" smtClean="0">
                <a:solidFill>
                  <a:srgbClr val="C00000"/>
                </a:solidFill>
              </a:rPr>
              <a:t>La qualità del lavoro</a:t>
            </a:r>
            <a:endParaRPr lang="it-IT" sz="2800" b="1" dirty="0">
              <a:solidFill>
                <a:srgbClr val="C00000"/>
              </a:solidFill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543477"/>
              </p:ext>
            </p:extLst>
          </p:nvPr>
        </p:nvGraphicFramePr>
        <p:xfrm>
          <a:off x="838199" y="1091055"/>
          <a:ext cx="10127555" cy="4994869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960419">
                  <a:extLst>
                    <a:ext uri="{9D8B030D-6E8A-4147-A177-3AD203B41FA5}">
                      <a16:colId xmlns="" xmlns:a16="http://schemas.microsoft.com/office/drawing/2014/main" val="1936416736"/>
                    </a:ext>
                  </a:extLst>
                </a:gridCol>
                <a:gridCol w="4156364">
                  <a:extLst>
                    <a:ext uri="{9D8B030D-6E8A-4147-A177-3AD203B41FA5}">
                      <a16:colId xmlns="" xmlns:a16="http://schemas.microsoft.com/office/drawing/2014/main" val="1670698299"/>
                    </a:ext>
                  </a:extLst>
                </a:gridCol>
                <a:gridCol w="4010772">
                  <a:extLst>
                    <a:ext uri="{9D8B030D-6E8A-4147-A177-3AD203B41FA5}">
                      <a16:colId xmlns="" xmlns:a16="http://schemas.microsoft.com/office/drawing/2014/main" val="812786474"/>
                    </a:ext>
                  </a:extLst>
                </a:gridCol>
              </a:tblGrid>
              <a:tr h="360134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Outcome</a:t>
                      </a:r>
                      <a:endParaRPr lang="it-IT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Trattati</a:t>
                      </a:r>
                      <a:endParaRPr lang="it-IT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Non trattati (controlli)</a:t>
                      </a:r>
                      <a:endParaRPr lang="it-IT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6361135"/>
                  </a:ext>
                </a:extLst>
              </a:tr>
              <a:tr h="1745263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Continuità lavorativa</a:t>
                      </a:r>
                      <a:endParaRPr lang="it-IT" sz="1800" dirty="0"/>
                    </a:p>
                  </a:txBody>
                  <a:tcPr>
                    <a:gradFill flip="none" rotWithShape="1">
                      <a:gsLst>
                        <a:gs pos="0">
                          <a:srgbClr val="C00000">
                            <a:tint val="66000"/>
                            <a:satMod val="160000"/>
                          </a:srgbClr>
                        </a:gs>
                        <a:gs pos="50000">
                          <a:srgbClr val="C00000">
                            <a:tint val="44500"/>
                            <a:satMod val="160000"/>
                          </a:srgbClr>
                        </a:gs>
                        <a:gs pos="100000">
                          <a:srgbClr val="C000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Giovani</a:t>
                      </a:r>
                      <a:r>
                        <a:rPr lang="it-IT" sz="1800" baseline="0" dirty="0" smtClean="0"/>
                        <a:t> che al 31.12.2016 risultano:</a:t>
                      </a:r>
                    </a:p>
                    <a:p>
                      <a:pPr marL="285750" lvl="3" indent="-285750">
                        <a:buFont typeface="Courier New" panose="02070309020205020404" pitchFamily="49" charset="0"/>
                        <a:buChar char="o"/>
                      </a:pPr>
                      <a:r>
                        <a:rPr lang="it-IT" sz="1800" dirty="0" smtClean="0"/>
                        <a:t>aver</a:t>
                      </a:r>
                      <a:r>
                        <a:rPr lang="it-IT" sz="1800" baseline="0" dirty="0" smtClean="0"/>
                        <a:t> partecipato ad una politica attiva in GG</a:t>
                      </a:r>
                    </a:p>
                    <a:p>
                      <a:pPr marL="285750" lvl="3" indent="-285750">
                        <a:buFont typeface="Courier New" panose="02070309020205020404" pitchFamily="49" charset="0"/>
                        <a:buChar char="o"/>
                      </a:pPr>
                      <a:r>
                        <a:rPr lang="it-IT" sz="1800" baseline="0" dirty="0" smtClean="0"/>
                        <a:t>avere un’occupazione</a:t>
                      </a:r>
                      <a:endParaRPr lang="it-IT" sz="1800" dirty="0" smtClean="0"/>
                    </a:p>
                  </a:txBody>
                  <a:tcPr>
                    <a:gradFill flip="none" rotWithShape="1">
                      <a:gsLst>
                        <a:gs pos="0">
                          <a:srgbClr val="C00000">
                            <a:tint val="66000"/>
                            <a:satMod val="160000"/>
                          </a:srgbClr>
                        </a:gs>
                        <a:gs pos="50000">
                          <a:srgbClr val="C00000">
                            <a:tint val="44500"/>
                            <a:satMod val="160000"/>
                          </a:srgbClr>
                        </a:gs>
                        <a:gs pos="100000">
                          <a:srgbClr val="C000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Giovani</a:t>
                      </a:r>
                      <a:r>
                        <a:rPr lang="it-IT" sz="1800" baseline="0" dirty="0" smtClean="0"/>
                        <a:t> che al 31.12.2016 risultano:</a:t>
                      </a:r>
                    </a:p>
                    <a:p>
                      <a:pPr marL="285750" lvl="3" indent="-285750">
                        <a:buFont typeface="Courier New" panose="02070309020205020404" pitchFamily="49" charset="0"/>
                        <a:buChar char="o"/>
                      </a:pPr>
                      <a:r>
                        <a:rPr lang="it-IT" sz="1800" baseline="0" dirty="0" smtClean="0"/>
                        <a:t>avere una presa in carico in GG ma non aver svolto alcuna politica attiva</a:t>
                      </a:r>
                    </a:p>
                    <a:p>
                      <a:pPr marL="285750" lvl="3" indent="-285750">
                        <a:buFont typeface="Courier New" panose="02070309020205020404" pitchFamily="49" charset="0"/>
                        <a:buChar char="o"/>
                      </a:pPr>
                      <a:r>
                        <a:rPr lang="it-IT" sz="1800" baseline="0" dirty="0" smtClean="0"/>
                        <a:t>avere un’occupazione</a:t>
                      </a:r>
                      <a:endParaRPr lang="it-IT" sz="1800" dirty="0" smtClean="0"/>
                    </a:p>
                  </a:txBody>
                  <a:tcPr>
                    <a:gradFill flip="none" rotWithShape="1">
                      <a:gsLst>
                        <a:gs pos="0">
                          <a:srgbClr val="C00000">
                            <a:tint val="66000"/>
                            <a:satMod val="160000"/>
                          </a:srgbClr>
                        </a:gs>
                        <a:gs pos="50000">
                          <a:srgbClr val="C00000">
                            <a:tint val="44500"/>
                            <a:satMod val="160000"/>
                          </a:srgbClr>
                        </a:gs>
                        <a:gs pos="100000">
                          <a:srgbClr val="C000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3457455645"/>
                  </a:ext>
                </a:extLst>
              </a:tr>
              <a:tr h="2853366">
                <a:tc>
                  <a:txBody>
                    <a:bodyPr/>
                    <a:lstStyle/>
                    <a:p>
                      <a:r>
                        <a:rPr lang="it-IT" sz="1800" dirty="0" err="1" smtClean="0"/>
                        <a:t>Overeducation</a:t>
                      </a:r>
                      <a:endParaRPr lang="it-IT" sz="1800" dirty="0"/>
                    </a:p>
                  </a:txBody>
                  <a:tcPr>
                    <a:gradFill flip="none" rotWithShape="1">
                      <a:gsLst>
                        <a:gs pos="0">
                          <a:srgbClr val="C00000">
                            <a:tint val="66000"/>
                            <a:satMod val="160000"/>
                          </a:srgbClr>
                        </a:gs>
                        <a:gs pos="50000">
                          <a:srgbClr val="C00000">
                            <a:tint val="44500"/>
                            <a:satMod val="160000"/>
                          </a:srgbClr>
                        </a:gs>
                        <a:gs pos="100000">
                          <a:srgbClr val="C000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Giovani</a:t>
                      </a:r>
                      <a:r>
                        <a:rPr lang="it-IT" sz="1800" baseline="0" dirty="0" smtClean="0"/>
                        <a:t> che al 31.12.2016 risultano:</a:t>
                      </a:r>
                    </a:p>
                    <a:p>
                      <a:pPr marL="285750" lvl="3" indent="-285750">
                        <a:buFont typeface="Courier New" panose="02070309020205020404" pitchFamily="49" charset="0"/>
                        <a:buChar char="o"/>
                      </a:pPr>
                      <a:r>
                        <a:rPr lang="it-IT" sz="1800" dirty="0" smtClean="0"/>
                        <a:t>aver</a:t>
                      </a:r>
                      <a:r>
                        <a:rPr lang="it-IT" sz="1800" baseline="0" dirty="0" smtClean="0"/>
                        <a:t> partecipato ad una politica attiva in GG</a:t>
                      </a:r>
                    </a:p>
                    <a:p>
                      <a:pPr marL="285750" lvl="3" indent="-285750">
                        <a:buFont typeface="Courier New" panose="02070309020205020404" pitchFamily="49" charset="0"/>
                        <a:buChar char="o"/>
                      </a:pPr>
                      <a:r>
                        <a:rPr lang="it-IT" sz="1800" baseline="0" dirty="0" smtClean="0"/>
                        <a:t>avere un’occupazione in continuità lavorativa</a:t>
                      </a:r>
                    </a:p>
                    <a:p>
                      <a:pPr marL="285750" lvl="3" indent="-285750">
                        <a:buFont typeface="Courier New" panose="02070309020205020404" pitchFamily="49" charset="0"/>
                        <a:buChar char="o"/>
                      </a:pPr>
                      <a:r>
                        <a:rPr lang="it-IT" sz="1800" baseline="0" dirty="0" smtClean="0"/>
                        <a:t>titolo di istruzione non inferiore al diploma di scuola secondaria superiore</a:t>
                      </a:r>
                      <a:endParaRPr lang="it-IT" sz="1800" dirty="0" smtClean="0"/>
                    </a:p>
                  </a:txBody>
                  <a:tcPr>
                    <a:gradFill flip="none" rotWithShape="1">
                      <a:gsLst>
                        <a:gs pos="0">
                          <a:srgbClr val="C00000">
                            <a:tint val="66000"/>
                            <a:satMod val="160000"/>
                          </a:srgbClr>
                        </a:gs>
                        <a:gs pos="50000">
                          <a:srgbClr val="C00000">
                            <a:tint val="44500"/>
                            <a:satMod val="160000"/>
                          </a:srgbClr>
                        </a:gs>
                        <a:gs pos="100000">
                          <a:srgbClr val="C000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Giovani</a:t>
                      </a:r>
                      <a:r>
                        <a:rPr lang="it-IT" sz="1800" baseline="0" dirty="0" smtClean="0"/>
                        <a:t> che al 31.12.2016 risultano:</a:t>
                      </a:r>
                    </a:p>
                    <a:p>
                      <a:pPr marL="285750" lvl="3" indent="-285750">
                        <a:buFont typeface="Courier New" panose="02070309020205020404" pitchFamily="49" charset="0"/>
                        <a:buChar char="o"/>
                      </a:pPr>
                      <a:r>
                        <a:rPr lang="it-IT" sz="1800" baseline="0" dirty="0" smtClean="0"/>
                        <a:t>avere una presa in carico in GG ma non aver svolto alcuna politica attiva</a:t>
                      </a:r>
                    </a:p>
                    <a:p>
                      <a:pPr marL="285750" lvl="3" indent="-285750">
                        <a:buFont typeface="Courier New" panose="02070309020205020404" pitchFamily="49" charset="0"/>
                        <a:buChar char="o"/>
                      </a:pPr>
                      <a:r>
                        <a:rPr lang="it-IT" sz="1800" baseline="0" dirty="0" smtClean="0"/>
                        <a:t>avere un’occupazione in continuità lavorativa</a:t>
                      </a:r>
                    </a:p>
                    <a:p>
                      <a:pPr marL="285750" lvl="3" indent="-285750">
                        <a:buFont typeface="Courier New" panose="02070309020205020404" pitchFamily="49" charset="0"/>
                        <a:buChar char="o"/>
                      </a:pPr>
                      <a:r>
                        <a:rPr lang="it-IT" sz="1800" baseline="0" dirty="0" smtClean="0"/>
                        <a:t>titolo di istruzione non inferiore al diploma di scuola secondaria superiore</a:t>
                      </a:r>
                      <a:endParaRPr lang="it-IT" sz="1800" dirty="0" smtClean="0"/>
                    </a:p>
                  </a:txBody>
                  <a:tcPr>
                    <a:gradFill flip="none" rotWithShape="1">
                      <a:gsLst>
                        <a:gs pos="0">
                          <a:srgbClr val="C00000">
                            <a:tint val="66000"/>
                            <a:satMod val="160000"/>
                          </a:srgbClr>
                        </a:gs>
                        <a:gs pos="50000">
                          <a:srgbClr val="C00000">
                            <a:tint val="44500"/>
                            <a:satMod val="160000"/>
                          </a:srgbClr>
                        </a:gs>
                        <a:gs pos="100000">
                          <a:srgbClr val="C000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8304094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490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2476" y="725195"/>
            <a:ext cx="10515599" cy="507551"/>
          </a:xfrm>
        </p:spPr>
        <p:txBody>
          <a:bodyPr/>
          <a:lstStyle/>
          <a:p>
            <a:pPr algn="ctr"/>
            <a:r>
              <a:rPr lang="it-IT" sz="2800" b="1" dirty="0">
                <a:solidFill>
                  <a:srgbClr val="C00000"/>
                </a:solidFill>
              </a:rPr>
              <a:t>Continuità </a:t>
            </a:r>
            <a:r>
              <a:rPr lang="it-IT" sz="2800" b="1" dirty="0" smtClean="0">
                <a:solidFill>
                  <a:srgbClr val="C00000"/>
                </a:solidFill>
              </a:rPr>
              <a:t>lavorativa: stima ATET</a:t>
            </a:r>
            <a:endParaRPr lang="it-IT" sz="2800" b="1" dirty="0">
              <a:solidFill>
                <a:srgbClr val="C00000"/>
              </a:solidFill>
            </a:endParaRPr>
          </a:p>
        </p:txBody>
      </p:sp>
      <p:sp>
        <p:nvSpPr>
          <p:cNvPr id="11" name="Segnaposto testo 2"/>
          <p:cNvSpPr>
            <a:spLocks noGrp="1"/>
          </p:cNvSpPr>
          <p:nvPr>
            <p:ph type="body" idx="1"/>
          </p:nvPr>
        </p:nvSpPr>
        <p:spPr>
          <a:xfrm>
            <a:off x="822476" y="1649115"/>
            <a:ext cx="9690538" cy="3623925"/>
          </a:xfrm>
        </p:spPr>
        <p:txBody>
          <a:bodyPr/>
          <a:lstStyle/>
          <a:p>
            <a:pPr marL="177800" indent="0" algn="just">
              <a:buNone/>
            </a:pPr>
            <a:r>
              <a:rPr lang="it-IT" sz="2400" dirty="0" smtClean="0">
                <a:solidFill>
                  <a:schemeClr val="tx1"/>
                </a:solidFill>
              </a:rPr>
              <a:t>La partecipazione a politiche attive nell’ambito della GG produce un incremento di circa </a:t>
            </a:r>
            <a:r>
              <a:rPr lang="it-IT" sz="2400" b="1" dirty="0" smtClean="0">
                <a:solidFill>
                  <a:srgbClr val="C00000"/>
                </a:solidFill>
              </a:rPr>
              <a:t>+7,6 p.p.</a:t>
            </a:r>
            <a:r>
              <a:rPr lang="it-IT" sz="2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it-IT" sz="2400" dirty="0">
                <a:solidFill>
                  <a:schemeClr val="tx1"/>
                </a:solidFill>
              </a:rPr>
              <a:t>della probabilità che</a:t>
            </a:r>
            <a:r>
              <a:rPr lang="it-IT" sz="2400" dirty="0">
                <a:solidFill>
                  <a:srgbClr val="C00000"/>
                </a:solidFill>
              </a:rPr>
              <a:t> </a:t>
            </a:r>
            <a:r>
              <a:rPr lang="it-IT" sz="2400" dirty="0">
                <a:solidFill>
                  <a:schemeClr val="tx1"/>
                </a:solidFill>
              </a:rPr>
              <a:t>l’occupazione </a:t>
            </a:r>
            <a:r>
              <a:rPr lang="it-IT" sz="2400" dirty="0" smtClean="0">
                <a:solidFill>
                  <a:schemeClr val="tx1"/>
                </a:solidFill>
              </a:rPr>
              <a:t>in t0 sia di tipo continuativo</a:t>
            </a:r>
          </a:p>
          <a:p>
            <a:pPr marL="177800" indent="0" algn="just">
              <a:buNone/>
            </a:pPr>
            <a:endParaRPr lang="it-IT" sz="2400" dirty="0" smtClean="0">
              <a:solidFill>
                <a:schemeClr val="tx1"/>
              </a:solidFill>
            </a:endParaRPr>
          </a:p>
          <a:p>
            <a:pPr marL="177800" indent="0" algn="just">
              <a:buNone/>
            </a:pPr>
            <a:r>
              <a:rPr lang="it-IT" sz="2400" dirty="0" smtClean="0"/>
              <a:t>Cioè in assenza del trattamento la quota di trattati e occupati in t0 che avrebbero avuto rapporti di lavoro continuativi nei 18 mesi successivi sarebbe stata pari a </a:t>
            </a:r>
            <a:r>
              <a:rPr lang="it-IT" sz="2400" b="1" dirty="0" smtClean="0">
                <a:solidFill>
                  <a:srgbClr val="C00000"/>
                </a:solidFill>
              </a:rPr>
              <a:t>60,3%,</a:t>
            </a:r>
            <a:r>
              <a:rPr lang="it-IT" sz="2400" dirty="0" smtClean="0"/>
              <a:t> inferiore di 7,6 punti percentuali a quanto osservato pari a </a:t>
            </a:r>
            <a:r>
              <a:rPr lang="it-IT" sz="2400" b="1" dirty="0" smtClean="0">
                <a:solidFill>
                  <a:srgbClr val="C00000"/>
                </a:solidFill>
              </a:rPr>
              <a:t>67,9%</a:t>
            </a:r>
            <a:endParaRPr lang="it-IT" sz="2400" dirty="0" smtClean="0">
              <a:solidFill>
                <a:schemeClr val="tx1"/>
              </a:solidFill>
            </a:endParaRPr>
          </a:p>
          <a:p>
            <a:pPr marL="177800" indent="0" algn="just">
              <a:buNone/>
            </a:pPr>
            <a:endParaRPr lang="it-IT" dirty="0">
              <a:solidFill>
                <a:schemeClr val="tx1"/>
              </a:solidFill>
            </a:endParaRPr>
          </a:p>
          <a:p>
            <a:pPr marL="177800" indent="0" algn="just">
              <a:buNone/>
            </a:pPr>
            <a:endParaRPr lang="it-IT" sz="3200" dirty="0" smtClean="0"/>
          </a:p>
          <a:p>
            <a:pPr marL="177800" indent="0" algn="just">
              <a:buNone/>
            </a:pPr>
            <a:endParaRPr lang="it-IT" sz="1600" dirty="0"/>
          </a:p>
          <a:p>
            <a:pPr marL="177800" indent="0" algn="just">
              <a:buNone/>
            </a:pPr>
            <a:endParaRPr lang="it-IT" sz="1600" dirty="0" smtClean="0"/>
          </a:p>
          <a:p>
            <a:pPr marL="177800" indent="0" algn="just">
              <a:buNone/>
            </a:pPr>
            <a:endParaRPr lang="it-IT" sz="1800" dirty="0" smtClean="0"/>
          </a:p>
        </p:txBody>
      </p:sp>
    </p:spTree>
    <p:extLst>
      <p:ext uri="{BB962C8B-B14F-4D97-AF65-F5344CB8AC3E}">
        <p14:creationId xmlns:p14="http://schemas.microsoft.com/office/powerpoint/2010/main" val="282418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13238" y="589574"/>
            <a:ext cx="9844251" cy="538494"/>
          </a:xfrm>
        </p:spPr>
        <p:txBody>
          <a:bodyPr/>
          <a:lstStyle/>
          <a:p>
            <a:pPr algn="ctr"/>
            <a:r>
              <a:rPr lang="it-IT" sz="2800" b="1" dirty="0" err="1" smtClean="0">
                <a:solidFill>
                  <a:srgbClr val="C00000"/>
                </a:solidFill>
              </a:rPr>
              <a:t>Overeducation</a:t>
            </a:r>
            <a:endParaRPr lang="it-IT" sz="2800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850194"/>
              </p:ext>
            </p:extLst>
          </p:nvPr>
        </p:nvGraphicFramePr>
        <p:xfrm>
          <a:off x="457200" y="1940807"/>
          <a:ext cx="10952479" cy="3413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781">
                  <a:extLst>
                    <a:ext uri="{9D8B030D-6E8A-4147-A177-3AD203B41FA5}">
                      <a16:colId xmlns="" xmlns:a16="http://schemas.microsoft.com/office/drawing/2014/main" val="1220679802"/>
                    </a:ext>
                  </a:extLst>
                </a:gridCol>
                <a:gridCol w="8359698">
                  <a:extLst>
                    <a:ext uri="{9D8B030D-6E8A-4147-A177-3AD203B41FA5}">
                      <a16:colId xmlns="" xmlns:a16="http://schemas.microsoft.com/office/drawing/2014/main" val="3337298784"/>
                    </a:ext>
                  </a:extLst>
                </a:gridCol>
              </a:tblGrid>
              <a:tr h="672838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Livello di istruzione</a:t>
                      </a:r>
                      <a:endParaRPr lang="it-IT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Livello</a:t>
                      </a:r>
                      <a:r>
                        <a:rPr lang="it-IT" baseline="0" dirty="0" smtClean="0"/>
                        <a:t> qualifica professionale</a:t>
                      </a:r>
                      <a:endParaRPr lang="it-IT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92772091"/>
                  </a:ext>
                </a:extLst>
              </a:tr>
              <a:tr h="1922056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Istruzione terziaria</a:t>
                      </a:r>
                      <a:endParaRPr lang="it-IT" sz="1800" dirty="0"/>
                    </a:p>
                  </a:txBody>
                  <a:tcPr>
                    <a:gradFill flip="none" rotWithShape="1">
                      <a:gsLst>
                        <a:gs pos="0">
                          <a:srgbClr val="C00000">
                            <a:tint val="66000"/>
                            <a:satMod val="160000"/>
                          </a:srgbClr>
                        </a:gs>
                        <a:gs pos="50000">
                          <a:srgbClr val="C00000">
                            <a:tint val="44500"/>
                            <a:satMod val="160000"/>
                          </a:srgbClr>
                        </a:gs>
                        <a:gs pos="100000">
                          <a:srgbClr val="C0000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800" dirty="0" smtClean="0"/>
                        <a:t>Professioni esecutive nel lavoro d’ufficio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800" dirty="0" smtClean="0"/>
                        <a:t>Professioni</a:t>
                      </a:r>
                      <a:r>
                        <a:rPr lang="it-IT" sz="1800" baseline="0" dirty="0" smtClean="0"/>
                        <a:t> qualificate nelle attività commerciali e nei servizi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800" baseline="0" dirty="0" smtClean="0"/>
                        <a:t>Artigiani, operai specializzati e agricoltori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800" baseline="0" dirty="0" smtClean="0"/>
                        <a:t>Conduttori di impianti, operai di macchinari fissi e mobili e conducenti di veicoli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800" baseline="0" dirty="0" smtClean="0"/>
                        <a:t>Professioni non qualificate</a:t>
                      </a:r>
                      <a:endParaRPr lang="it-IT" sz="1800" dirty="0"/>
                    </a:p>
                  </a:txBody>
                  <a:tcPr>
                    <a:gradFill flip="none" rotWithShape="1">
                      <a:gsLst>
                        <a:gs pos="0">
                          <a:srgbClr val="C00000">
                            <a:tint val="66000"/>
                            <a:satMod val="160000"/>
                          </a:srgbClr>
                        </a:gs>
                        <a:gs pos="50000">
                          <a:srgbClr val="C00000">
                            <a:tint val="44500"/>
                            <a:satMod val="160000"/>
                          </a:srgbClr>
                        </a:gs>
                        <a:gs pos="100000">
                          <a:srgbClr val="C0000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898225308"/>
                  </a:ext>
                </a:extLst>
              </a:tr>
              <a:tr h="818619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Istruzione</a:t>
                      </a:r>
                      <a:r>
                        <a:rPr lang="it-IT" sz="1800" baseline="0" dirty="0" smtClean="0"/>
                        <a:t> secondaria superiore</a:t>
                      </a:r>
                      <a:endParaRPr lang="it-IT" sz="1800" dirty="0"/>
                    </a:p>
                  </a:txBody>
                  <a:tcPr>
                    <a:gradFill flip="none" rotWithShape="1">
                      <a:gsLst>
                        <a:gs pos="0">
                          <a:srgbClr val="C00000">
                            <a:tint val="66000"/>
                            <a:satMod val="160000"/>
                          </a:srgbClr>
                        </a:gs>
                        <a:gs pos="50000">
                          <a:srgbClr val="C00000">
                            <a:tint val="44500"/>
                            <a:satMod val="160000"/>
                          </a:srgbClr>
                        </a:gs>
                        <a:gs pos="100000">
                          <a:srgbClr val="C0000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800" dirty="0" smtClean="0"/>
                        <a:t>Professioni non qualificate</a:t>
                      </a:r>
                      <a:endParaRPr lang="it-IT" sz="1800" dirty="0"/>
                    </a:p>
                  </a:txBody>
                  <a:tcPr>
                    <a:gradFill flip="none" rotWithShape="1">
                      <a:gsLst>
                        <a:gs pos="0">
                          <a:srgbClr val="C00000">
                            <a:tint val="66000"/>
                            <a:satMod val="160000"/>
                          </a:srgbClr>
                        </a:gs>
                        <a:gs pos="50000">
                          <a:srgbClr val="C00000">
                            <a:tint val="44500"/>
                            <a:satMod val="160000"/>
                          </a:srgbClr>
                        </a:gs>
                        <a:gs pos="100000">
                          <a:srgbClr val="C0000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11106947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030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929" y="771103"/>
            <a:ext cx="9844251" cy="538494"/>
          </a:xfrm>
        </p:spPr>
        <p:txBody>
          <a:bodyPr/>
          <a:lstStyle/>
          <a:p>
            <a:pPr algn="ctr"/>
            <a:r>
              <a:rPr lang="it-IT" sz="2800" b="1" dirty="0" err="1" smtClean="0">
                <a:solidFill>
                  <a:srgbClr val="C00000"/>
                </a:solidFill>
              </a:rPr>
              <a:t>Overeducation</a:t>
            </a:r>
            <a:r>
              <a:rPr lang="it-IT" sz="2800" b="1" dirty="0" smtClean="0">
                <a:solidFill>
                  <a:srgbClr val="C00000"/>
                </a:solidFill>
              </a:rPr>
              <a:t>: stima ATET</a:t>
            </a:r>
            <a:endParaRPr lang="it-IT" sz="2800" b="1" dirty="0">
              <a:solidFill>
                <a:srgbClr val="C00000"/>
              </a:solidFill>
            </a:endParaRPr>
          </a:p>
        </p:txBody>
      </p:sp>
      <p:sp>
        <p:nvSpPr>
          <p:cNvPr id="8" name="Segnaposto testo 2"/>
          <p:cNvSpPr>
            <a:spLocks noGrp="1"/>
          </p:cNvSpPr>
          <p:nvPr>
            <p:ph type="body" idx="1"/>
          </p:nvPr>
        </p:nvSpPr>
        <p:spPr>
          <a:xfrm>
            <a:off x="508334" y="1911012"/>
            <a:ext cx="10505440" cy="2285068"/>
          </a:xfrm>
        </p:spPr>
        <p:txBody>
          <a:bodyPr/>
          <a:lstStyle/>
          <a:p>
            <a:pPr marL="17780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La partecipazione a politiche attive nell’ambito della G.G. riduce di circa </a:t>
            </a:r>
            <a:r>
              <a:rPr lang="it-IT" sz="2400" b="1" dirty="0" smtClean="0">
                <a:solidFill>
                  <a:srgbClr val="C00000"/>
                </a:solidFill>
              </a:rPr>
              <a:t>-2,6 p.p</a:t>
            </a:r>
            <a:r>
              <a:rPr lang="it-IT" sz="2400" b="1" dirty="0">
                <a:solidFill>
                  <a:srgbClr val="C00000"/>
                </a:solidFill>
              </a:rPr>
              <a:t>. </a:t>
            </a:r>
            <a:r>
              <a:rPr lang="it-IT" sz="2400" dirty="0">
                <a:solidFill>
                  <a:schemeClr val="tx1"/>
                </a:solidFill>
              </a:rPr>
              <a:t>la probabilità di trovare un lavoro (continuativo) sotto-inquadrato</a:t>
            </a:r>
            <a:r>
              <a:rPr lang="it-IT" sz="2400" dirty="0" smtClean="0">
                <a:solidFill>
                  <a:schemeClr val="tx1"/>
                </a:solidFill>
              </a:rPr>
              <a:t>.</a:t>
            </a:r>
          </a:p>
          <a:p>
            <a:pPr marL="177800" indent="0" algn="just">
              <a:buNone/>
            </a:pPr>
            <a:endParaRPr lang="it-IT" sz="2400" dirty="0">
              <a:solidFill>
                <a:schemeClr val="tx1"/>
              </a:solidFill>
            </a:endParaRPr>
          </a:p>
          <a:p>
            <a:pPr marL="17780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Cioè in assenza del trattamento i giovani trattati avrebbero avuto un tasso di sotto-inquadramento pari a </a:t>
            </a:r>
            <a:r>
              <a:rPr lang="it-IT" sz="2400" b="1" dirty="0">
                <a:solidFill>
                  <a:srgbClr val="C00000"/>
                </a:solidFill>
              </a:rPr>
              <a:t>22,9%</a:t>
            </a:r>
            <a:r>
              <a:rPr lang="it-IT" sz="2400" dirty="0">
                <a:solidFill>
                  <a:schemeClr val="tx1"/>
                </a:solidFill>
              </a:rPr>
              <a:t>, superiore di 2,6 punti percentuali rispetto a quello osservato nel campione pari a </a:t>
            </a:r>
            <a:r>
              <a:rPr lang="it-IT" sz="2400" b="1" dirty="0">
                <a:solidFill>
                  <a:srgbClr val="C00000"/>
                </a:solidFill>
              </a:rPr>
              <a:t>20,3%</a:t>
            </a:r>
            <a:r>
              <a:rPr lang="it-IT" sz="2400" dirty="0">
                <a:solidFill>
                  <a:schemeClr val="tx1"/>
                </a:solidFill>
              </a:rPr>
              <a:t>.</a:t>
            </a:r>
          </a:p>
          <a:p>
            <a:pPr marL="177800" indent="0" algn="just">
              <a:buNone/>
            </a:pPr>
            <a:endParaRPr lang="it-IT" sz="3200" dirty="0" smtClean="0"/>
          </a:p>
          <a:p>
            <a:pPr marL="177800" indent="0" algn="just">
              <a:buNone/>
            </a:pPr>
            <a:endParaRPr lang="it-IT" sz="1600" dirty="0"/>
          </a:p>
          <a:p>
            <a:pPr marL="177800" indent="0" algn="just">
              <a:buNone/>
            </a:pPr>
            <a:endParaRPr lang="it-IT" sz="1600" dirty="0" smtClean="0"/>
          </a:p>
          <a:p>
            <a:pPr marL="177800" indent="0" algn="just">
              <a:buNone/>
            </a:pPr>
            <a:endParaRPr lang="it-IT" sz="1800" dirty="0" smtClean="0"/>
          </a:p>
        </p:txBody>
      </p:sp>
    </p:spTree>
    <p:extLst>
      <p:ext uri="{BB962C8B-B14F-4D97-AF65-F5344CB8AC3E}">
        <p14:creationId xmlns:p14="http://schemas.microsoft.com/office/powerpoint/2010/main" val="154303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199" y="660688"/>
            <a:ext cx="10515599" cy="540039"/>
          </a:xfrm>
        </p:spPr>
        <p:txBody>
          <a:bodyPr/>
          <a:lstStyle/>
          <a:p>
            <a:pPr algn="ctr"/>
            <a:r>
              <a:rPr lang="it-IT" sz="2800" b="1" dirty="0" smtClean="0">
                <a:solidFill>
                  <a:srgbClr val="002060"/>
                </a:solidFill>
              </a:rPr>
              <a:t>Osservazioni conclusive</a:t>
            </a:r>
            <a:endParaRPr lang="it-IT" sz="2800" b="1" dirty="0">
              <a:solidFill>
                <a:srgbClr val="002060"/>
              </a:solidFill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5762" y="1200727"/>
            <a:ext cx="10515599" cy="506152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it-IT" sz="2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2000" b="1" dirty="0" smtClean="0">
                <a:solidFill>
                  <a:schemeClr val="accent5">
                    <a:lumMod val="75000"/>
                  </a:schemeClr>
                </a:solidFill>
              </a:rPr>
              <a:t>Tirocinio (ATET)</a:t>
            </a:r>
          </a:p>
          <a:p>
            <a:pPr marL="977900" lvl="1" indent="-342900" algn="just">
              <a:buFont typeface="Wingdings" panose="05000000000000000000" pitchFamily="2" charset="2"/>
              <a:buChar char="q"/>
            </a:pPr>
            <a:r>
              <a:rPr lang="it-IT" sz="1800" dirty="0" smtClean="0">
                <a:solidFill>
                  <a:schemeClr val="tx1"/>
                </a:solidFill>
              </a:rPr>
              <a:t>investimento medio-termine</a:t>
            </a:r>
          </a:p>
          <a:p>
            <a:pPr marL="977900" lvl="1" indent="-342900" algn="just">
              <a:buFont typeface="Wingdings" panose="05000000000000000000" pitchFamily="2" charset="2"/>
              <a:buChar char="q"/>
            </a:pPr>
            <a:r>
              <a:rPr lang="it-IT" sz="1800" dirty="0" smtClean="0">
                <a:solidFill>
                  <a:schemeClr val="tx1"/>
                </a:solidFill>
              </a:rPr>
              <a:t>elemento cruciale </a:t>
            </a:r>
            <a:r>
              <a:rPr lang="it-IT" sz="1800" dirty="0">
                <a:solidFill>
                  <a:schemeClr val="tx1"/>
                </a:solidFill>
              </a:rPr>
              <a:t>è la </a:t>
            </a:r>
            <a:r>
              <a:rPr lang="it-IT" sz="1800" b="1" dirty="0">
                <a:solidFill>
                  <a:srgbClr val="002060"/>
                </a:solidFill>
              </a:rPr>
              <a:t>riduzione dei </a:t>
            </a:r>
            <a:r>
              <a:rPr lang="it-IT" sz="1800" b="1" dirty="0" smtClean="0">
                <a:solidFill>
                  <a:srgbClr val="002060"/>
                </a:solidFill>
              </a:rPr>
              <a:t>tempi di attesa dell’avvio</a:t>
            </a:r>
            <a:r>
              <a:rPr lang="it-IT" sz="1800" dirty="0" smtClean="0">
                <a:solidFill>
                  <a:schemeClr val="tx1"/>
                </a:solidFill>
              </a:rPr>
              <a:t>. </a:t>
            </a:r>
          </a:p>
          <a:p>
            <a:pPr marL="635000" lvl="1" indent="0" algn="just">
              <a:buNone/>
            </a:pPr>
            <a:endParaRPr lang="it-IT" sz="1800" dirty="0">
              <a:solidFill>
                <a:schemeClr val="tx1"/>
              </a:solidFill>
            </a:endParaRPr>
          </a:p>
          <a:p>
            <a:pPr marL="228600" lvl="1" indent="-5080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it-IT" sz="2000" b="1" dirty="0">
                <a:solidFill>
                  <a:schemeClr val="accent5">
                    <a:lumMod val="75000"/>
                  </a:schemeClr>
                </a:solidFill>
              </a:rPr>
              <a:t>Formazione (ATET)</a:t>
            </a:r>
          </a:p>
          <a:p>
            <a:pPr marL="977900" lvl="1" indent="-342900" algn="just">
              <a:buFont typeface="Wingdings" panose="05000000000000000000" pitchFamily="2" charset="2"/>
              <a:buChar char="q"/>
            </a:pPr>
            <a:r>
              <a:rPr lang="it-IT" sz="1800" dirty="0" smtClean="0">
                <a:solidFill>
                  <a:schemeClr val="tx1"/>
                </a:solidFill>
              </a:rPr>
              <a:t>la politica non ha effetti positivi </a:t>
            </a:r>
            <a:r>
              <a:rPr lang="it-IT" sz="1800" dirty="0">
                <a:solidFill>
                  <a:schemeClr val="tx1"/>
                </a:solidFill>
              </a:rPr>
              <a:t>nel medio-lungo periodo</a:t>
            </a:r>
            <a:r>
              <a:rPr lang="it-IT" sz="1800" dirty="0" smtClean="0">
                <a:solidFill>
                  <a:schemeClr val="tx1"/>
                </a:solidFill>
              </a:rPr>
              <a:t>.</a:t>
            </a:r>
            <a:endParaRPr lang="it-IT" sz="1800" dirty="0">
              <a:solidFill>
                <a:schemeClr val="tx1"/>
              </a:solidFill>
            </a:endParaRPr>
          </a:p>
          <a:p>
            <a:pPr marL="977900" lvl="1" indent="-342900" algn="just">
              <a:buFont typeface="Wingdings" panose="05000000000000000000" pitchFamily="2" charset="2"/>
              <a:buChar char="q"/>
            </a:pPr>
            <a:r>
              <a:rPr lang="it-IT" sz="1800" dirty="0" smtClean="0">
                <a:solidFill>
                  <a:schemeClr val="tx1"/>
                </a:solidFill>
              </a:rPr>
              <a:t>elemento importante di </a:t>
            </a:r>
            <a:r>
              <a:rPr lang="it-IT" sz="1800" b="1" dirty="0" smtClean="0">
                <a:solidFill>
                  <a:srgbClr val="002060"/>
                </a:solidFill>
              </a:rPr>
              <a:t>criticità</a:t>
            </a:r>
            <a:r>
              <a:rPr lang="it-IT" sz="1800" dirty="0" smtClean="0">
                <a:solidFill>
                  <a:schemeClr val="tx1"/>
                </a:solidFill>
              </a:rPr>
              <a:t>: </a:t>
            </a:r>
            <a:r>
              <a:rPr lang="it-IT" sz="1800" b="1" dirty="0">
                <a:solidFill>
                  <a:srgbClr val="002060"/>
                </a:solidFill>
              </a:rPr>
              <a:t>ampia variabilità</a:t>
            </a:r>
            <a:r>
              <a:rPr lang="it-IT" sz="1800" b="1" dirty="0">
                <a:solidFill>
                  <a:srgbClr val="C00000"/>
                </a:solidFill>
              </a:rPr>
              <a:t> </a:t>
            </a:r>
            <a:r>
              <a:rPr lang="it-IT" sz="1800" dirty="0" smtClean="0">
                <a:solidFill>
                  <a:schemeClr val="tx1"/>
                </a:solidFill>
              </a:rPr>
              <a:t>dei </a:t>
            </a:r>
            <a:r>
              <a:rPr lang="it-IT" sz="1800" b="1" dirty="0">
                <a:solidFill>
                  <a:srgbClr val="002060"/>
                </a:solidFill>
              </a:rPr>
              <a:t>tempi per l’avvio </a:t>
            </a:r>
            <a:r>
              <a:rPr lang="it-IT" sz="1800" dirty="0" smtClean="0">
                <a:solidFill>
                  <a:schemeClr val="tx1"/>
                </a:solidFill>
              </a:rPr>
              <a:t>dell’intervento (mancanza di un’offerta formativa adeguata?</a:t>
            </a:r>
          </a:p>
          <a:p>
            <a:pPr marL="977900" lvl="1" indent="-342900" algn="just">
              <a:buFont typeface="Wingdings" panose="05000000000000000000" pitchFamily="2" charset="2"/>
              <a:buChar char="q"/>
            </a:pPr>
            <a:r>
              <a:rPr lang="it-IT" sz="1800" dirty="0" smtClean="0">
                <a:solidFill>
                  <a:schemeClr val="tx1"/>
                </a:solidFill>
              </a:rPr>
              <a:t>inoltre, esistenza di cicli lunghi: spesso l’intervento formativo è inserito all’interno di un percorso integrato. </a:t>
            </a:r>
          </a:p>
          <a:p>
            <a:pPr marL="635000" lvl="1" indent="0" algn="just">
              <a:buNone/>
            </a:pPr>
            <a:endParaRPr lang="it-IT" sz="1800" b="1" dirty="0" smtClean="0">
              <a:solidFill>
                <a:schemeClr val="tx1"/>
              </a:solidFill>
            </a:endParaRPr>
          </a:p>
          <a:p>
            <a:pPr marL="228600" lvl="1" indent="-5080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it-IT" sz="2000" b="1" dirty="0">
                <a:solidFill>
                  <a:schemeClr val="accent5">
                    <a:lumMod val="75000"/>
                  </a:schemeClr>
                </a:solidFill>
              </a:rPr>
              <a:t>Servizio Civile (ATET)</a:t>
            </a:r>
          </a:p>
          <a:p>
            <a:pPr marL="977900" lvl="1" indent="-342900" algn="just">
              <a:buFont typeface="Wingdings" panose="05000000000000000000" pitchFamily="2" charset="2"/>
              <a:buChar char="q"/>
            </a:pPr>
            <a:r>
              <a:rPr lang="it-IT" sz="1800" dirty="0" smtClean="0">
                <a:solidFill>
                  <a:schemeClr val="tx1"/>
                </a:solidFill>
              </a:rPr>
              <a:t>i risultati appaiono </a:t>
            </a:r>
            <a:r>
              <a:rPr lang="it-IT" sz="1800" b="1" dirty="0">
                <a:solidFill>
                  <a:srgbClr val="002060"/>
                </a:solidFill>
              </a:rPr>
              <a:t>positivi</a:t>
            </a:r>
            <a:r>
              <a:rPr lang="it-IT" sz="1800" dirty="0" smtClean="0">
                <a:solidFill>
                  <a:schemeClr val="tx1"/>
                </a:solidFill>
              </a:rPr>
              <a:t> se proiettati nel </a:t>
            </a:r>
            <a:r>
              <a:rPr lang="it-IT" sz="1800" b="1" dirty="0">
                <a:solidFill>
                  <a:srgbClr val="002060"/>
                </a:solidFill>
              </a:rPr>
              <a:t>lungo </a:t>
            </a:r>
            <a:r>
              <a:rPr lang="it-IT" sz="1800" b="1" dirty="0" smtClean="0">
                <a:solidFill>
                  <a:srgbClr val="002060"/>
                </a:solidFill>
              </a:rPr>
              <a:t>periodo</a:t>
            </a:r>
          </a:p>
          <a:p>
            <a:pPr marL="635000" lvl="1" indent="0" algn="just">
              <a:buNone/>
            </a:pPr>
            <a:endParaRPr lang="it-IT" sz="1800" b="1" dirty="0" smtClean="0">
              <a:solidFill>
                <a:srgbClr val="C00000"/>
              </a:solidFill>
            </a:endParaRPr>
          </a:p>
          <a:p>
            <a:pPr marL="152400" indent="0">
              <a:buNone/>
            </a:pPr>
            <a:r>
              <a:rPr lang="it-IT" sz="2400" dirty="0" smtClean="0">
                <a:solidFill>
                  <a:schemeClr val="tx1"/>
                </a:solidFill>
              </a:rPr>
              <a:t>        </a:t>
            </a:r>
          </a:p>
          <a:p>
            <a:pPr marL="152400" indent="0">
              <a:buNone/>
            </a:pPr>
            <a:endParaRPr lang="it-IT" sz="2400" dirty="0"/>
          </a:p>
          <a:p>
            <a:pPr marL="635000" lvl="1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4016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type="body" idx="1"/>
          </p:nvPr>
        </p:nvSpPr>
        <p:spPr>
          <a:xfrm>
            <a:off x="804388" y="713916"/>
            <a:ext cx="9962672" cy="49623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sz="40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it-IT" sz="44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it-IT" sz="4400" b="1" dirty="0" smtClean="0">
                <a:solidFill>
                  <a:srgbClr val="002060"/>
                </a:solidFill>
              </a:rPr>
              <a:t>Grazie</a:t>
            </a:r>
            <a:endParaRPr lang="it-IT" sz="40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it-IT" sz="40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it-IT" sz="4000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it-IT" sz="2400" dirty="0" smtClean="0">
                <a:solidFill>
                  <a:srgbClr val="002060"/>
                </a:solidFill>
              </a:rPr>
              <a:t>Enrico Toti</a:t>
            </a:r>
          </a:p>
          <a:p>
            <a:pPr marL="0" indent="0" algn="ctr">
              <a:buNone/>
            </a:pPr>
            <a:r>
              <a:rPr lang="it-IT" sz="2400" dirty="0" smtClean="0">
                <a:solidFill>
                  <a:srgbClr val="002060"/>
                </a:solidFill>
              </a:rPr>
              <a:t>ANPAL</a:t>
            </a:r>
          </a:p>
          <a:p>
            <a:pPr marL="0" indent="0" algn="ctr">
              <a:buNone/>
            </a:pPr>
            <a:r>
              <a:rPr lang="it-IT" sz="2400" dirty="0" smtClean="0">
                <a:solidFill>
                  <a:srgbClr val="002060"/>
                </a:solidFill>
              </a:rPr>
              <a:t>enrico.toti@anpal.gov.it</a:t>
            </a:r>
          </a:p>
          <a:p>
            <a:pPr marL="0" indent="0" algn="ctr">
              <a:buNone/>
            </a:pPr>
            <a:endParaRPr lang="it-IT" sz="40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it-IT" sz="40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28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73760" y="532902"/>
            <a:ext cx="10515599" cy="647505"/>
          </a:xfrm>
        </p:spPr>
        <p:txBody>
          <a:bodyPr/>
          <a:lstStyle/>
          <a:p>
            <a:pPr algn="ctr"/>
            <a:r>
              <a:rPr lang="it-IT" sz="2800" b="1" dirty="0">
                <a:solidFill>
                  <a:srgbClr val="002060"/>
                </a:solidFill>
              </a:rPr>
              <a:t>Effetto medio del trattamento sui trattati (ATET) e impatto netto del Programma</a:t>
            </a:r>
          </a:p>
        </p:txBody>
      </p:sp>
      <p:sp>
        <p:nvSpPr>
          <p:cNvPr id="6" name="Rettangolo arrotondato 5"/>
          <p:cNvSpPr/>
          <p:nvPr/>
        </p:nvSpPr>
        <p:spPr>
          <a:xfrm>
            <a:off x="2939819" y="1510402"/>
            <a:ext cx="4267200" cy="858175"/>
          </a:xfrm>
          <a:prstGeom prst="round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ATET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7" name="Rettangolo arrotondato 6"/>
          <p:cNvSpPr/>
          <p:nvPr/>
        </p:nvSpPr>
        <p:spPr>
          <a:xfrm>
            <a:off x="7236921" y="1510403"/>
            <a:ext cx="4257388" cy="84997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IMPATTO NETTO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492183" y="2348930"/>
            <a:ext cx="2466686" cy="1261894"/>
          </a:xfrm>
          <a:prstGeom prst="roundRect">
            <a:avLst/>
          </a:prstGeom>
          <a:gradFill flip="none" rotWithShape="1">
            <a:gsLst>
              <a:gs pos="51000">
                <a:schemeClr val="tx2">
                  <a:lumMod val="90000"/>
                </a:schemeClr>
              </a:gs>
              <a:gs pos="97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Domanda</a:t>
            </a:r>
            <a:endParaRPr lang="it-IT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511233" y="3641577"/>
            <a:ext cx="2447636" cy="640770"/>
          </a:xfrm>
          <a:prstGeom prst="roundRect">
            <a:avLst/>
          </a:prstGeom>
          <a:gradFill flip="none" rotWithShape="1">
            <a:gsLst>
              <a:gs pos="51000">
                <a:schemeClr val="tx2">
                  <a:lumMod val="90000"/>
                </a:schemeClr>
              </a:gs>
              <a:gs pos="97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Outcome</a:t>
            </a:r>
            <a:endParaRPr lang="it-IT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511233" y="4312559"/>
            <a:ext cx="2447636" cy="640770"/>
          </a:xfrm>
          <a:prstGeom prst="roundRect">
            <a:avLst/>
          </a:prstGeom>
          <a:gradFill flip="none" rotWithShape="1">
            <a:gsLst>
              <a:gs pos="51000">
                <a:schemeClr val="tx2">
                  <a:lumMod val="90000"/>
                </a:schemeClr>
              </a:gs>
              <a:gs pos="97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Trattamento</a:t>
            </a:r>
          </a:p>
        </p:txBody>
      </p:sp>
      <p:sp>
        <p:nvSpPr>
          <p:cNvPr id="12" name="Rettangolo arrotondato 11"/>
          <p:cNvSpPr/>
          <p:nvPr/>
        </p:nvSpPr>
        <p:spPr>
          <a:xfrm>
            <a:off x="511233" y="4974940"/>
            <a:ext cx="2447636" cy="640770"/>
          </a:xfrm>
          <a:prstGeom prst="roundRect">
            <a:avLst/>
          </a:prstGeom>
          <a:gradFill flip="none" rotWithShape="1">
            <a:gsLst>
              <a:gs pos="51000">
                <a:schemeClr val="tx2">
                  <a:lumMod val="90000"/>
                </a:schemeClr>
              </a:gs>
              <a:gs pos="97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Popolazione riferimento</a:t>
            </a:r>
          </a:p>
        </p:txBody>
      </p:sp>
      <p:sp>
        <p:nvSpPr>
          <p:cNvPr id="15" name="Rettangolo arrotondato 14"/>
          <p:cNvSpPr/>
          <p:nvPr/>
        </p:nvSpPr>
        <p:spPr>
          <a:xfrm>
            <a:off x="2987039" y="2383713"/>
            <a:ext cx="4239029" cy="1227111"/>
          </a:xfrm>
          <a:prstGeom prst="roundRect">
            <a:avLst/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2700000" scaled="1"/>
            <a:tileRect/>
          </a:gradFill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16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Qual è l’effetto </a:t>
            </a:r>
            <a:r>
              <a:rPr lang="it-IT" sz="16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della </a:t>
            </a:r>
            <a:r>
              <a:rPr lang="it-IT" sz="16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partecipazione ad un intervento di politica attiva (T=1) nell’ambito della Garanzia Giovani (D=1</a:t>
            </a:r>
            <a:r>
              <a:rPr lang="it-IT" sz="16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), rispetto all’</a:t>
            </a:r>
            <a:r>
              <a:rPr lang="it-IT" sz="1600" b="1" dirty="0" err="1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outcome</a:t>
            </a:r>
            <a:r>
              <a:rPr lang="it-IT" sz="16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it-IT" sz="1600" b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ttangolo arrotondato 16"/>
          <p:cNvSpPr/>
          <p:nvPr/>
        </p:nvSpPr>
        <p:spPr>
          <a:xfrm>
            <a:off x="7247658" y="2368577"/>
            <a:ext cx="4257388" cy="1232792"/>
          </a:xfrm>
          <a:prstGeom prst="roundRect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it-IT" sz="16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Qual è stato il valore aggiunto (netto) del Programma Garanzia Giovani </a:t>
            </a:r>
            <a:r>
              <a:rPr lang="it-IT" sz="16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rispetto all’</a:t>
            </a:r>
            <a:r>
              <a:rPr lang="it-IT" sz="1600" b="1" dirty="0" err="1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outcome</a:t>
            </a:r>
            <a:r>
              <a:rPr lang="it-IT" sz="16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?</a:t>
            </a:r>
            <a:endParaRPr lang="it-IT" sz="1600" b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Rettangolo arrotondato 17"/>
          <p:cNvSpPr/>
          <p:nvPr/>
        </p:nvSpPr>
        <p:spPr>
          <a:xfrm>
            <a:off x="2987039" y="3641304"/>
            <a:ext cx="4236722" cy="640770"/>
          </a:xfrm>
          <a:prstGeom prst="roundRect">
            <a:avLst/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2700000" scaled="1"/>
            <a:tileRect/>
          </a:gradFill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Y   (inserimento lavorativo, qualità lavoro </a:t>
            </a:r>
            <a:r>
              <a:rPr lang="it-IT" sz="1600" b="1" dirty="0" err="1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ecc</a:t>
            </a:r>
            <a:r>
              <a:rPr lang="it-IT" sz="16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)</a:t>
            </a:r>
            <a:endParaRPr lang="it-IT" sz="1600" b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ttangolo arrotondato 18"/>
          <p:cNvSpPr/>
          <p:nvPr/>
        </p:nvSpPr>
        <p:spPr>
          <a:xfrm>
            <a:off x="7261399" y="3641304"/>
            <a:ext cx="4229907" cy="640770"/>
          </a:xfrm>
          <a:prstGeom prst="roundRect">
            <a:avLst/>
          </a:prstGeom>
          <a:ln w="31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Y   (inserimento lavorativo, qualità lavoro </a:t>
            </a:r>
            <a:r>
              <a:rPr lang="it-IT" sz="1600" b="1" dirty="0" err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ecc</a:t>
            </a:r>
            <a:r>
              <a:rPr lang="it-IT" sz="16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)</a:t>
            </a:r>
            <a:endParaRPr lang="it-IT" sz="1600" b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Rettangolo arrotondato 19"/>
          <p:cNvSpPr/>
          <p:nvPr/>
        </p:nvSpPr>
        <p:spPr>
          <a:xfrm>
            <a:off x="2987039" y="4312554"/>
            <a:ext cx="4236722" cy="633897"/>
          </a:xfrm>
          <a:prstGeom prst="roundRect">
            <a:avLst/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2700000" scaled="1"/>
            <a:tileRect/>
          </a:gradFill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Politica attiva in Garanzia Giovani</a:t>
            </a:r>
            <a:endParaRPr lang="it-IT" sz="1600" b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Rettangolo arrotondato 20"/>
          <p:cNvSpPr/>
          <p:nvPr/>
        </p:nvSpPr>
        <p:spPr>
          <a:xfrm>
            <a:off x="7257241" y="4308574"/>
            <a:ext cx="4254385" cy="644756"/>
          </a:xfrm>
          <a:prstGeom prst="roundRect">
            <a:avLst/>
          </a:prstGeom>
          <a:ln w="31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Programma Garanzia Giovani</a:t>
            </a:r>
            <a:endParaRPr lang="it-IT" sz="1600" b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Rettangolo arrotondato 21"/>
          <p:cNvSpPr/>
          <p:nvPr/>
        </p:nvSpPr>
        <p:spPr>
          <a:xfrm>
            <a:off x="2987039" y="4983105"/>
            <a:ext cx="4236722" cy="637884"/>
          </a:xfrm>
          <a:prstGeom prst="roundRect">
            <a:avLst/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2700000" scaled="1"/>
            <a:tileRect/>
          </a:gradFill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Giovani </a:t>
            </a:r>
            <a:r>
              <a:rPr lang="it-IT" sz="1600" b="1" dirty="0" err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Neet</a:t>
            </a:r>
            <a:r>
              <a:rPr lang="it-IT" sz="16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che hanno avuto un trattamento</a:t>
            </a:r>
            <a:endParaRPr lang="it-IT" sz="1600" b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ttangolo arrotondato 22"/>
          <p:cNvSpPr/>
          <p:nvPr/>
        </p:nvSpPr>
        <p:spPr>
          <a:xfrm>
            <a:off x="7261399" y="4972945"/>
            <a:ext cx="4273894" cy="642766"/>
          </a:xfrm>
          <a:prstGeom prst="roundRect">
            <a:avLst/>
          </a:prstGeom>
          <a:ln w="31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Intera popolazione</a:t>
            </a:r>
            <a:endParaRPr lang="it-IT" sz="1600" b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34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13"/>
          <p:cNvSpPr/>
          <p:nvPr/>
        </p:nvSpPr>
        <p:spPr>
          <a:xfrm>
            <a:off x="1089890" y="3769597"/>
            <a:ext cx="9605819" cy="250997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3600" dirty="0" smtClean="0"/>
              <a:t>-</a:t>
            </a:r>
            <a:endParaRPr lang="it-IT" sz="3600" dirty="0"/>
          </a:p>
        </p:txBody>
      </p:sp>
      <p:sp>
        <p:nvSpPr>
          <p:cNvPr id="13" name="Rettangolo 12"/>
          <p:cNvSpPr/>
          <p:nvPr/>
        </p:nvSpPr>
        <p:spPr>
          <a:xfrm>
            <a:off x="1089890" y="1209861"/>
            <a:ext cx="9605818" cy="254000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3600" dirty="0" smtClean="0"/>
              <a:t>+</a:t>
            </a:r>
            <a:endParaRPr lang="it-IT" sz="3600" dirty="0"/>
          </a:p>
        </p:txBody>
      </p:sp>
      <p:sp>
        <p:nvSpPr>
          <p:cNvPr id="6" name="Rettangolo arrotondato 5"/>
          <p:cNvSpPr/>
          <p:nvPr/>
        </p:nvSpPr>
        <p:spPr>
          <a:xfrm>
            <a:off x="2881743" y="3923620"/>
            <a:ext cx="2521527" cy="1052945"/>
          </a:xfrm>
          <a:prstGeom prst="roundRect">
            <a:avLst/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Misura «lorda» dell’efficacia del Programma (incorpora effetti di spiazzamento/sostituzione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7" name="Rettangolo arrotondato 6"/>
          <p:cNvSpPr/>
          <p:nvPr/>
        </p:nvSpPr>
        <p:spPr>
          <a:xfrm>
            <a:off x="7444507" y="1320803"/>
            <a:ext cx="2364509" cy="105294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Misura «netta» dell’efficacia del Programma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2881742" y="5130588"/>
            <a:ext cx="2521527" cy="1076036"/>
          </a:xfrm>
          <a:prstGeom prst="roundRect">
            <a:avLst/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Gli effetti sono ristretti al sottogruppo della popolazione che viene trattata all’interno del Programma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7444507" y="2531074"/>
            <a:ext cx="2364509" cy="10760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Gli effetti si estendono potenzialmente sull’intera popolazione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7444507" y="4450092"/>
            <a:ext cx="2364510" cy="119379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Le stime del controfattuale si basano su modelli arbitrari che mancano di robustezza (</a:t>
            </a:r>
            <a:r>
              <a:rPr lang="it-IT" dirty="0" err="1" smtClean="0">
                <a:solidFill>
                  <a:schemeClr val="tx1"/>
                </a:solidFill>
              </a:rPr>
              <a:t>sensitivity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 err="1" smtClean="0">
                <a:solidFill>
                  <a:schemeClr val="tx1"/>
                </a:solidFill>
              </a:rPr>
              <a:t>analysis</a:t>
            </a:r>
            <a:r>
              <a:rPr lang="it-IT" dirty="0" smtClean="0">
                <a:solidFill>
                  <a:schemeClr val="tx1"/>
                </a:solidFill>
              </a:rPr>
              <a:t>)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2" name="Rettangolo arrotondato 11"/>
          <p:cNvSpPr/>
          <p:nvPr/>
        </p:nvSpPr>
        <p:spPr>
          <a:xfrm>
            <a:off x="2881741" y="2001880"/>
            <a:ext cx="2521527" cy="955962"/>
          </a:xfrm>
          <a:prstGeom prst="roundRect">
            <a:avLst/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Le stime del controfattuale si basano su modelli robusti (sotto ipotesi di validità iniziali)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6" name="Rettangolo arrotondato 15"/>
          <p:cNvSpPr/>
          <p:nvPr/>
        </p:nvSpPr>
        <p:spPr>
          <a:xfrm>
            <a:off x="2955634" y="520706"/>
            <a:ext cx="2447636" cy="640770"/>
          </a:xfrm>
          <a:prstGeom prst="round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ATET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7" name="Rettangolo arrotondato 16"/>
          <p:cNvSpPr/>
          <p:nvPr/>
        </p:nvSpPr>
        <p:spPr>
          <a:xfrm>
            <a:off x="7444508" y="520704"/>
            <a:ext cx="2290619" cy="64077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IMPATTO NETTO</a:t>
            </a: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32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199" y="592037"/>
            <a:ext cx="10515599" cy="960230"/>
          </a:xfrm>
        </p:spPr>
        <p:txBody>
          <a:bodyPr/>
          <a:lstStyle/>
          <a:p>
            <a:pPr algn="ctr"/>
            <a:r>
              <a:rPr lang="it-IT" sz="2800" b="1" dirty="0">
                <a:solidFill>
                  <a:srgbClr val="002060"/>
                </a:solidFill>
              </a:rPr>
              <a:t>Contenuti della presentazione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199" y="1566347"/>
            <a:ext cx="10515599" cy="4351338"/>
          </a:xfrm>
        </p:spPr>
        <p:txBody>
          <a:bodyPr/>
          <a:lstStyle/>
          <a:p>
            <a:endParaRPr lang="it-IT" dirty="0" smtClean="0"/>
          </a:p>
          <a:p>
            <a:pPr marL="177800" indent="0">
              <a:buNone/>
            </a:pPr>
            <a:r>
              <a:rPr lang="it-IT" dirty="0"/>
              <a:t> </a:t>
            </a:r>
            <a:r>
              <a:rPr lang="it-IT" b="1" dirty="0" smtClean="0">
                <a:solidFill>
                  <a:schemeClr val="accent5">
                    <a:lumMod val="75000"/>
                  </a:schemeClr>
                </a:solidFill>
              </a:rPr>
              <a:t>1. INSERIMENTI OCCUPAZIONALI </a:t>
            </a:r>
          </a:p>
          <a:p>
            <a:pPr marL="177800" indent="0">
              <a:buNone/>
            </a:pPr>
            <a:endParaRPr lang="it-IT" b="1" dirty="0" smtClean="0">
              <a:solidFill>
                <a:srgbClr val="C00000"/>
              </a:solidFill>
            </a:endParaRPr>
          </a:p>
          <a:p>
            <a:pPr marL="177800" indent="0">
              <a:buNone/>
            </a:pPr>
            <a:endParaRPr lang="it-IT" b="1" dirty="0" smtClean="0">
              <a:solidFill>
                <a:srgbClr val="C00000"/>
              </a:solidFill>
            </a:endParaRPr>
          </a:p>
          <a:p>
            <a:pPr marL="177800" indent="0">
              <a:buNone/>
            </a:pPr>
            <a:r>
              <a:rPr lang="it-IT" b="1" dirty="0">
                <a:solidFill>
                  <a:srgbClr val="C00000"/>
                </a:solidFill>
              </a:rPr>
              <a:t> </a:t>
            </a:r>
            <a:r>
              <a:rPr lang="it-IT" b="1" dirty="0" smtClean="0">
                <a:solidFill>
                  <a:srgbClr val="C00000"/>
                </a:solidFill>
              </a:rPr>
              <a:t>2.QUALITÀ </a:t>
            </a:r>
            <a:r>
              <a:rPr lang="it-IT" b="1" dirty="0">
                <a:solidFill>
                  <a:srgbClr val="C00000"/>
                </a:solidFill>
              </a:rPr>
              <a:t>DEL LAVORO </a:t>
            </a:r>
          </a:p>
          <a:p>
            <a:pPr marL="177800" indent="0">
              <a:buNone/>
            </a:pPr>
            <a:endParaRPr lang="it-IT" dirty="0" smtClean="0"/>
          </a:p>
        </p:txBody>
      </p:sp>
      <p:cxnSp>
        <p:nvCxnSpPr>
          <p:cNvPr id="5" name="Connettore 2 4"/>
          <p:cNvCxnSpPr/>
          <p:nvPr/>
        </p:nvCxnSpPr>
        <p:spPr>
          <a:xfrm>
            <a:off x="4950694" y="3878958"/>
            <a:ext cx="2717148" cy="3041"/>
          </a:xfrm>
          <a:prstGeom prst="straightConnector1">
            <a:avLst/>
          </a:prstGeom>
          <a:ln>
            <a:solidFill>
              <a:srgbClr val="C00000"/>
            </a:solidFill>
            <a:prstDash val="sysDash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7667842" y="1552267"/>
            <a:ext cx="3040910" cy="267765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it-IT" sz="2400" dirty="0" smtClean="0"/>
          </a:p>
          <a:p>
            <a:pPr algn="ctr"/>
            <a:endParaRPr lang="it-IT" sz="2400" dirty="0" smtClean="0"/>
          </a:p>
          <a:p>
            <a:pPr algn="ctr"/>
            <a:r>
              <a:rPr lang="it-IT" sz="2400" dirty="0" smtClean="0"/>
              <a:t>ATET</a:t>
            </a:r>
          </a:p>
          <a:p>
            <a:pPr algn="ctr"/>
            <a:r>
              <a:rPr lang="it-IT" sz="2400" dirty="0" smtClean="0"/>
              <a:t>(</a:t>
            </a:r>
            <a:r>
              <a:rPr lang="it-IT" sz="2400" i="1" dirty="0" err="1" smtClean="0"/>
              <a:t>Average</a:t>
            </a:r>
            <a:r>
              <a:rPr lang="it-IT" sz="2400" i="1" dirty="0" smtClean="0"/>
              <a:t> treatment </a:t>
            </a:r>
            <a:r>
              <a:rPr lang="it-IT" sz="2400" i="1" dirty="0" err="1" smtClean="0"/>
              <a:t>effect</a:t>
            </a:r>
            <a:r>
              <a:rPr lang="it-IT" sz="2400" i="1" dirty="0" smtClean="0"/>
              <a:t> on the </a:t>
            </a:r>
            <a:r>
              <a:rPr lang="it-IT" sz="2400" i="1" dirty="0" err="1" smtClean="0"/>
              <a:t>treated</a:t>
            </a:r>
            <a:r>
              <a:rPr lang="it-IT" sz="2400" dirty="0" smtClean="0"/>
              <a:t>)</a:t>
            </a:r>
          </a:p>
          <a:p>
            <a:endParaRPr lang="it-IT" sz="2400" dirty="0" smtClean="0"/>
          </a:p>
          <a:p>
            <a:endParaRPr lang="it-IT" sz="2400" dirty="0" smtClean="0"/>
          </a:p>
        </p:txBody>
      </p:sp>
      <p:cxnSp>
        <p:nvCxnSpPr>
          <p:cNvPr id="12" name="Connettore 2 11"/>
          <p:cNvCxnSpPr/>
          <p:nvPr/>
        </p:nvCxnSpPr>
        <p:spPr>
          <a:xfrm>
            <a:off x="6143010" y="2374553"/>
            <a:ext cx="1551709" cy="10034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prstDash val="sysDash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493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type="body" idx="1"/>
          </p:nvPr>
        </p:nvSpPr>
        <p:spPr>
          <a:xfrm>
            <a:off x="2049167" y="1800216"/>
            <a:ext cx="8198069" cy="39738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sz="40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it-IT" sz="4000" b="1" dirty="0" smtClean="0">
                <a:solidFill>
                  <a:srgbClr val="002060"/>
                </a:solidFill>
              </a:rPr>
              <a:t>PARTE 1</a:t>
            </a:r>
          </a:p>
          <a:p>
            <a:pPr marL="0" indent="0" algn="ctr">
              <a:buNone/>
            </a:pPr>
            <a:r>
              <a:rPr lang="it-IT" sz="4000" b="1" dirty="0" smtClean="0">
                <a:solidFill>
                  <a:srgbClr val="002060"/>
                </a:solidFill>
              </a:rPr>
              <a:t>Inserimenti occupazionali</a:t>
            </a:r>
          </a:p>
          <a:p>
            <a:pPr marL="0" indent="0" algn="ctr">
              <a:buNone/>
            </a:pPr>
            <a:endParaRPr lang="it-IT" sz="40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it-IT" sz="40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it-IT" sz="40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63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ttangolo 56"/>
          <p:cNvSpPr/>
          <p:nvPr/>
        </p:nvSpPr>
        <p:spPr>
          <a:xfrm>
            <a:off x="7987053" y="3109625"/>
            <a:ext cx="2216534" cy="53650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err="1" smtClean="0"/>
              <a:t>Covariate</a:t>
            </a:r>
            <a:r>
              <a:rPr lang="it-IT" dirty="0" smtClean="0"/>
              <a:t> </a:t>
            </a:r>
            <a:r>
              <a:rPr lang="it-IT" dirty="0" err="1" smtClean="0"/>
              <a:t>Matching</a:t>
            </a:r>
            <a:r>
              <a:rPr lang="it-IT" dirty="0" smtClean="0"/>
              <a:t> model</a:t>
            </a:r>
            <a:endParaRPr lang="it-IT" dirty="0"/>
          </a:p>
        </p:txBody>
      </p:sp>
      <p:sp>
        <p:nvSpPr>
          <p:cNvPr id="62" name="Freccia circolare in su 61"/>
          <p:cNvSpPr/>
          <p:nvPr/>
        </p:nvSpPr>
        <p:spPr>
          <a:xfrm rot="20904388">
            <a:off x="7428784" y="2754006"/>
            <a:ext cx="3447213" cy="915903"/>
          </a:xfrm>
          <a:prstGeom prst="curvedUpArrow">
            <a:avLst>
              <a:gd name="adj1" fmla="val 31669"/>
              <a:gd name="adj2" fmla="val 54187"/>
              <a:gd name="adj3" fmla="val 3776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33" name="Ovale 32"/>
          <p:cNvSpPr/>
          <p:nvPr/>
        </p:nvSpPr>
        <p:spPr>
          <a:xfrm>
            <a:off x="4823903" y="1613444"/>
            <a:ext cx="1315047" cy="164262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Presa in carico dai Servizi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0" name="Ovale 29"/>
          <p:cNvSpPr/>
          <p:nvPr/>
        </p:nvSpPr>
        <p:spPr>
          <a:xfrm>
            <a:off x="2952315" y="1758759"/>
            <a:ext cx="1315047" cy="1915194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Adesione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3047" y="386518"/>
            <a:ext cx="11248843" cy="483199"/>
          </a:xfrm>
        </p:spPr>
        <p:txBody>
          <a:bodyPr/>
          <a:lstStyle/>
          <a:p>
            <a:pPr algn="ctr"/>
            <a:r>
              <a:rPr lang="it-IT" sz="2800" b="1" dirty="0" smtClean="0">
                <a:solidFill>
                  <a:srgbClr val="002060"/>
                </a:solidFill>
              </a:rPr>
              <a:t/>
            </a:r>
            <a:br>
              <a:rPr lang="it-IT" sz="2800" b="1" dirty="0" smtClean="0">
                <a:solidFill>
                  <a:srgbClr val="002060"/>
                </a:solidFill>
              </a:rPr>
            </a:br>
            <a:r>
              <a:rPr lang="it-IT" sz="2800" b="1" dirty="0" smtClean="0">
                <a:solidFill>
                  <a:srgbClr val="002060"/>
                </a:solidFill>
              </a:rPr>
              <a:t>Disegno della valutazione con approccio controfattuale. Scelta del gruppo di confronto</a:t>
            </a:r>
            <a:endParaRPr lang="it-IT" sz="2800" dirty="0"/>
          </a:p>
        </p:txBody>
      </p:sp>
      <p:cxnSp>
        <p:nvCxnSpPr>
          <p:cNvPr id="8" name="Connettore diritto 7"/>
          <p:cNvCxnSpPr/>
          <p:nvPr/>
        </p:nvCxnSpPr>
        <p:spPr>
          <a:xfrm>
            <a:off x="1102749" y="4847931"/>
            <a:ext cx="10049441" cy="30439"/>
          </a:xfrm>
          <a:prstGeom prst="line">
            <a:avLst/>
          </a:prstGeom>
          <a:ln w="38100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e 10"/>
          <p:cNvSpPr/>
          <p:nvPr/>
        </p:nvSpPr>
        <p:spPr>
          <a:xfrm flipH="1">
            <a:off x="7519961" y="4786169"/>
            <a:ext cx="182880" cy="183892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Ovale 11"/>
          <p:cNvSpPr/>
          <p:nvPr/>
        </p:nvSpPr>
        <p:spPr>
          <a:xfrm flipH="1">
            <a:off x="10453398" y="4786169"/>
            <a:ext cx="192633" cy="1658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C00000"/>
              </a:solidFill>
            </a:endParaRPr>
          </a:p>
        </p:txBody>
      </p:sp>
      <p:sp>
        <p:nvSpPr>
          <p:cNvPr id="16" name="Parentesi graffa aperta 15"/>
          <p:cNvSpPr/>
          <p:nvPr/>
        </p:nvSpPr>
        <p:spPr>
          <a:xfrm rot="5400000">
            <a:off x="6282100" y="3647513"/>
            <a:ext cx="509077" cy="2238098"/>
          </a:xfrm>
          <a:prstGeom prst="leftBrace">
            <a:avLst>
              <a:gd name="adj1" fmla="val 111830"/>
              <a:gd name="adj2" fmla="val 49913"/>
            </a:avLst>
          </a:prstGeom>
          <a:ln w="412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270" rtlCol="0" anchor="ctr"/>
          <a:lstStyle/>
          <a:p>
            <a:pPr algn="ctr"/>
            <a:r>
              <a:rPr lang="it-IT" dirty="0" smtClean="0"/>
              <a:t>Svolgimento politica</a:t>
            </a:r>
            <a:endParaRPr lang="it-IT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4302123" y="4348272"/>
            <a:ext cx="1215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Inizio trattamento</a:t>
            </a:r>
            <a:endParaRPr lang="it-IT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7057496" y="4290844"/>
            <a:ext cx="12098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Fine trattamento</a:t>
            </a:r>
            <a:endParaRPr lang="it-IT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9286363" y="4316635"/>
            <a:ext cx="13517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Momento di osservazione</a:t>
            </a:r>
            <a:endParaRPr lang="it-IT" dirty="0"/>
          </a:p>
        </p:txBody>
      </p:sp>
      <p:sp>
        <p:nvSpPr>
          <p:cNvPr id="83" name="CasellaDiTesto 82"/>
          <p:cNvSpPr txBox="1"/>
          <p:nvPr/>
        </p:nvSpPr>
        <p:spPr>
          <a:xfrm>
            <a:off x="10804600" y="1986921"/>
            <a:ext cx="689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</a:rPr>
              <a:t>ATET</a:t>
            </a:r>
            <a:endParaRPr lang="it-IT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5" name="Connettore diritto 14"/>
          <p:cNvCxnSpPr/>
          <p:nvPr/>
        </p:nvCxnSpPr>
        <p:spPr>
          <a:xfrm flipH="1" flipV="1">
            <a:off x="10472993" y="1495872"/>
            <a:ext cx="93712" cy="3371612"/>
          </a:xfrm>
          <a:prstGeom prst="line">
            <a:avLst/>
          </a:prstGeom>
          <a:ln>
            <a:solidFill>
              <a:srgbClr val="C00000"/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Parentesi graffa chiusa 33"/>
          <p:cNvSpPr/>
          <p:nvPr/>
        </p:nvSpPr>
        <p:spPr>
          <a:xfrm>
            <a:off x="10652265" y="1901072"/>
            <a:ext cx="167654" cy="479476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Segnaposto testo 2"/>
          <p:cNvSpPr>
            <a:spLocks noGrp="1"/>
          </p:cNvSpPr>
          <p:nvPr>
            <p:ph type="body" idx="1"/>
          </p:nvPr>
        </p:nvSpPr>
        <p:spPr>
          <a:xfrm>
            <a:off x="688212" y="5366818"/>
            <a:ext cx="10244654" cy="605777"/>
          </a:xfr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8100000" scaled="1"/>
            <a:tileRect/>
          </a:gradFill>
          <a:ln w="28575">
            <a:solidFill>
              <a:schemeClr val="accent5">
                <a:lumMod val="75000"/>
              </a:schemeClr>
            </a:solidFill>
          </a:ln>
        </p:spPr>
        <p:txBody>
          <a:bodyPr/>
          <a:lstStyle/>
          <a:p>
            <a:pPr marL="177800" indent="0" algn="ctr">
              <a:buNone/>
            </a:pPr>
            <a:r>
              <a:rPr lang="it-IT" b="1" dirty="0" smtClean="0">
                <a:solidFill>
                  <a:schemeClr val="bg1">
                    <a:lumMod val="95000"/>
                  </a:schemeClr>
                </a:solidFill>
              </a:rPr>
              <a:t>Fonte dati:</a:t>
            </a:r>
            <a:r>
              <a:rPr lang="it-IT" sz="2000" b="1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it-IT" sz="2400" b="1" dirty="0" smtClean="0">
                <a:solidFill>
                  <a:schemeClr val="bg1">
                    <a:lumMod val="95000"/>
                  </a:schemeClr>
                </a:solidFill>
              </a:rPr>
              <a:t>ANPAL</a:t>
            </a:r>
            <a:r>
              <a:rPr lang="it-IT" sz="2000" b="1" dirty="0" smtClean="0">
                <a:solidFill>
                  <a:schemeClr val="bg1">
                    <a:lumMod val="95000"/>
                  </a:schemeClr>
                </a:solidFill>
              </a:rPr>
              <a:t>, Sistema Informativo Unitario  (SAP/Garanzia Giovani e CO)</a:t>
            </a:r>
            <a:endParaRPr lang="it-IT" sz="2000" b="1" dirty="0">
              <a:solidFill>
                <a:schemeClr val="bg1">
                  <a:lumMod val="95000"/>
                </a:schemeClr>
              </a:solidFill>
            </a:endParaRPr>
          </a:p>
          <a:p>
            <a:pPr marL="177800" indent="0" algn="ctr">
              <a:buNone/>
            </a:pPr>
            <a:endParaRPr lang="it-IT" sz="3200" b="1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177800" indent="0" algn="just">
              <a:buNone/>
            </a:pPr>
            <a:endParaRPr lang="it-IT" sz="1600" dirty="0">
              <a:solidFill>
                <a:schemeClr val="bg1">
                  <a:lumMod val="95000"/>
                </a:schemeClr>
              </a:solidFill>
            </a:endParaRPr>
          </a:p>
          <a:p>
            <a:pPr marL="177800" indent="0" algn="just">
              <a:buNone/>
            </a:pPr>
            <a:endParaRPr lang="it-IT" sz="1600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177800" indent="0" algn="just">
              <a:buNone/>
            </a:pPr>
            <a:endParaRPr lang="it-IT" sz="180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2" name="Freccia a destra 31"/>
          <p:cNvSpPr/>
          <p:nvPr/>
        </p:nvSpPr>
        <p:spPr>
          <a:xfrm>
            <a:off x="3656301" y="2000532"/>
            <a:ext cx="1552579" cy="741427"/>
          </a:xfrm>
          <a:prstGeom prst="rightArrow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(Self)</a:t>
            </a:r>
            <a:r>
              <a:rPr lang="it-IT" dirty="0" err="1" smtClean="0"/>
              <a:t>selection</a:t>
            </a:r>
            <a:endParaRPr lang="it-IT" dirty="0"/>
          </a:p>
        </p:txBody>
      </p:sp>
      <p:sp>
        <p:nvSpPr>
          <p:cNvPr id="4" name="Ovale 3"/>
          <p:cNvSpPr/>
          <p:nvPr/>
        </p:nvSpPr>
        <p:spPr>
          <a:xfrm>
            <a:off x="820556" y="1823368"/>
            <a:ext cx="1670547" cy="2754877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Popolazione ammissibile al trattamento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22" name="Freccia a destra 21"/>
          <p:cNvSpPr/>
          <p:nvPr/>
        </p:nvSpPr>
        <p:spPr>
          <a:xfrm>
            <a:off x="1809232" y="2155396"/>
            <a:ext cx="1574522" cy="741427"/>
          </a:xfrm>
          <a:prstGeom prst="rightArrow">
            <a:avLst/>
          </a:prstGeom>
          <a:solidFill>
            <a:schemeClr val="tx2">
              <a:lumMod val="25000"/>
            </a:schemeClr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Self-</a:t>
            </a:r>
            <a:r>
              <a:rPr lang="it-IT" dirty="0" err="1" smtClean="0"/>
              <a:t>selection</a:t>
            </a:r>
            <a:endParaRPr lang="it-IT" dirty="0"/>
          </a:p>
        </p:txBody>
      </p:sp>
      <p:cxnSp>
        <p:nvCxnSpPr>
          <p:cNvPr id="35" name="Connettore diritto 34"/>
          <p:cNvCxnSpPr/>
          <p:nvPr/>
        </p:nvCxnSpPr>
        <p:spPr>
          <a:xfrm flipV="1">
            <a:off x="5506516" y="3267508"/>
            <a:ext cx="2464" cy="1535925"/>
          </a:xfrm>
          <a:prstGeom prst="line">
            <a:avLst/>
          </a:prstGeom>
          <a:ln>
            <a:solidFill>
              <a:srgbClr val="C00000"/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Ovale 35"/>
          <p:cNvSpPr/>
          <p:nvPr/>
        </p:nvSpPr>
        <p:spPr>
          <a:xfrm>
            <a:off x="6820555" y="1439880"/>
            <a:ext cx="1315047" cy="922383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Trattati  (T=1)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7" name="Ovale 36"/>
          <p:cNvSpPr/>
          <p:nvPr/>
        </p:nvSpPr>
        <p:spPr>
          <a:xfrm>
            <a:off x="6805464" y="2496979"/>
            <a:ext cx="1315047" cy="922383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Controlli (T=0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8" name="Freccia a destra 37"/>
          <p:cNvSpPr/>
          <p:nvPr/>
        </p:nvSpPr>
        <p:spPr>
          <a:xfrm>
            <a:off x="5733373" y="2051335"/>
            <a:ext cx="1552579" cy="741427"/>
          </a:xfrm>
          <a:prstGeom prst="rightArrow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(Self)</a:t>
            </a:r>
            <a:r>
              <a:rPr lang="it-IT" dirty="0" err="1" smtClean="0"/>
              <a:t>selection</a:t>
            </a:r>
            <a:endParaRPr lang="it-IT" dirty="0"/>
          </a:p>
        </p:txBody>
      </p:sp>
      <p:sp>
        <p:nvSpPr>
          <p:cNvPr id="13" name="Rettangolo 12"/>
          <p:cNvSpPr/>
          <p:nvPr/>
        </p:nvSpPr>
        <p:spPr>
          <a:xfrm>
            <a:off x="8856475" y="1523391"/>
            <a:ext cx="59182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i="1" dirty="0" smtClean="0">
                <a:solidFill>
                  <a:schemeClr val="tx1"/>
                </a:solidFill>
                <a:sym typeface="Wingdings" panose="05000000000000000000" pitchFamily="2" charset="2"/>
              </a:rPr>
              <a:t>E</a:t>
            </a:r>
            <a:r>
              <a:rPr lang="it-IT" dirty="0" smtClean="0">
                <a:solidFill>
                  <a:schemeClr val="tx1"/>
                </a:solidFill>
                <a:sym typeface="Wingdings" panose="05000000000000000000" pitchFamily="2" charset="2"/>
              </a:rPr>
              <a:t>(y</a:t>
            </a:r>
            <a:r>
              <a:rPr lang="it-IT" sz="1100" dirty="0" smtClean="0">
                <a:solidFill>
                  <a:schemeClr val="tx1"/>
                </a:solidFill>
                <a:sym typeface="Wingdings" panose="05000000000000000000" pitchFamily="2" charset="2"/>
              </a:rPr>
              <a:t>1</a:t>
            </a:r>
            <a:r>
              <a:rPr lang="it-IT" dirty="0" smtClean="0">
                <a:solidFill>
                  <a:schemeClr val="tx1"/>
                </a:solidFill>
                <a:sym typeface="Wingdings" panose="05000000000000000000" pitchFamily="2" charset="2"/>
              </a:rPr>
              <a:t>)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40" name="Ovale 39"/>
          <p:cNvSpPr/>
          <p:nvPr/>
        </p:nvSpPr>
        <p:spPr>
          <a:xfrm flipH="1">
            <a:off x="10405730" y="1810463"/>
            <a:ext cx="182880" cy="183892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" name="Ovale 40"/>
          <p:cNvSpPr/>
          <p:nvPr/>
        </p:nvSpPr>
        <p:spPr>
          <a:xfrm flipH="1">
            <a:off x="10400729" y="2319939"/>
            <a:ext cx="182880" cy="183892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Rettangolo 41"/>
          <p:cNvSpPr/>
          <p:nvPr/>
        </p:nvSpPr>
        <p:spPr>
          <a:xfrm rot="20806388">
            <a:off x="8783870" y="2263868"/>
            <a:ext cx="8258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>
                <a:solidFill>
                  <a:schemeClr val="tx1"/>
                </a:solidFill>
                <a:sym typeface="Wingdings" panose="05000000000000000000" pitchFamily="2" charset="2"/>
              </a:rPr>
              <a:t>E[</a:t>
            </a:r>
            <a:r>
              <a:rPr lang="el-GR" sz="2400" dirty="0" smtClean="0">
                <a:solidFill>
                  <a:schemeClr val="tx1"/>
                </a:solidFill>
                <a:sym typeface="Wingdings" panose="05000000000000000000" pitchFamily="2" charset="2"/>
              </a:rPr>
              <a:t>ᵩ</a:t>
            </a:r>
            <a:r>
              <a:rPr lang="it-IT" dirty="0" smtClean="0">
                <a:solidFill>
                  <a:schemeClr val="tx1"/>
                </a:solidFill>
                <a:sym typeface="Wingdings" panose="05000000000000000000" pitchFamily="2" charset="2"/>
              </a:rPr>
              <a:t>(y</a:t>
            </a:r>
            <a:r>
              <a:rPr lang="it-IT" sz="1100" dirty="0" smtClean="0">
                <a:solidFill>
                  <a:schemeClr val="tx1"/>
                </a:solidFill>
                <a:sym typeface="Wingdings" panose="05000000000000000000" pitchFamily="2" charset="2"/>
              </a:rPr>
              <a:t>0</a:t>
            </a:r>
            <a:r>
              <a:rPr lang="it-IT" dirty="0" smtClean="0">
                <a:solidFill>
                  <a:schemeClr val="tx1"/>
                </a:solidFill>
                <a:sym typeface="Wingdings" panose="05000000000000000000" pitchFamily="2" charset="2"/>
              </a:rPr>
              <a:t>)]</a:t>
            </a:r>
            <a:endParaRPr lang="it-IT" dirty="0">
              <a:solidFill>
                <a:schemeClr val="tx1"/>
              </a:solidFill>
            </a:endParaRPr>
          </a:p>
        </p:txBody>
      </p:sp>
      <p:cxnSp>
        <p:nvCxnSpPr>
          <p:cNvPr id="20" name="Connettore 2 19"/>
          <p:cNvCxnSpPr>
            <a:endCxn id="41" idx="6"/>
          </p:cNvCxnSpPr>
          <p:nvPr/>
        </p:nvCxnSpPr>
        <p:spPr>
          <a:xfrm flipV="1">
            <a:off x="8074018" y="2411885"/>
            <a:ext cx="2326711" cy="567082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5" name="Connettore 2 44"/>
          <p:cNvCxnSpPr>
            <a:stCxn id="36" idx="6"/>
            <a:endCxn id="40" idx="6"/>
          </p:cNvCxnSpPr>
          <p:nvPr/>
        </p:nvCxnSpPr>
        <p:spPr>
          <a:xfrm>
            <a:off x="8135602" y="1901072"/>
            <a:ext cx="2270128" cy="1337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3" name="Rettangolo 52"/>
          <p:cNvSpPr/>
          <p:nvPr/>
        </p:nvSpPr>
        <p:spPr>
          <a:xfrm>
            <a:off x="2175960" y="1813873"/>
            <a:ext cx="86914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80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56" name="Rettangolo 55"/>
          <p:cNvSpPr/>
          <p:nvPr/>
        </p:nvSpPr>
        <p:spPr>
          <a:xfrm>
            <a:off x="4037498" y="1704844"/>
            <a:ext cx="86914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8000" dirty="0">
                <a:solidFill>
                  <a:srgbClr val="FF0000"/>
                </a:solidFill>
              </a:rPr>
              <a:t>X</a:t>
            </a:r>
          </a:p>
        </p:txBody>
      </p:sp>
      <p:cxnSp>
        <p:nvCxnSpPr>
          <p:cNvPr id="55" name="Connettore diritto 54"/>
          <p:cNvCxnSpPr/>
          <p:nvPr/>
        </p:nvCxnSpPr>
        <p:spPr>
          <a:xfrm flipV="1">
            <a:off x="5498350" y="3851031"/>
            <a:ext cx="5044619" cy="22142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60" name="Rettangolo 59"/>
          <p:cNvSpPr/>
          <p:nvPr/>
        </p:nvSpPr>
        <p:spPr>
          <a:xfrm>
            <a:off x="7441709" y="3851031"/>
            <a:ext cx="8418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i="1" dirty="0" smtClean="0">
                <a:solidFill>
                  <a:schemeClr val="accent5">
                    <a:lumMod val="75000"/>
                  </a:schemeClr>
                </a:solidFill>
                <a:sym typeface="Wingdings" panose="05000000000000000000" pitchFamily="2" charset="2"/>
              </a:rPr>
              <a:t>18 mesi</a:t>
            </a:r>
            <a:endParaRPr lang="it-IT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 flipH="1">
            <a:off x="5406910" y="4742760"/>
            <a:ext cx="182880" cy="1838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0434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61999" y="1869440"/>
            <a:ext cx="10515599" cy="3810000"/>
          </a:xfrm>
        </p:spPr>
        <p:txBody>
          <a:bodyPr/>
          <a:lstStyle/>
          <a:p>
            <a:pPr marL="177800" indent="0">
              <a:buNone/>
            </a:pPr>
            <a:endParaRPr lang="it-IT" sz="2400" dirty="0"/>
          </a:p>
          <a:p>
            <a:pPr marL="977900" lvl="1" indent="-342900" algn="just">
              <a:buFont typeface="Wingdings" panose="05000000000000000000" pitchFamily="2" charset="2"/>
              <a:buChar char="ü"/>
            </a:pPr>
            <a:r>
              <a:rPr lang="it-IT" dirty="0" smtClean="0"/>
              <a:t>Si (auto)eliminano due livelli di (self)</a:t>
            </a:r>
            <a:r>
              <a:rPr lang="it-IT" dirty="0" err="1" smtClean="0"/>
              <a:t>selection</a:t>
            </a:r>
            <a:r>
              <a:rPr lang="it-IT" dirty="0" smtClean="0"/>
              <a:t> </a:t>
            </a:r>
            <a:r>
              <a:rPr lang="it-IT" i="1" dirty="0" err="1" smtClean="0"/>
              <a:t>bias</a:t>
            </a:r>
            <a:endParaRPr lang="it-IT" i="1" dirty="0" smtClean="0"/>
          </a:p>
          <a:p>
            <a:pPr marL="635000" lvl="1" indent="0" algn="just">
              <a:buNone/>
            </a:pPr>
            <a:endParaRPr lang="it-IT" dirty="0" smtClean="0"/>
          </a:p>
          <a:p>
            <a:pPr marL="977900" lvl="1" indent="-342900" algn="just">
              <a:buFont typeface="Wingdings" panose="05000000000000000000" pitchFamily="2" charset="2"/>
              <a:buChar char="ü"/>
            </a:pPr>
            <a:r>
              <a:rPr lang="it-IT" dirty="0" smtClean="0"/>
              <a:t>Si sfrutta un più </a:t>
            </a:r>
            <a:r>
              <a:rPr lang="it-IT" b="1" dirty="0" smtClean="0"/>
              <a:t>ampio</a:t>
            </a:r>
            <a:r>
              <a:rPr lang="it-IT" dirty="0" smtClean="0"/>
              <a:t> e </a:t>
            </a:r>
            <a:r>
              <a:rPr lang="it-IT" b="1" dirty="0" smtClean="0"/>
              <a:t>comune</a:t>
            </a:r>
            <a:r>
              <a:rPr lang="it-IT" dirty="0" smtClean="0"/>
              <a:t> </a:t>
            </a:r>
            <a:r>
              <a:rPr lang="it-IT" dirty="0"/>
              <a:t>(T/C) </a:t>
            </a:r>
            <a:r>
              <a:rPr lang="it-IT" dirty="0" smtClean="0"/>
              <a:t>set informativo </a:t>
            </a:r>
            <a:r>
              <a:rPr lang="it-IT" dirty="0"/>
              <a:t>(</a:t>
            </a:r>
            <a:r>
              <a:rPr lang="it-IT" dirty="0" err="1"/>
              <a:t>confounders</a:t>
            </a:r>
            <a:r>
              <a:rPr lang="it-IT" dirty="0" smtClean="0"/>
              <a:t>) </a:t>
            </a:r>
            <a:r>
              <a:rPr lang="it-IT" dirty="0" err="1" smtClean="0"/>
              <a:t>pre</a:t>
            </a:r>
            <a:r>
              <a:rPr lang="it-IT" dirty="0" smtClean="0"/>
              <a:t>-trattamento, tra cui </a:t>
            </a:r>
            <a:r>
              <a:rPr lang="it-IT" b="1" dirty="0" smtClean="0"/>
              <a:t>l’indice di </a:t>
            </a:r>
            <a:r>
              <a:rPr lang="it-IT" b="1" dirty="0" err="1" smtClean="0"/>
              <a:t>profiling</a:t>
            </a:r>
            <a:r>
              <a:rPr lang="it-IT" dirty="0" smtClean="0"/>
              <a:t>, così da ridurre gli errori di specificazione nei modelli di </a:t>
            </a:r>
            <a:r>
              <a:rPr lang="it-IT" dirty="0" err="1" smtClean="0"/>
              <a:t>matching</a:t>
            </a:r>
            <a:r>
              <a:rPr lang="it-IT" dirty="0" smtClean="0"/>
              <a:t> statistico (</a:t>
            </a:r>
            <a:r>
              <a:rPr lang="it-IT" dirty="0" err="1" smtClean="0"/>
              <a:t>covariate</a:t>
            </a:r>
            <a:r>
              <a:rPr lang="it-IT" dirty="0" smtClean="0"/>
              <a:t> </a:t>
            </a:r>
            <a:r>
              <a:rPr lang="it-IT" dirty="0" err="1" smtClean="0"/>
              <a:t>matching</a:t>
            </a:r>
            <a:r>
              <a:rPr lang="it-IT" dirty="0" smtClean="0"/>
              <a:t>)</a:t>
            </a:r>
            <a:endParaRPr lang="it-IT" b="1" dirty="0"/>
          </a:p>
          <a:p>
            <a:pPr marL="635000" lvl="2" indent="0" algn="just">
              <a:spcBef>
                <a:spcPts val="1000"/>
              </a:spcBef>
              <a:buNone/>
            </a:pPr>
            <a:endParaRPr lang="it-IT" sz="2400" b="1" dirty="0" smtClean="0"/>
          </a:p>
          <a:p>
            <a:pPr marL="635000" lvl="2" indent="0" algn="just">
              <a:spcBef>
                <a:spcPts val="1000"/>
              </a:spcBef>
              <a:buNone/>
            </a:pPr>
            <a:endParaRPr lang="it-IT" sz="2400" dirty="0"/>
          </a:p>
          <a:p>
            <a:pPr marL="635000" lvl="2" indent="0" algn="just">
              <a:spcBef>
                <a:spcPts val="1000"/>
              </a:spcBef>
              <a:buNone/>
            </a:pPr>
            <a:endParaRPr lang="it-IT" sz="2400" dirty="0" smtClean="0"/>
          </a:p>
          <a:p>
            <a:pPr marL="635000" lvl="2" indent="0" algn="just">
              <a:spcBef>
                <a:spcPts val="1000"/>
              </a:spcBef>
              <a:buNone/>
            </a:pPr>
            <a:endParaRPr lang="it-IT" sz="2400" dirty="0" smtClean="0"/>
          </a:p>
          <a:p>
            <a:pPr marL="635000" lvl="1" indent="0">
              <a:buNone/>
            </a:pPr>
            <a:endParaRPr lang="it-IT" b="1" dirty="0" smtClean="0"/>
          </a:p>
        </p:txBody>
      </p:sp>
      <p:sp>
        <p:nvSpPr>
          <p:cNvPr id="39" name="Titolo 1"/>
          <p:cNvSpPr>
            <a:spLocks noGrp="1"/>
          </p:cNvSpPr>
          <p:nvPr>
            <p:ph type="title"/>
          </p:nvPr>
        </p:nvSpPr>
        <p:spPr>
          <a:xfrm>
            <a:off x="1137919" y="740756"/>
            <a:ext cx="9763758" cy="816927"/>
          </a:xfrm>
        </p:spPr>
        <p:txBody>
          <a:bodyPr/>
          <a:lstStyle/>
          <a:p>
            <a:pPr algn="ctr"/>
            <a:r>
              <a:rPr lang="it-IT" sz="2800" b="1" dirty="0">
                <a:solidFill>
                  <a:srgbClr val="002060"/>
                </a:solidFill>
              </a:rPr>
              <a:t>Scelta gruppo di confronto: punti di forza …</a:t>
            </a:r>
          </a:p>
        </p:txBody>
      </p:sp>
    </p:spTree>
    <p:extLst>
      <p:ext uri="{BB962C8B-B14F-4D97-AF65-F5344CB8AC3E}">
        <p14:creationId xmlns:p14="http://schemas.microsoft.com/office/powerpoint/2010/main" val="321875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1999" y="731519"/>
            <a:ext cx="10267951" cy="644699"/>
          </a:xfrm>
        </p:spPr>
        <p:txBody>
          <a:bodyPr/>
          <a:lstStyle/>
          <a:p>
            <a:pPr algn="ctr"/>
            <a:r>
              <a:rPr lang="it-IT" sz="2800" b="1" dirty="0">
                <a:solidFill>
                  <a:srgbClr val="002060"/>
                </a:solidFill>
              </a:rPr>
              <a:t>… e punti di debolezza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1" y="1450340"/>
            <a:ext cx="10355580" cy="4836160"/>
          </a:xfrm>
        </p:spPr>
        <p:txBody>
          <a:bodyPr/>
          <a:lstStyle/>
          <a:p>
            <a:pPr marL="635000" lvl="2" indent="0" algn="just">
              <a:spcBef>
                <a:spcPts val="1000"/>
              </a:spcBef>
              <a:buNone/>
            </a:pPr>
            <a:r>
              <a:rPr lang="it-IT" sz="2400" b="1" dirty="0" smtClean="0"/>
              <a:t>Oltre </a:t>
            </a:r>
            <a:r>
              <a:rPr lang="it-IT" sz="2400" dirty="0" smtClean="0"/>
              <a:t>alla</a:t>
            </a:r>
            <a:r>
              <a:rPr lang="it-IT" sz="2400" b="1" dirty="0" smtClean="0"/>
              <a:t> </a:t>
            </a:r>
            <a:r>
              <a:rPr lang="it-IT" sz="2400" dirty="0" smtClean="0"/>
              <a:t>componente casuale nella </a:t>
            </a:r>
            <a:r>
              <a:rPr lang="it-IT" sz="2400" i="1" dirty="0" smtClean="0"/>
              <a:t>selezione</a:t>
            </a:r>
            <a:r>
              <a:rPr lang="it-IT" sz="2400" dirty="0" smtClean="0"/>
              <a:t> trattamento-non trattamento dovuta al vincolo di bilancio,</a:t>
            </a:r>
            <a:r>
              <a:rPr lang="it-IT" sz="2400" b="1" dirty="0"/>
              <a:t> </a:t>
            </a:r>
            <a:r>
              <a:rPr lang="it-IT" sz="2400" b="1" dirty="0" smtClean="0">
                <a:solidFill>
                  <a:schemeClr val="tx1"/>
                </a:solidFill>
              </a:rPr>
              <a:t>non possono escludersi </a:t>
            </a:r>
            <a:r>
              <a:rPr lang="it-IT" sz="2400" dirty="0" smtClean="0">
                <a:solidFill>
                  <a:schemeClr val="tx1"/>
                </a:solidFill>
              </a:rPr>
              <a:t>elementi di (self) </a:t>
            </a:r>
            <a:r>
              <a:rPr lang="it-IT" sz="2400" dirty="0" err="1" smtClean="0">
                <a:solidFill>
                  <a:schemeClr val="tx1"/>
                </a:solidFill>
              </a:rPr>
              <a:t>selection</a:t>
            </a:r>
            <a:r>
              <a:rPr lang="it-IT" sz="2400" dirty="0" smtClean="0">
                <a:solidFill>
                  <a:schemeClr val="tx1"/>
                </a:solidFill>
              </a:rPr>
              <a:t> </a:t>
            </a:r>
            <a:r>
              <a:rPr lang="it-IT" sz="2400" i="1" dirty="0" err="1" smtClean="0">
                <a:solidFill>
                  <a:schemeClr val="tx1"/>
                </a:solidFill>
              </a:rPr>
              <a:t>bias</a:t>
            </a:r>
            <a:r>
              <a:rPr lang="it-IT" sz="2400" dirty="0" smtClean="0">
                <a:solidFill>
                  <a:schemeClr val="tx1"/>
                </a:solidFill>
              </a:rPr>
              <a:t>:</a:t>
            </a:r>
          </a:p>
          <a:p>
            <a:pPr marL="635000" lvl="2" indent="0" algn="just">
              <a:spcBef>
                <a:spcPts val="1000"/>
              </a:spcBef>
              <a:buNone/>
            </a:pPr>
            <a:endParaRPr lang="it-IT" sz="1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1377950" lvl="3" indent="-285750" algn="just"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it-IT" sz="2000" b="1" dirty="0" smtClean="0">
                <a:solidFill>
                  <a:schemeClr val="accent6">
                    <a:lumMod val="75000"/>
                  </a:schemeClr>
                </a:solidFill>
              </a:rPr>
              <a:t>Selezione dei </a:t>
            </a:r>
            <a:r>
              <a:rPr lang="it-IT" sz="2000" b="1" dirty="0">
                <a:solidFill>
                  <a:schemeClr val="accent6">
                    <a:lumMod val="75000"/>
                  </a:schemeClr>
                </a:solidFill>
              </a:rPr>
              <a:t>trattati (</a:t>
            </a:r>
            <a:r>
              <a:rPr lang="it-IT" sz="2000" b="1" dirty="0" err="1">
                <a:solidFill>
                  <a:schemeClr val="accent6">
                    <a:lumMod val="75000"/>
                  </a:schemeClr>
                </a:solidFill>
              </a:rPr>
              <a:t>creaming</a:t>
            </a:r>
            <a:r>
              <a:rPr lang="it-IT" sz="2000" b="1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it-IT" sz="2000" dirty="0"/>
              <a:t>: </a:t>
            </a:r>
            <a:r>
              <a:rPr lang="it-IT" sz="2000" dirty="0" smtClean="0"/>
              <a:t>può </a:t>
            </a:r>
            <a:r>
              <a:rPr lang="it-IT" sz="2000" dirty="0"/>
              <a:t>essere </a:t>
            </a:r>
            <a:r>
              <a:rPr lang="it-IT" sz="2000" dirty="0" smtClean="0"/>
              <a:t>controllato attraverso le variabili  di </a:t>
            </a:r>
            <a:r>
              <a:rPr lang="it-IT" sz="2000" dirty="0" err="1" smtClean="0"/>
              <a:t>matching</a:t>
            </a:r>
            <a:r>
              <a:rPr lang="it-IT" sz="2000" dirty="0" smtClean="0"/>
              <a:t> </a:t>
            </a:r>
            <a:r>
              <a:rPr lang="it-IT" sz="2000" dirty="0" err="1" smtClean="0"/>
              <a:t>pre</a:t>
            </a:r>
            <a:r>
              <a:rPr lang="it-IT" sz="2000" dirty="0" smtClean="0"/>
              <a:t>-trattamento (X) tra cui il livello di </a:t>
            </a:r>
            <a:r>
              <a:rPr lang="it-IT" sz="2000" dirty="0" err="1" smtClean="0"/>
              <a:t>profiling</a:t>
            </a:r>
            <a:r>
              <a:rPr lang="it-IT" sz="2000" dirty="0" smtClean="0"/>
              <a:t> che misura l’indice di </a:t>
            </a:r>
            <a:r>
              <a:rPr lang="it-IT" sz="2000" dirty="0" err="1" smtClean="0"/>
              <a:t>occupabilità</a:t>
            </a:r>
            <a:r>
              <a:rPr lang="it-IT" sz="2000" dirty="0" smtClean="0"/>
              <a:t> dell’individuo</a:t>
            </a:r>
          </a:p>
          <a:p>
            <a:pPr marL="1377950" lvl="3" indent="-285750" algn="just"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it-IT" sz="2000" b="1" dirty="0" smtClean="0">
                <a:solidFill>
                  <a:srgbClr val="FF0000"/>
                </a:solidFill>
              </a:rPr>
              <a:t>Autoselezione </a:t>
            </a:r>
            <a:r>
              <a:rPr lang="it-IT" sz="2000" b="1" dirty="0">
                <a:solidFill>
                  <a:srgbClr val="FF0000"/>
                </a:solidFill>
              </a:rPr>
              <a:t>dei trattati</a:t>
            </a:r>
            <a:r>
              <a:rPr lang="it-IT" sz="2000" dirty="0"/>
              <a:t>: </a:t>
            </a:r>
            <a:r>
              <a:rPr lang="it-IT" sz="2000" dirty="0" smtClean="0"/>
              <a:t>non </a:t>
            </a:r>
            <a:r>
              <a:rPr lang="it-IT" sz="2000" dirty="0"/>
              <a:t>è eliminato dai modelli </a:t>
            </a:r>
            <a:r>
              <a:rPr lang="it-IT" sz="2000" dirty="0" smtClean="0"/>
              <a:t>ma può essere mitigato </a:t>
            </a:r>
            <a:r>
              <a:rPr lang="it-IT" sz="2000" dirty="0"/>
              <a:t>non appena si esclude dal trattamento l’incentivo </a:t>
            </a:r>
            <a:r>
              <a:rPr lang="it-IT" sz="2000" dirty="0" smtClean="0"/>
              <a:t>occupazionale</a:t>
            </a:r>
          </a:p>
          <a:p>
            <a:pPr marL="1377950" lvl="3" indent="-285750" algn="just"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it-IT" sz="2000" b="1" dirty="0" smtClean="0">
                <a:solidFill>
                  <a:schemeClr val="accent2">
                    <a:lumMod val="75000"/>
                  </a:schemeClr>
                </a:solidFill>
              </a:rPr>
              <a:t>Auto(esclusione/selezione) </a:t>
            </a:r>
            <a:r>
              <a:rPr lang="it-IT" sz="2000" b="1" dirty="0">
                <a:solidFill>
                  <a:schemeClr val="accent2">
                    <a:lumMod val="75000"/>
                  </a:schemeClr>
                </a:solidFill>
              </a:rPr>
              <a:t>dei non </a:t>
            </a:r>
            <a:r>
              <a:rPr lang="it-IT" sz="2000" b="1" dirty="0" smtClean="0">
                <a:solidFill>
                  <a:schemeClr val="accent2">
                    <a:lumMod val="75000"/>
                  </a:schemeClr>
                </a:solidFill>
              </a:rPr>
              <a:t>trattati</a:t>
            </a:r>
            <a:r>
              <a:rPr lang="it-IT" sz="2000" b="1" dirty="0" smtClean="0"/>
              <a:t>: </a:t>
            </a:r>
            <a:r>
              <a:rPr lang="it-IT" sz="2000" dirty="0" smtClean="0"/>
              <a:t>di per sé non è un fattore serio di </a:t>
            </a:r>
            <a:r>
              <a:rPr lang="it-IT" sz="2000" dirty="0" err="1" smtClean="0"/>
              <a:t>bias</a:t>
            </a:r>
            <a:r>
              <a:rPr lang="it-IT" sz="2000" dirty="0" smtClean="0"/>
              <a:t>. In aggiunta è di segno contrario al precedente con ciò smorzando l’intensità della distorsione.</a:t>
            </a:r>
            <a:endParaRPr lang="it-IT" sz="2000" b="1" dirty="0"/>
          </a:p>
          <a:p>
            <a:pPr marL="1377950" lvl="3" indent="-285750" algn="just">
              <a:spcBef>
                <a:spcPts val="1000"/>
              </a:spcBef>
              <a:buFont typeface="Wingdings" panose="05000000000000000000" pitchFamily="2" charset="2"/>
              <a:buChar char="q"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14851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4799</TotalTime>
  <Words>1407</Words>
  <Application>Microsoft Office PowerPoint</Application>
  <PresentationFormat>Personalizzato</PresentationFormat>
  <Paragraphs>238</Paragraphs>
  <Slides>28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28</vt:i4>
      </vt:variant>
    </vt:vector>
  </HeadingPairs>
  <TitlesOfParts>
    <vt:vector size="29" baseType="lpstr">
      <vt:lpstr>Tema di Office</vt:lpstr>
      <vt:lpstr>  VALUTAZIONE DI EFFICACIA E DI IMPATTO  Roma, 05 Luglio 2019 CNEL</vt:lpstr>
      <vt:lpstr>Aspetti definitori della presentazione</vt:lpstr>
      <vt:lpstr>Effetto medio del trattamento sui trattati (ATET) e impatto netto del Programma</vt:lpstr>
      <vt:lpstr>Presentazione standard di PowerPoint</vt:lpstr>
      <vt:lpstr>Contenuti della presentazione</vt:lpstr>
      <vt:lpstr>Presentazione standard di PowerPoint</vt:lpstr>
      <vt:lpstr> Disegno della valutazione con approccio controfattuale. Scelta del gruppo di confronto</vt:lpstr>
      <vt:lpstr>Scelta gruppo di confronto: punti di forza …</vt:lpstr>
      <vt:lpstr>… e punti di debolezza</vt:lpstr>
      <vt:lpstr>Trattamento e outcome</vt:lpstr>
      <vt:lpstr>Schema di analisi: rilevazione condizione occupazionale a t (1,..18) mesi dalla presa in carico</vt:lpstr>
      <vt:lpstr>Il campione di analisi</vt:lpstr>
      <vt:lpstr>Modello di Matching</vt:lpstr>
      <vt:lpstr>Stime Atet rispetto alla partecipazione a politiche attive in GG</vt:lpstr>
      <vt:lpstr>Stime Atet rispetto alla partecipazione a politiche attive in GG per area geografica</vt:lpstr>
      <vt:lpstr>Impatto dell’incentivo sui tassi di occupazione osservati</vt:lpstr>
      <vt:lpstr>Presentazione standard di PowerPoint</vt:lpstr>
      <vt:lpstr>Tirocinio: stime Atet per area geografica</vt:lpstr>
      <vt:lpstr>Dalla visione cumulata ad una visione marginale</vt:lpstr>
      <vt:lpstr>Tirocinio: flussi marginali (t-1/t) di ingresso</vt:lpstr>
      <vt:lpstr>Presentazione standard di PowerPoint</vt:lpstr>
      <vt:lpstr>Qualità del lavoro</vt:lpstr>
      <vt:lpstr>La qualità del lavoro</vt:lpstr>
      <vt:lpstr>Continuità lavorativa: stima ATET</vt:lpstr>
      <vt:lpstr>Overeducation</vt:lpstr>
      <vt:lpstr>Overeducation: stima ATET</vt:lpstr>
      <vt:lpstr>Osservazioni conclusive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Youth guarantee as a policy lever for improving PES functioning and quality services and offers to NEETs and jobseekers</dc:title>
  <dc:creator>giovanna sacco</dc:creator>
  <cp:lastModifiedBy>e.toti</cp:lastModifiedBy>
  <cp:revision>398</cp:revision>
  <cp:lastPrinted>2019-07-05T06:06:53Z</cp:lastPrinted>
  <dcterms:modified xsi:type="dcterms:W3CDTF">2019-07-05T06:07:20Z</dcterms:modified>
</cp:coreProperties>
</file>