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329" r:id="rId3"/>
    <p:sldId id="331" r:id="rId4"/>
    <p:sldId id="335" r:id="rId5"/>
    <p:sldId id="347" r:id="rId6"/>
    <p:sldId id="348" r:id="rId7"/>
    <p:sldId id="349" r:id="rId8"/>
  </p:sldIdLst>
  <p:sldSz cx="9144000" cy="6858000" type="screen4x3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B33"/>
    <a:srgbClr val="008000"/>
    <a:srgbClr val="C43C9D"/>
    <a:srgbClr val="669900"/>
    <a:srgbClr val="8F9E60"/>
    <a:srgbClr val="1F4E79"/>
    <a:srgbClr val="7DA955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513" autoAdjust="0"/>
  </p:normalViewPr>
  <p:slideViewPr>
    <p:cSldViewPr snapToGrid="0">
      <p:cViewPr>
        <p:scale>
          <a:sx n="110" d="100"/>
          <a:sy n="110" d="100"/>
        </p:scale>
        <p:origin x="-16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3EB70-B1FE-4F7E-B0D5-C0691F92D376}" type="doc">
      <dgm:prSet loTypeId="urn:microsoft.com/office/officeart/2005/8/layout/cycle3" loCatId="cycle" qsTypeId="urn:microsoft.com/office/officeart/2009/2/quickstyle/3d8" qsCatId="3D" csTypeId="urn:microsoft.com/office/officeart/2005/8/colors/colorful3" csCatId="colorful" phldr="1"/>
      <dgm:spPr>
        <a:scene3d>
          <a:camera prst="isometricOffAxis1Right" zoom="82000"/>
          <a:lightRig rig="morning" dir="t">
            <a:rot lat="0" lon="0" rev="20400000"/>
          </a:lightRig>
        </a:scene3d>
      </dgm:spPr>
      <dgm:t>
        <a:bodyPr/>
        <a:lstStyle/>
        <a:p>
          <a:endParaRPr lang="it-IT"/>
        </a:p>
      </dgm:t>
    </dgm:pt>
    <dgm:pt modelId="{F8BD990F-C788-4901-B7D6-9E9F4D100087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4000" b="1" dirty="0" smtClean="0">
              <a:solidFill>
                <a:schemeClr val="bg1"/>
              </a:solidFill>
            </a:rPr>
            <a:t>Operatori</a:t>
          </a:r>
          <a:endParaRPr lang="it-IT" sz="4000" b="1" dirty="0">
            <a:solidFill>
              <a:schemeClr val="bg1"/>
            </a:solidFill>
          </a:endParaRPr>
        </a:p>
      </dgm:t>
    </dgm:pt>
    <dgm:pt modelId="{735CC1F3-C300-40BE-B364-CA266F9EC9EA}" type="parTrans" cxnId="{8CED4123-33D6-445C-849D-64639573E79A}">
      <dgm:prSet/>
      <dgm:spPr/>
      <dgm:t>
        <a:bodyPr/>
        <a:lstStyle/>
        <a:p>
          <a:endParaRPr lang="it-IT"/>
        </a:p>
      </dgm:t>
    </dgm:pt>
    <dgm:pt modelId="{EDAC1360-D4A9-4621-9F73-35D4303C58AF}" type="sibTrans" cxnId="{8CED4123-33D6-445C-849D-64639573E79A}">
      <dgm:prSet/>
      <dgm:spPr/>
      <dgm:t>
        <a:bodyPr/>
        <a:lstStyle/>
        <a:p>
          <a:endParaRPr lang="it-IT"/>
        </a:p>
      </dgm:t>
    </dgm:pt>
    <dgm:pt modelId="{7E7EC2CD-3466-48E9-A0A5-BBF6D4A019D1}">
      <dgm:prSet phldrT="[Testo]"/>
      <dgm:spPr/>
      <dgm:t>
        <a:bodyPr/>
        <a:lstStyle/>
        <a:p>
          <a:r>
            <a:rPr lang="it-IT" b="1" dirty="0" smtClean="0"/>
            <a:t>UTENZA FINALE</a:t>
          </a:r>
          <a:endParaRPr lang="it-IT" b="1" dirty="0"/>
        </a:p>
      </dgm:t>
    </dgm:pt>
    <dgm:pt modelId="{A1BDB020-F6AC-40C6-849A-9E97069326C5}" type="parTrans" cxnId="{5F233F76-1177-4E88-B4A4-106D56E78D8F}">
      <dgm:prSet/>
      <dgm:spPr/>
      <dgm:t>
        <a:bodyPr/>
        <a:lstStyle/>
        <a:p>
          <a:endParaRPr lang="it-IT"/>
        </a:p>
      </dgm:t>
    </dgm:pt>
    <dgm:pt modelId="{1065043B-A7D4-4AA6-A8CE-D84FEBCF47FB}" type="sibTrans" cxnId="{5F233F76-1177-4E88-B4A4-106D56E78D8F}">
      <dgm:prSet/>
      <dgm:spPr/>
      <dgm:t>
        <a:bodyPr/>
        <a:lstStyle/>
        <a:p>
          <a:endParaRPr lang="it-IT"/>
        </a:p>
      </dgm:t>
    </dgm:pt>
    <dgm:pt modelId="{0BC1F070-A797-45F5-ACD6-8D71AC682B39}">
      <dgm:prSet phldrT="[Testo]"/>
      <dgm:spPr>
        <a:solidFill>
          <a:srgbClr val="669900"/>
        </a:solidFill>
      </dgm:spPr>
      <dgm:t>
        <a:bodyPr/>
        <a:lstStyle/>
        <a:p>
          <a:r>
            <a:rPr lang="it-IT" b="1" dirty="0" smtClean="0"/>
            <a:t>SISTEMI</a:t>
          </a:r>
          <a:endParaRPr lang="it-IT" b="1" dirty="0"/>
        </a:p>
      </dgm:t>
    </dgm:pt>
    <dgm:pt modelId="{1DD4DBB6-3D3B-40BA-81AE-DA3B46889405}" type="parTrans" cxnId="{55938D90-BE0E-48F0-A527-28C954AF30E3}">
      <dgm:prSet/>
      <dgm:spPr/>
      <dgm:t>
        <a:bodyPr/>
        <a:lstStyle/>
        <a:p>
          <a:endParaRPr lang="it-IT"/>
        </a:p>
      </dgm:t>
    </dgm:pt>
    <dgm:pt modelId="{56893062-1521-4DEB-929A-F00B9E879159}" type="sibTrans" cxnId="{55938D90-BE0E-48F0-A527-28C954AF30E3}">
      <dgm:prSet/>
      <dgm:spPr/>
      <dgm:t>
        <a:bodyPr/>
        <a:lstStyle/>
        <a:p>
          <a:endParaRPr lang="it-IT"/>
        </a:p>
      </dgm:t>
    </dgm:pt>
    <dgm:pt modelId="{094283DF-E83A-4A62-A8E3-FD3C8DA66C7A}">
      <dgm:prSet phldrT="[Testo]"/>
      <dgm:spPr/>
      <dgm:t>
        <a:bodyPr/>
        <a:lstStyle/>
        <a:p>
          <a:r>
            <a:rPr lang="it-IT" b="1" dirty="0" smtClean="0"/>
            <a:t>IMPRESE </a:t>
          </a:r>
          <a:endParaRPr lang="it-IT" b="1" dirty="0"/>
        </a:p>
      </dgm:t>
    </dgm:pt>
    <dgm:pt modelId="{C47876CD-DA19-4757-BB4D-BA4D024326DB}" type="parTrans" cxnId="{90946243-6FDE-4957-8432-9B112F9A1A1A}">
      <dgm:prSet/>
      <dgm:spPr/>
      <dgm:t>
        <a:bodyPr/>
        <a:lstStyle/>
        <a:p>
          <a:endParaRPr lang="it-IT"/>
        </a:p>
      </dgm:t>
    </dgm:pt>
    <dgm:pt modelId="{7587510D-DCCB-44F8-B988-832589A2A0ED}" type="sibTrans" cxnId="{90946243-6FDE-4957-8432-9B112F9A1A1A}">
      <dgm:prSet/>
      <dgm:spPr/>
      <dgm:t>
        <a:bodyPr/>
        <a:lstStyle/>
        <a:p>
          <a:endParaRPr lang="it-IT"/>
        </a:p>
      </dgm:t>
    </dgm:pt>
    <dgm:pt modelId="{30EF3C65-7889-4B9D-BDB5-9CD6549A7704}" type="pres">
      <dgm:prSet presAssocID="{8AE3EB70-B1FE-4F7E-B0D5-C0691F92D3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A23838-0F3B-4BDA-949E-00E911F184CE}" type="pres">
      <dgm:prSet presAssocID="{8AE3EB70-B1FE-4F7E-B0D5-C0691F92D376}" presName="cycle" presStyleCnt="0"/>
      <dgm:spPr/>
    </dgm:pt>
    <dgm:pt modelId="{991E3F26-4EBC-472A-92EC-0D8BB2308014}" type="pres">
      <dgm:prSet presAssocID="{F8BD990F-C788-4901-B7D6-9E9F4D100087}" presName="nodeFirstNode" presStyleLbl="node1" presStyleIdx="0" presStyleCnt="4" custScaleX="77984" custScaleY="54042" custRadScaleRad="102459" custRadScaleInc="-302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543D11-FFDB-4656-BF54-BFBE3A8D90E3}" type="pres">
      <dgm:prSet presAssocID="{EDAC1360-D4A9-4621-9F73-35D4303C58AF}" presName="sibTransFirstNode" presStyleLbl="bgShp" presStyleIdx="0" presStyleCnt="1" custLinFactNeighborX="3237" custLinFactNeighborY="6415" custRadScaleRad="61950" custRadScaleInc="-2147483648"/>
      <dgm:spPr/>
      <dgm:t>
        <a:bodyPr/>
        <a:lstStyle/>
        <a:p>
          <a:endParaRPr lang="it-IT"/>
        </a:p>
      </dgm:t>
    </dgm:pt>
    <dgm:pt modelId="{387A16AC-1AFB-44E2-B6F7-1342C4978AAA}" type="pres">
      <dgm:prSet presAssocID="{7E7EC2CD-3466-48E9-A0A5-BBF6D4A019D1}" presName="nodeFollowingNodes" presStyleLbl="node1" presStyleIdx="1" presStyleCnt="4" custScaleX="66722" custScaleY="59049" custRadScaleRad="110996" custRadScaleInc="205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C12CD0-CBF7-42C6-9824-9089D81C8318}" type="pres">
      <dgm:prSet presAssocID="{0BC1F070-A797-45F5-ACD6-8D71AC682B39}" presName="nodeFollowingNodes" presStyleLbl="node1" presStyleIdx="2" presStyleCnt="4" custScaleX="71000" custScaleY="70285" custRadScaleRad="98604" custRadScaleInc="139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DBD5A4-7942-48B4-A2E4-993CADDA9F05}" type="pres">
      <dgm:prSet presAssocID="{094283DF-E83A-4A62-A8E3-FD3C8DA66C7A}" presName="nodeFollowingNodes" presStyleLbl="node1" presStyleIdx="3" presStyleCnt="4" custScaleX="63775" custScaleY="59049" custRadScaleRad="135248" custRadScaleInc="51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938D90-BE0E-48F0-A527-28C954AF30E3}" srcId="{8AE3EB70-B1FE-4F7E-B0D5-C0691F92D376}" destId="{0BC1F070-A797-45F5-ACD6-8D71AC682B39}" srcOrd="2" destOrd="0" parTransId="{1DD4DBB6-3D3B-40BA-81AE-DA3B46889405}" sibTransId="{56893062-1521-4DEB-929A-F00B9E879159}"/>
    <dgm:cxn modelId="{4E630F2E-6CD3-4BA7-8A48-BB0582DFEE24}" type="presOf" srcId="{7E7EC2CD-3466-48E9-A0A5-BBF6D4A019D1}" destId="{387A16AC-1AFB-44E2-B6F7-1342C4978AAA}" srcOrd="0" destOrd="0" presId="urn:microsoft.com/office/officeart/2005/8/layout/cycle3"/>
    <dgm:cxn modelId="{90946243-6FDE-4957-8432-9B112F9A1A1A}" srcId="{8AE3EB70-B1FE-4F7E-B0D5-C0691F92D376}" destId="{094283DF-E83A-4A62-A8E3-FD3C8DA66C7A}" srcOrd="3" destOrd="0" parTransId="{C47876CD-DA19-4757-BB4D-BA4D024326DB}" sibTransId="{7587510D-DCCB-44F8-B988-832589A2A0ED}"/>
    <dgm:cxn modelId="{BA0D2476-B6D8-407D-822D-6BCB86766F63}" type="presOf" srcId="{EDAC1360-D4A9-4621-9F73-35D4303C58AF}" destId="{EE543D11-FFDB-4656-BF54-BFBE3A8D90E3}" srcOrd="0" destOrd="0" presId="urn:microsoft.com/office/officeart/2005/8/layout/cycle3"/>
    <dgm:cxn modelId="{24F20965-EFC6-4F5C-A30F-E06F52F94DB8}" type="presOf" srcId="{F8BD990F-C788-4901-B7D6-9E9F4D100087}" destId="{991E3F26-4EBC-472A-92EC-0D8BB2308014}" srcOrd="0" destOrd="0" presId="urn:microsoft.com/office/officeart/2005/8/layout/cycle3"/>
    <dgm:cxn modelId="{0A9FD55E-FAAB-4ADF-B2C0-4B127B4DE32E}" type="presOf" srcId="{8AE3EB70-B1FE-4F7E-B0D5-C0691F92D376}" destId="{30EF3C65-7889-4B9D-BDB5-9CD6549A7704}" srcOrd="0" destOrd="0" presId="urn:microsoft.com/office/officeart/2005/8/layout/cycle3"/>
    <dgm:cxn modelId="{2A6A2C16-3E4A-4C47-A2CD-87D3D7D860F2}" type="presOf" srcId="{0BC1F070-A797-45F5-ACD6-8D71AC682B39}" destId="{D5C12CD0-CBF7-42C6-9824-9089D81C8318}" srcOrd="0" destOrd="0" presId="urn:microsoft.com/office/officeart/2005/8/layout/cycle3"/>
    <dgm:cxn modelId="{7088BA0A-A3B2-467F-A48A-BB68902A5FEC}" type="presOf" srcId="{094283DF-E83A-4A62-A8E3-FD3C8DA66C7A}" destId="{71DBD5A4-7942-48B4-A2E4-993CADDA9F05}" srcOrd="0" destOrd="0" presId="urn:microsoft.com/office/officeart/2005/8/layout/cycle3"/>
    <dgm:cxn modelId="{8CED4123-33D6-445C-849D-64639573E79A}" srcId="{8AE3EB70-B1FE-4F7E-B0D5-C0691F92D376}" destId="{F8BD990F-C788-4901-B7D6-9E9F4D100087}" srcOrd="0" destOrd="0" parTransId="{735CC1F3-C300-40BE-B364-CA266F9EC9EA}" sibTransId="{EDAC1360-D4A9-4621-9F73-35D4303C58AF}"/>
    <dgm:cxn modelId="{5F233F76-1177-4E88-B4A4-106D56E78D8F}" srcId="{8AE3EB70-B1FE-4F7E-B0D5-C0691F92D376}" destId="{7E7EC2CD-3466-48E9-A0A5-BBF6D4A019D1}" srcOrd="1" destOrd="0" parTransId="{A1BDB020-F6AC-40C6-849A-9E97069326C5}" sibTransId="{1065043B-A7D4-4AA6-A8CE-D84FEBCF47FB}"/>
    <dgm:cxn modelId="{FF29FA44-31CB-48F6-8731-0E0F8647C37E}" type="presParOf" srcId="{30EF3C65-7889-4B9D-BDB5-9CD6549A7704}" destId="{2BA23838-0F3B-4BDA-949E-00E911F184CE}" srcOrd="0" destOrd="0" presId="urn:microsoft.com/office/officeart/2005/8/layout/cycle3"/>
    <dgm:cxn modelId="{9827BD65-C9F8-48C0-A51D-1BF852FE0765}" type="presParOf" srcId="{2BA23838-0F3B-4BDA-949E-00E911F184CE}" destId="{991E3F26-4EBC-472A-92EC-0D8BB2308014}" srcOrd="0" destOrd="0" presId="urn:microsoft.com/office/officeart/2005/8/layout/cycle3"/>
    <dgm:cxn modelId="{EB6157A1-9D9E-4EF8-B134-F48115C8F853}" type="presParOf" srcId="{2BA23838-0F3B-4BDA-949E-00E911F184CE}" destId="{EE543D11-FFDB-4656-BF54-BFBE3A8D90E3}" srcOrd="1" destOrd="0" presId="urn:microsoft.com/office/officeart/2005/8/layout/cycle3"/>
    <dgm:cxn modelId="{44224B43-CDDE-4CD7-AABD-03931FED9ECA}" type="presParOf" srcId="{2BA23838-0F3B-4BDA-949E-00E911F184CE}" destId="{387A16AC-1AFB-44E2-B6F7-1342C4978AAA}" srcOrd="2" destOrd="0" presId="urn:microsoft.com/office/officeart/2005/8/layout/cycle3"/>
    <dgm:cxn modelId="{C548F962-71A0-4649-909F-454122FEDBFF}" type="presParOf" srcId="{2BA23838-0F3B-4BDA-949E-00E911F184CE}" destId="{D5C12CD0-CBF7-42C6-9824-9089D81C8318}" srcOrd="3" destOrd="0" presId="urn:microsoft.com/office/officeart/2005/8/layout/cycle3"/>
    <dgm:cxn modelId="{151F49F4-D0B6-41BD-A68B-2569A7E92A38}" type="presParOf" srcId="{2BA23838-0F3B-4BDA-949E-00E911F184CE}" destId="{71DBD5A4-7942-48B4-A2E4-993CADDA9F05}" srcOrd="4" destOrd="0" presId="urn:microsoft.com/office/officeart/2005/8/layout/cycle3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43D11-FFDB-4656-BF54-BFBE3A8D90E3}">
      <dsp:nvSpPr>
        <dsp:cNvPr id="0" name=""/>
        <dsp:cNvSpPr/>
      </dsp:nvSpPr>
      <dsp:spPr>
        <a:xfrm>
          <a:off x="705415" y="592815"/>
          <a:ext cx="5615914" cy="5615914"/>
        </a:xfrm>
        <a:prstGeom prst="circularArrow">
          <a:avLst>
            <a:gd name="adj1" fmla="val 4668"/>
            <a:gd name="adj2" fmla="val 272909"/>
            <a:gd name="adj3" fmla="val 13663250"/>
            <a:gd name="adj4" fmla="val 17490594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 zoom="82000"/>
          <a:lightRig rig="morning" dir="t">
            <a:rot lat="0" lon="0" rev="20400000"/>
          </a:lightRig>
        </a:scene3d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F26-4EBC-472A-92EC-0D8BB2308014}">
      <dsp:nvSpPr>
        <dsp:cNvPr id="0" name=""/>
        <dsp:cNvSpPr/>
      </dsp:nvSpPr>
      <dsp:spPr>
        <a:xfrm>
          <a:off x="1892968" y="447783"/>
          <a:ext cx="2877233" cy="99694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bg1"/>
              </a:solidFill>
            </a:rPr>
            <a:t>Operatori</a:t>
          </a:r>
          <a:endParaRPr lang="it-IT" sz="4000" b="1" kern="1200" dirty="0">
            <a:solidFill>
              <a:schemeClr val="bg1"/>
            </a:solidFill>
          </a:endParaRPr>
        </a:p>
      </dsp:txBody>
      <dsp:txXfrm>
        <a:off x="1941635" y="496450"/>
        <a:ext cx="2779899" cy="899610"/>
      </dsp:txXfrm>
    </dsp:sp>
    <dsp:sp modelId="{387A16AC-1AFB-44E2-B6F7-1342C4978AAA}">
      <dsp:nvSpPr>
        <dsp:cNvPr id="0" name=""/>
        <dsp:cNvSpPr/>
      </dsp:nvSpPr>
      <dsp:spPr>
        <a:xfrm>
          <a:off x="5030163" y="2893339"/>
          <a:ext cx="2461720" cy="1089311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UTENZA FINALE</a:t>
          </a:r>
          <a:endParaRPr lang="it-IT" sz="2800" b="1" kern="1200" dirty="0"/>
        </a:p>
      </dsp:txBody>
      <dsp:txXfrm>
        <a:off x="5083339" y="2946515"/>
        <a:ext cx="2355368" cy="982959"/>
      </dsp:txXfrm>
    </dsp:sp>
    <dsp:sp modelId="{D5C12CD0-CBF7-42C6-9824-9089D81C8318}">
      <dsp:nvSpPr>
        <dsp:cNvPr id="0" name=""/>
        <dsp:cNvSpPr/>
      </dsp:nvSpPr>
      <dsp:spPr>
        <a:xfrm>
          <a:off x="2440102" y="4174625"/>
          <a:ext cx="2619557" cy="1296588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SISTEMI</a:t>
          </a:r>
          <a:endParaRPr lang="it-IT" sz="2800" b="1" kern="1200" dirty="0"/>
        </a:p>
      </dsp:txBody>
      <dsp:txXfrm>
        <a:off x="2503396" y="4237919"/>
        <a:ext cx="2492969" cy="1170000"/>
      </dsp:txXfrm>
    </dsp:sp>
    <dsp:sp modelId="{71DBD5A4-7942-48B4-A2E4-993CADDA9F05}">
      <dsp:nvSpPr>
        <dsp:cNvPr id="0" name=""/>
        <dsp:cNvSpPr/>
      </dsp:nvSpPr>
      <dsp:spPr>
        <a:xfrm>
          <a:off x="199221" y="2145378"/>
          <a:ext cx="2352990" cy="108931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IMPRESE </a:t>
          </a:r>
          <a:endParaRPr lang="it-IT" sz="2800" b="1" kern="1200" dirty="0"/>
        </a:p>
      </dsp:txBody>
      <dsp:txXfrm>
        <a:off x="252397" y="2198554"/>
        <a:ext cx="2246638" cy="98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8" cy="495347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418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8365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254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673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091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25095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79277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334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8" cy="495347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418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8365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254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673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091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25095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79277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334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1235075"/>
            <a:ext cx="444182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77319"/>
            <a:ext cx="2945658" cy="495347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4182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8365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254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673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091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25095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79277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334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377319"/>
            <a:ext cx="2945658" cy="495347"/>
          </a:xfrm>
          <a:prstGeom prst="rect">
            <a:avLst/>
          </a:prstGeom>
          <a:noFill/>
          <a:ln>
            <a:noFill/>
          </a:ln>
        </p:spPr>
        <p:txBody>
          <a:bodyPr lIns="90822" tIns="45398" rIns="90822" bIns="4539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it-I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‹N›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8475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lIns="90822" tIns="90822" rIns="90822" bIns="90822" anchor="t" anchorCtr="0">
            <a:noAutofit/>
          </a:bodyPr>
          <a:lstStyle/>
          <a:p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84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it-I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80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it-I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21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it-I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32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it-I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94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it-I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98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lIns="90822" tIns="90822" rIns="90822" bIns="90822" anchor="t" anchorCtr="0">
            <a:noAutofit/>
          </a:bodyPr>
          <a:lstStyle/>
          <a:p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77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it-IT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‹N›</a:t>
            </a:fld>
            <a:endParaRPr lang="it-IT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it-IT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‹N›</a:t>
            </a:fld>
            <a:endParaRPr lang="it-IT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699039" y="2154785"/>
            <a:ext cx="7630897" cy="150768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it-IT" sz="4000" b="1" dirty="0">
                <a:solidFill>
                  <a:srgbClr val="0070C0"/>
                </a:solidFill>
                <a:latin typeface="Gill Sans MT" panose="020B0502020104020203" pitchFamily="34" charset="0"/>
              </a:rPr>
              <a:t>Punti di Contatto Nazionali </a:t>
            </a:r>
          </a:p>
          <a:p>
            <a:pPr>
              <a:spcBef>
                <a:spcPts val="1000"/>
              </a:spcBef>
              <a:defRPr/>
            </a:pPr>
            <a:r>
              <a:rPr lang="it-IT" sz="4000" b="1" dirty="0">
                <a:solidFill>
                  <a:srgbClr val="0070C0"/>
                </a:solidFill>
                <a:latin typeface="Gill Sans MT" panose="020B0502020104020203" pitchFamily="34" charset="0"/>
              </a:rPr>
              <a:t>Europass, EQF e Euroguidance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532036" y="4034554"/>
            <a:ext cx="6076414" cy="113200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it-IT" sz="24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ts val="1000"/>
              </a:spcBef>
              <a:defRPr/>
            </a:pP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086483" y="5351001"/>
            <a:ext cx="6967524" cy="936677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it-IT" sz="29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Calibri"/>
              <a:cs typeface="Calibri"/>
            </a:endParaRPr>
          </a:p>
          <a:p>
            <a:pPr algn="ctr">
              <a:spcBef>
                <a:spcPts val="1000"/>
              </a:spcBef>
              <a:defRPr/>
            </a:pP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it-IT" sz="18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52957" y="3734298"/>
            <a:ext cx="3323063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Forum PA </a:t>
            </a:r>
          </a:p>
          <a:p>
            <a:pPr algn="ctr">
              <a:spcBef>
                <a:spcPts val="1000"/>
              </a:spcBef>
              <a:defRPr/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16 MAGGIO 2019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36746" y="5308873"/>
            <a:ext cx="357778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800" dirty="0">
                <a:solidFill>
                  <a:srgbClr val="C00000"/>
                </a:solidFill>
                <a:latin typeface="Gill Sans MT" panose="020B0502020104020203" pitchFamily="34" charset="0"/>
                <a:ea typeface="Calibri"/>
                <a:cs typeface="Calibri"/>
              </a:rPr>
              <a:t>Valentina </a:t>
            </a:r>
            <a:r>
              <a:rPr lang="it-IT" sz="2800" dirty="0" smtClean="0">
                <a:solidFill>
                  <a:srgbClr val="C00000"/>
                </a:solidFill>
                <a:latin typeface="Gill Sans MT" panose="020B0502020104020203" pitchFamily="34" charset="0"/>
                <a:ea typeface="Calibri"/>
                <a:cs typeface="Calibri"/>
              </a:rPr>
              <a:t>Curzi             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77" y="137550"/>
            <a:ext cx="1509518" cy="161334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7" y="5969503"/>
            <a:ext cx="2073711" cy="59687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05" y="433252"/>
            <a:ext cx="2880360" cy="89001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5" y="184905"/>
            <a:ext cx="2403882" cy="138127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112" y="5944425"/>
            <a:ext cx="1914991" cy="68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266608" y="194784"/>
            <a:ext cx="8401212" cy="717295"/>
          </a:xfrm>
        </p:spPr>
        <p:txBody>
          <a:bodyPr>
            <a:noAutofit/>
          </a:bodyPr>
          <a:lstStyle/>
          <a:p>
            <a:pPr algn="l">
              <a:spcBef>
                <a:spcPts val="1000"/>
              </a:spcBef>
              <a:defRPr/>
            </a:pPr>
            <a:r>
              <a:rPr lang="it-IT" sz="36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Gli strumenti europei di </a:t>
            </a:r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trasparenza</a:t>
            </a:r>
            <a:endParaRPr lang="it-IT" sz="3600" b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9">
            <a:off x="7124153" y="1351456"/>
            <a:ext cx="817072" cy="87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444">
            <a:off x="7000140" y="866258"/>
            <a:ext cx="1849124" cy="5713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86" y="1018988"/>
            <a:ext cx="1152439" cy="6621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ttangolo 11"/>
          <p:cNvSpPr/>
          <p:nvPr/>
        </p:nvSpPr>
        <p:spPr>
          <a:xfrm>
            <a:off x="473315" y="1000549"/>
            <a:ext cx="250421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2800" b="1" dirty="0" smtClean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  <a:ea typeface="+mj-ea"/>
              </a:rPr>
              <a:t>OBIETTIVO</a:t>
            </a:r>
            <a:r>
              <a:rPr lang="it-IT" altLang="it-IT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+mj-ea"/>
              </a:rPr>
              <a:t>  </a:t>
            </a:r>
            <a:endParaRPr lang="it-IT" altLang="it-IT" sz="2800" b="1" dirty="0">
              <a:solidFill>
                <a:schemeClr val="bg1">
                  <a:lumMod val="95000"/>
                  <a:lumOff val="5000"/>
                </a:schemeClr>
              </a:solidFill>
              <a:latin typeface="Gill Sans MT" panose="020B0502020104020203" pitchFamily="34" charset="0"/>
              <a:ea typeface="+mj-ea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66608" y="1367612"/>
            <a:ext cx="7451387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30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+mj-ea"/>
              </a:rPr>
              <a:t>La mobilità</a:t>
            </a:r>
            <a:r>
              <a:rPr lang="it-IT" altLang="it-IT" sz="3000" dirty="0" smtClean="0">
                <a:solidFill>
                  <a:srgbClr val="5B9BD5">
                    <a:lumMod val="50000"/>
                  </a:srgbClr>
                </a:solidFill>
                <a:latin typeface="Gill Sans MT" panose="020B0502020104020203" pitchFamily="34" charset="0"/>
                <a:ea typeface="+mj-ea"/>
              </a:rPr>
              <a:t>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+mj-ea"/>
              </a:rPr>
              <a:t>a</a:t>
            </a:r>
            <a:r>
              <a:rPr lang="it-IT" alt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  <a:ea typeface="+mj-ea"/>
              </a:rPr>
              <a:t>a </a:t>
            </a:r>
            <a:r>
              <a:rPr lang="it-IT" altLang="it-IT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  <a:ea typeface="+mj-ea"/>
              </a:rPr>
              <a:t>fini formativi e professionali degli </a:t>
            </a:r>
            <a:r>
              <a:rPr lang="it-IT" alt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  <a:ea typeface="+mj-ea"/>
              </a:rPr>
              <a:t>individui</a:t>
            </a:r>
            <a:r>
              <a:rPr lang="it-IT" altLang="it-IT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ea typeface="+mj-ea"/>
              </a:rPr>
              <a:t> </a:t>
            </a:r>
            <a:endParaRPr lang="it-IT" altLang="it-IT" sz="2800" dirty="0">
              <a:solidFill>
                <a:schemeClr val="bg1">
                  <a:lumMod val="85000"/>
                  <a:lumOff val="15000"/>
                </a:schemeClr>
              </a:solidFill>
              <a:latin typeface="Gill Sans MT" panose="020B0502020104020203" pitchFamily="34" charset="0"/>
              <a:ea typeface="+mj-ea"/>
            </a:endParaRPr>
          </a:p>
        </p:txBody>
      </p:sp>
      <p:sp>
        <p:nvSpPr>
          <p:cNvPr id="15" name="Freccia circolare a sinistra 14"/>
          <p:cNvSpPr/>
          <p:nvPr/>
        </p:nvSpPr>
        <p:spPr>
          <a:xfrm>
            <a:off x="3849440" y="2499239"/>
            <a:ext cx="925976" cy="984597"/>
          </a:xfrm>
          <a:prstGeom prst="curvedLeftArrow">
            <a:avLst/>
          </a:prstGeom>
          <a:solidFill>
            <a:srgbClr val="0070C0"/>
          </a:solidFill>
          <a:ln w="25400" cap="rnd" cmpd="tri">
            <a:noFill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1013" y="2898070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</a:rPr>
              <a:t>ATTRAVERSO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61956" y="3362465"/>
            <a:ext cx="77228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2500" b="1" dirty="0">
                <a:solidFill>
                  <a:srgbClr val="C00000"/>
                </a:solidFill>
                <a:latin typeface="Gill Sans MT" panose="020B0502020104020203" pitchFamily="34" charset="0"/>
              </a:rPr>
              <a:t>Strumenti e sistemi europei di trasparenza</a:t>
            </a:r>
            <a:r>
              <a:rPr lang="it-IT" altLang="it-IT" sz="25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per </a:t>
            </a:r>
            <a:r>
              <a:rPr lang="it-IT" altLang="it-IT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facilitare la reciproca comprensione e leggibilità di: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sistemi </a:t>
            </a:r>
            <a:r>
              <a:rPr lang="it-IT" altLang="it-IT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educativi/formativi e del lavoro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qualifiche/titoli di studio e competenze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servizi di orientamento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8" y="6190027"/>
            <a:ext cx="1595148" cy="45913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316" y="6170571"/>
            <a:ext cx="1510943" cy="5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 txBox="1">
            <a:spLocks noGrp="1"/>
          </p:cNvSpPr>
          <p:nvPr>
            <p:ph type="subTitle" idx="1"/>
          </p:nvPr>
        </p:nvSpPr>
        <p:spPr>
          <a:xfrm>
            <a:off x="151653" y="69029"/>
            <a:ext cx="6784405" cy="74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  <a:sym typeface="Arial"/>
              </a:rPr>
              <a:t>Quali sono gli strumenti?  </a:t>
            </a:r>
            <a:endParaRPr lang="it-IT" altLang="it-IT" sz="40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1" y="1203299"/>
            <a:ext cx="5758710" cy="4933783"/>
          </a:xfrm>
          <a:prstGeom prst="rect">
            <a:avLst/>
          </a:prstGeom>
          <a:noFill/>
          <a:ln w="25400" algn="ctr">
            <a:solidFill>
              <a:srgbClr val="808080"/>
            </a:solidFill>
            <a:miter lim="800000"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1" y="6318355"/>
            <a:ext cx="1295562" cy="372902"/>
          </a:xfrm>
          <a:prstGeom prst="rect">
            <a:avLst/>
          </a:prstGeom>
        </p:spPr>
      </p:pic>
      <p:pic>
        <p:nvPicPr>
          <p:cNvPr id="11" name="Immagine 5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67" y="6175018"/>
            <a:ext cx="1451372" cy="5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77699" y="2470928"/>
            <a:ext cx="2419105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it-IT" b="1" kern="1200" dirty="0">
                <a:solidFill>
                  <a:srgbClr val="3333CC"/>
                </a:solidFill>
                <a:latin typeface="Calibri" panose="020F0502020204030204"/>
                <a:ea typeface="+mn-ea"/>
                <a:cs typeface="+mn-cs"/>
              </a:rPr>
              <a:t>EUROPASS</a:t>
            </a:r>
            <a:r>
              <a:rPr lang="it-IT" b="1" kern="1200" dirty="0">
                <a:solidFill>
                  <a:srgbClr val="0066FF"/>
                </a:solidFill>
                <a:latin typeface="Calibri" panose="020F0502020204030204"/>
                <a:ea typeface="+mn-ea"/>
                <a:cs typeface="+mn-cs"/>
              </a:rPr>
              <a:t>:</a:t>
            </a:r>
            <a:r>
              <a:rPr lang="it-IT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lang="it-IT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QUADRO EUROPEO TRASPARENZA QUALIFICHE E COMPETENZE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633990" y="2321573"/>
            <a:ext cx="2436650" cy="738664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it-IT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EQF</a:t>
            </a:r>
            <a:r>
              <a:rPr lang="it-IT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r>
              <a:rPr lang="it-IT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IL QUADRO EUROPEO  DELLE QUALIFICAZIONI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691976" y="4195540"/>
            <a:ext cx="2403875" cy="738664"/>
          </a:xfrm>
          <a:prstGeom prst="rect">
            <a:avLst/>
          </a:prstGeom>
          <a:solidFill>
            <a:srgbClr val="AACB33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it-IT" b="1" kern="1200" dirty="0">
                <a:solidFill>
                  <a:srgbClr val="008000"/>
                </a:solidFill>
                <a:latin typeface="Calibri" panose="020F0502020204030204"/>
                <a:ea typeface="+mn-ea"/>
                <a:cs typeface="+mn-cs"/>
              </a:rPr>
              <a:t>EUOGUIDANCE</a:t>
            </a:r>
            <a:r>
              <a:rPr lang="it-IT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r>
              <a:rPr lang="it-IT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 RETE PER L’ORIENTAMENTO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86" y="3670190"/>
            <a:ext cx="710882" cy="759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7" y="1863966"/>
            <a:ext cx="1316294" cy="7563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53" y="1828700"/>
            <a:ext cx="2016863" cy="62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CasellaDiTesto 17"/>
          <p:cNvSpPr txBox="1"/>
          <p:nvPr/>
        </p:nvSpPr>
        <p:spPr>
          <a:xfrm>
            <a:off x="377699" y="1131531"/>
            <a:ext cx="3636740" cy="36933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it-IT" sz="18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  <a:cs typeface="+mn-cs"/>
              </a:rPr>
              <a:t>Gli Strumenti Europei di trasparenza</a:t>
            </a:r>
          </a:p>
        </p:txBody>
      </p:sp>
      <p:pic>
        <p:nvPicPr>
          <p:cNvPr id="19" name="Immagine 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23">
            <a:off x="6531174" y="2075814"/>
            <a:ext cx="2234989" cy="754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646271">
            <a:off x="6322065" y="3427687"/>
            <a:ext cx="2568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E’</a:t>
            </a:r>
          </a:p>
          <a:p>
            <a:r>
              <a:rPr lang="it-IT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PUNTO DI CONTATTO NAZIONALE</a:t>
            </a:r>
            <a:endParaRPr lang="it-IT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 rot="1147986">
            <a:off x="6398684" y="1076190"/>
            <a:ext cx="26356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DAL 2017</a:t>
            </a:r>
            <a:endParaRPr lang="it-IT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4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e 14"/>
          <p:cNvSpPr/>
          <p:nvPr/>
        </p:nvSpPr>
        <p:spPr>
          <a:xfrm>
            <a:off x="2888356" y="3099260"/>
            <a:ext cx="2660510" cy="91441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/>
          <p:cNvSpPr txBox="1">
            <a:spLocks noGrp="1"/>
          </p:cNvSpPr>
          <p:nvPr>
            <p:ph type="subTitle" idx="1"/>
          </p:nvPr>
        </p:nvSpPr>
        <p:spPr>
          <a:xfrm>
            <a:off x="110836" y="81710"/>
            <a:ext cx="9033163" cy="1028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  <a:sym typeface="Arial"/>
              </a:rPr>
              <a:t>Attività e target dei PCN</a:t>
            </a:r>
            <a:endParaRPr lang="it-IT" altLang="it-IT" sz="40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1275" y="1122417"/>
            <a:ext cx="6774551" cy="19431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marR="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43000" marR="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0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00200" marR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57400" marR="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2514600" marR="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971800" marR="0" lvl="6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3429000" marR="0" lvl="7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3886200" marR="0" lvl="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diffusione informazione 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promozione utilizzo 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rilascio eventuali documenti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sostegno alla trasparenza dei sistemi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it-IT" altLang="it-IT" sz="3000" b="1" dirty="0" smtClean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it-IT" altLang="it-IT" sz="3000" b="1" dirty="0" smtClean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71207" y="4105749"/>
            <a:ext cx="3035031" cy="2061587"/>
            <a:chOff x="671207" y="4105749"/>
            <a:chExt cx="3035031" cy="2061587"/>
          </a:xfrm>
        </p:grpSpPr>
        <p:sp>
          <p:nvSpPr>
            <p:cNvPr id="17" name="Rettangolo arrotondato 16"/>
            <p:cNvSpPr/>
            <p:nvPr/>
          </p:nvSpPr>
          <p:spPr>
            <a:xfrm>
              <a:off x="671209" y="4105749"/>
              <a:ext cx="3035029" cy="206158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71207" y="4314436"/>
              <a:ext cx="3035031" cy="14219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it-IT" altLang="it-IT" sz="2400" b="1" dirty="0">
                  <a:solidFill>
                    <a:srgbClr val="C00000"/>
                  </a:solidFill>
                  <a:latin typeface="Gill Sans MT" panose="020B0502020104020203" pitchFamily="34" charset="0"/>
                </a:rPr>
                <a:t>operatori, </a:t>
              </a:r>
              <a:endParaRPr lang="it-IT" altLang="it-IT" sz="2400" b="1" dirty="0" smtClean="0">
                <a:solidFill>
                  <a:srgbClr val="C00000"/>
                </a:solidFill>
                <a:latin typeface="Gill Sans MT" panose="020B0502020104020203" pitchFamily="34" charset="0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it-IT" altLang="it-IT" sz="2400" b="1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docenti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it-IT" altLang="it-IT" sz="2400" b="1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formatori</a:t>
              </a:r>
              <a:endParaRPr lang="it-IT" altLang="it-IT" sz="2400" b="1" dirty="0">
                <a:solidFill>
                  <a:srgbClr val="C00000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406630" y="4105749"/>
            <a:ext cx="3706238" cy="2061587"/>
            <a:chOff x="4406630" y="4105749"/>
            <a:chExt cx="3706238" cy="2061587"/>
          </a:xfrm>
        </p:grpSpPr>
        <p:sp>
          <p:nvSpPr>
            <p:cNvPr id="18" name="Rettangolo arrotondato 17"/>
            <p:cNvSpPr/>
            <p:nvPr/>
          </p:nvSpPr>
          <p:spPr>
            <a:xfrm>
              <a:off x="4406630" y="4105749"/>
              <a:ext cx="3706238" cy="206158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416356" y="4348140"/>
              <a:ext cx="3696512" cy="14650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it-IT" altLang="it-IT" sz="2400" b="1" dirty="0">
                  <a:solidFill>
                    <a:srgbClr val="008000"/>
                  </a:solidFill>
                  <a:latin typeface="Gill Sans MT" panose="020B0502020104020203" pitchFamily="34" charset="0"/>
                </a:rPr>
                <a:t>utenti finali </a:t>
              </a:r>
              <a:endParaRPr lang="it-IT" altLang="it-IT" sz="2400" b="1" dirty="0" smtClean="0">
                <a:solidFill>
                  <a:srgbClr val="008000"/>
                </a:solidFill>
                <a:latin typeface="Gill Sans MT" panose="020B0502020104020203" pitchFamily="34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it-IT" altLang="it-IT" sz="2400" b="1" dirty="0" smtClean="0">
                  <a:solidFill>
                    <a:srgbClr val="008000"/>
                  </a:solidFill>
                  <a:latin typeface="Gill Sans MT" panose="020B0502020104020203" pitchFamily="34" charset="0"/>
                </a:rPr>
                <a:t>(</a:t>
              </a:r>
              <a:r>
                <a:rPr lang="it-IT" altLang="it-IT" sz="2400" b="1" dirty="0">
                  <a:solidFill>
                    <a:srgbClr val="008000"/>
                  </a:solidFill>
                  <a:latin typeface="Gill Sans MT" panose="020B0502020104020203" pitchFamily="34" charset="0"/>
                </a:rPr>
                <a:t>discenti, lavoratori, inoccupati </a:t>
              </a:r>
              <a:r>
                <a:rPr lang="it-IT" altLang="it-IT" sz="2400" b="1" dirty="0" smtClean="0">
                  <a:solidFill>
                    <a:srgbClr val="008000"/>
                  </a:solidFill>
                  <a:latin typeface="Gill Sans MT" panose="020B0502020104020203" pitchFamily="34" charset="0"/>
                </a:rPr>
                <a:t>disoccupati</a:t>
              </a:r>
              <a:r>
                <a:rPr lang="it-IT" altLang="it-IT" sz="2400" b="1" dirty="0">
                  <a:solidFill>
                    <a:srgbClr val="008000"/>
                  </a:solidFill>
                  <a:latin typeface="Gill Sans MT" panose="020B0502020104020203" pitchFamily="34" charset="0"/>
                </a:rPr>
                <a:t>)</a:t>
              </a: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3268494" y="3297678"/>
            <a:ext cx="934799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dirty="0" smtClean="0">
                <a:solidFill>
                  <a:srgbClr val="5B9BD5">
                    <a:lumMod val="50000"/>
                  </a:srgbClr>
                </a:solidFill>
                <a:latin typeface="Gill Sans MT" panose="020B0502020104020203" pitchFamily="34" charset="0"/>
              </a:rPr>
              <a:t> </a:t>
            </a:r>
            <a:endParaRPr lang="it-IT" altLang="it-IT" dirty="0">
              <a:solidFill>
                <a:srgbClr val="5B9BD5">
                  <a:lumMod val="50000"/>
                </a:srgbClr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77650" y="3339765"/>
            <a:ext cx="232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	</a:t>
            </a:r>
            <a:r>
              <a:rPr lang="it-IT" sz="2000" b="1" dirty="0" smtClean="0">
                <a:solidFill>
                  <a:schemeClr val="tx1"/>
                </a:solidFill>
              </a:rPr>
              <a:t>TARGET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8" y="6190027"/>
            <a:ext cx="1595148" cy="45913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316" y="6170571"/>
            <a:ext cx="1510943" cy="54165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9">
            <a:off x="7355502" y="1148534"/>
            <a:ext cx="817072" cy="87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444">
            <a:off x="6722051" y="386914"/>
            <a:ext cx="1849124" cy="5713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85" y="955749"/>
            <a:ext cx="1152439" cy="6621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073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ccia a destra 14"/>
          <p:cNvSpPr/>
          <p:nvPr/>
        </p:nvSpPr>
        <p:spPr>
          <a:xfrm rot="21276278">
            <a:off x="219543" y="2586419"/>
            <a:ext cx="2922425" cy="157105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Segnaposto contenuto 2"/>
          <p:cNvSpPr txBox="1">
            <a:spLocks noGrp="1"/>
          </p:cNvSpPr>
          <p:nvPr>
            <p:ph type="subTitle" idx="1"/>
          </p:nvPr>
        </p:nvSpPr>
        <p:spPr>
          <a:xfrm>
            <a:off x="17000" y="11181"/>
            <a:ext cx="6944632" cy="82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  <a:sym typeface="Arial"/>
              </a:rPr>
              <a:t>Piano attività 2018-2020  </a:t>
            </a:r>
            <a:endParaRPr lang="it-IT" altLang="it-IT" sz="40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 rot="21445523">
            <a:off x="336960" y="863342"/>
            <a:ext cx="6192166" cy="73032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marR="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43000" marR="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0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00200" marR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57400" marR="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2514600" marR="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971800" marR="0" lvl="6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3429000" marR="0" lvl="7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3886200" marR="0" lvl="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it-IT" altLang="it-IT" b="1" dirty="0" smtClean="0">
                <a:latin typeface="Gill Sans MT" panose="020B0502020104020203" pitchFamily="34" charset="0"/>
                <a:ea typeface="+mj-ea"/>
                <a:cs typeface="+mj-cs"/>
              </a:rPr>
              <a:t>Modello innovativo integrato basato su: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it-IT" altLang="it-IT" dirty="0" smtClean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8" y="6190027"/>
            <a:ext cx="1595148" cy="4591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316" y="6170571"/>
            <a:ext cx="1510943" cy="54165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1298606">
            <a:off x="-46174" y="2969546"/>
            <a:ext cx="28710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Supportato dai </a:t>
            </a:r>
            <a:r>
              <a:rPr lang="it-IT" sz="2400" b="1" cap="none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partners</a:t>
            </a:r>
            <a:endParaRPr lang="it-IT" sz="240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1732" y="4512676"/>
            <a:ext cx="7215690" cy="395223"/>
          </a:xfrm>
          <a:prstGeom prst="rect">
            <a:avLst/>
          </a:prstGeom>
          <a:solidFill>
            <a:srgbClr val="AACB3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dirty="0">
                <a:solidFill>
                  <a:schemeClr val="tx1"/>
                </a:solidFill>
                <a:latin typeface="Arial Black" panose="020B0A04020102020204" pitchFamily="34" charset="0"/>
              </a:rPr>
              <a:t>Attività comuni per l’interconnessione </a:t>
            </a:r>
            <a:r>
              <a:rPr lang="it-IT" altLang="it-IT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degli strumenti</a:t>
            </a:r>
            <a:endParaRPr lang="it-IT" altLang="it-IT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62" y="2517059"/>
            <a:ext cx="2500421" cy="457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3" y="2188342"/>
            <a:ext cx="1073356" cy="11597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09" y="3492024"/>
            <a:ext cx="1809770" cy="93196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46" y="3435760"/>
            <a:ext cx="2533714" cy="52224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6" name="Rettangolo 15"/>
          <p:cNvSpPr/>
          <p:nvPr/>
        </p:nvSpPr>
        <p:spPr>
          <a:xfrm>
            <a:off x="609601" y="4907926"/>
            <a:ext cx="1665073" cy="1237262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Servizi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>
                <a:solidFill>
                  <a:schemeClr val="tx1"/>
                </a:solidFill>
                <a:latin typeface="Arial Black" panose="020B0A04020102020204" pitchFamily="34" charset="0"/>
              </a:rPr>
              <a:t>Numero Verde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Sito web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Social media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App</a:t>
            </a:r>
            <a:r>
              <a:rPr lang="it-IT" altLang="it-IT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per Mobile</a:t>
            </a:r>
            <a:endParaRPr lang="it-IT" altLang="it-IT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782669" y="5099089"/>
            <a:ext cx="1970833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Prodotti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Brochure informativa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Roll</a:t>
            </a:r>
            <a:r>
              <a:rPr lang="it-IT" altLang="it-IT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-Up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G</a:t>
            </a:r>
            <a:r>
              <a:rPr lang="it-IT" altLang="it-IT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adgets</a:t>
            </a:r>
            <a:endParaRPr lang="it-IT" altLang="it-IT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32217" y="5264243"/>
            <a:ext cx="2911053" cy="794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Eventi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Seminari congiunti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Workshop nelle Fiere di settore</a:t>
            </a:r>
          </a:p>
        </p:txBody>
      </p:sp>
      <p:sp>
        <p:nvSpPr>
          <p:cNvPr id="21" name="Rettangolo 20"/>
          <p:cNvSpPr/>
          <p:nvPr/>
        </p:nvSpPr>
        <p:spPr>
          <a:xfrm rot="21064557">
            <a:off x="2685240" y="1295527"/>
            <a:ext cx="5891640" cy="3679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dirty="0">
                <a:solidFill>
                  <a:srgbClr val="FFC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gestione congiunta di alcune attività dei 3 </a:t>
            </a:r>
            <a:r>
              <a:rPr lang="it-IT" altLang="it-IT" sz="1600" dirty="0" smtClean="0">
                <a:solidFill>
                  <a:srgbClr val="FFC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PCN</a:t>
            </a:r>
            <a:endParaRPr lang="it-IT" altLang="it-IT" sz="1600" dirty="0">
              <a:solidFill>
                <a:srgbClr val="FFC000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22" name="Rettangolo 21"/>
          <p:cNvSpPr/>
          <p:nvPr/>
        </p:nvSpPr>
        <p:spPr>
          <a:xfrm rot="21009072">
            <a:off x="4109437" y="1568199"/>
            <a:ext cx="4834978" cy="3679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dirty="0">
                <a:solidFill>
                  <a:srgbClr val="FF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piani specifici di attività per ciascun PCN</a:t>
            </a:r>
          </a:p>
        </p:txBody>
      </p:sp>
    </p:spTree>
    <p:extLst>
      <p:ext uri="{BB962C8B-B14F-4D97-AF65-F5344CB8AC3E}">
        <p14:creationId xmlns:p14="http://schemas.microsoft.com/office/powerpoint/2010/main" val="39384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075657579"/>
              </p:ext>
            </p:extLst>
          </p:nvPr>
        </p:nvGraphicFramePr>
        <p:xfrm>
          <a:off x="1" y="63421"/>
          <a:ext cx="8249054" cy="588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316" y="6170571"/>
            <a:ext cx="1510943" cy="5416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04734" y="1356496"/>
            <a:ext cx="3157782" cy="978729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Scuola, formazione, Università, Orientamento, Lavoro</a:t>
            </a:r>
            <a:endParaRPr lang="it-IT" altLang="it-IT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0783" y="3585559"/>
            <a:ext cx="3172624" cy="367986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b="1" dirty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I</a:t>
            </a:r>
            <a:r>
              <a:rPr lang="it-IT" altLang="it-IT" sz="1600" b="1" dirty="0" smtClean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nfo/formazione dedicata</a:t>
            </a:r>
            <a:endParaRPr lang="it-IT" altLang="it-IT" sz="1600" dirty="0">
              <a:solidFill>
                <a:schemeClr val="tx1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17689" y="3585559"/>
            <a:ext cx="2888165" cy="38779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b="1" dirty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comunicazione mirata </a:t>
            </a:r>
            <a:endParaRPr lang="it-IT" altLang="it-IT" sz="1600" b="1" dirty="0" smtClean="0">
              <a:solidFill>
                <a:schemeClr val="tx1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46088" y="4882059"/>
            <a:ext cx="3635298" cy="683263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b="1" dirty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A</a:t>
            </a:r>
            <a:r>
              <a:rPr lang="it-IT" altLang="it-IT" sz="1600" b="1" dirty="0" smtClean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gevolazione </a:t>
            </a:r>
            <a:r>
              <a:rPr lang="it-IT" altLang="it-IT" sz="1600" b="1" dirty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processi (NQF) </a:t>
            </a:r>
            <a:endParaRPr lang="it-IT" altLang="it-IT" sz="1600" b="1" dirty="0" smtClean="0">
              <a:solidFill>
                <a:schemeClr val="tx1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it-IT" altLang="it-IT" sz="1600" b="1" dirty="0" smtClean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e </a:t>
            </a:r>
            <a:r>
              <a:rPr lang="it-IT" altLang="it-IT" sz="1600" b="1" dirty="0">
                <a:solidFill>
                  <a:schemeClr val="tx1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supporto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00028" y="2573987"/>
            <a:ext cx="155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FOCUS SU</a:t>
            </a:r>
            <a:endParaRPr lang="it-IT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4" y="6170571"/>
            <a:ext cx="1585182" cy="45626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99014" y="143471"/>
            <a:ext cx="453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PCN 2018 2020</a:t>
            </a:r>
          </a:p>
        </p:txBody>
      </p:sp>
    </p:spTree>
    <p:extLst>
      <p:ext uri="{BB962C8B-B14F-4D97-AF65-F5344CB8AC3E}">
        <p14:creationId xmlns:p14="http://schemas.microsoft.com/office/powerpoint/2010/main" val="6258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699039" y="2210540"/>
            <a:ext cx="7630897" cy="150768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it-IT" sz="4400" b="1" dirty="0" smtClean="0">
                <a:solidFill>
                  <a:srgbClr val="0070C0"/>
                </a:solidFill>
                <a:latin typeface="Forte" panose="03060902040502070203" pitchFamily="66" charset="0"/>
              </a:rPr>
              <a:t>Grazie per l’attenzione</a:t>
            </a:r>
            <a:endParaRPr lang="it-IT" sz="4400" b="1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532036" y="4034554"/>
            <a:ext cx="6076414" cy="113200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it-IT" sz="24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ts val="1000"/>
              </a:spcBef>
              <a:defRPr/>
            </a:pP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086483" y="5351001"/>
            <a:ext cx="6967524" cy="936677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it-IT" sz="29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Calibri"/>
              <a:cs typeface="Calibri"/>
            </a:endParaRPr>
          </a:p>
          <a:p>
            <a:pPr algn="ctr">
              <a:spcBef>
                <a:spcPts val="1000"/>
              </a:spcBef>
              <a:defRPr/>
            </a:pP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it-IT" sz="18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39495" y="5115220"/>
            <a:ext cx="4437093" cy="53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800" dirty="0" smtClean="0">
                <a:solidFill>
                  <a:srgbClr val="0070C0"/>
                </a:solidFill>
                <a:latin typeface="Gill Sans MT" panose="020B0502020104020203" pitchFamily="34" charset="0"/>
                <a:ea typeface="Calibri"/>
                <a:cs typeface="Calibri"/>
              </a:rPr>
              <a:t>valentina.curzi@anpal.gov.it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77" y="137550"/>
            <a:ext cx="1509518" cy="161334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5" y="5987259"/>
            <a:ext cx="2012023" cy="57912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05" y="433252"/>
            <a:ext cx="2880360" cy="89001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5" y="184905"/>
            <a:ext cx="2403882" cy="138127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112" y="5944425"/>
            <a:ext cx="1914991" cy="6865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" b="241"/>
          <a:stretch>
            <a:fillRect/>
          </a:stretch>
        </p:blipFill>
        <p:spPr bwMode="auto">
          <a:xfrm>
            <a:off x="2354915" y="3249999"/>
            <a:ext cx="4404174" cy="14151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65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230</Words>
  <Application>Microsoft Office PowerPoint</Application>
  <PresentationFormat>Presentazione su schermo (4:3)</PresentationFormat>
  <Paragraphs>82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guarantee as a policy lever for improving PES functioning and quality services and offers to NEETs and jobseekers</dc:title>
  <dc:creator>giovanna sacco</dc:creator>
  <cp:lastModifiedBy>Azzarone Chiara</cp:lastModifiedBy>
  <cp:revision>329</cp:revision>
  <cp:lastPrinted>2017-12-20T11:29:32Z</cp:lastPrinted>
  <dcterms:modified xsi:type="dcterms:W3CDTF">2019-05-17T14:30:51Z</dcterms:modified>
</cp:coreProperties>
</file>