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89" r:id="rId3"/>
    <p:sldId id="288" r:id="rId4"/>
    <p:sldId id="290" r:id="rId5"/>
    <p:sldId id="295" r:id="rId6"/>
    <p:sldId id="293" r:id="rId7"/>
    <p:sldId id="294" r:id="rId8"/>
    <p:sldId id="297" r:id="rId9"/>
    <p:sldId id="296" r:id="rId10"/>
  </p:sldIdLst>
  <p:sldSz cx="12192000" cy="6858000"/>
  <p:notesSz cx="6808788" cy="99409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FD4443E-F989-4FC4-A0C8-D5A2AF1F390B}" styleName="Stile scuro 1 - Colore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1" autoAdjust="0"/>
    <p:restoredTop sz="94620" autoAdjust="0"/>
  </p:normalViewPr>
  <p:slideViewPr>
    <p:cSldViewPr snapToGrid="0">
      <p:cViewPr varScale="1">
        <p:scale>
          <a:sx n="62" d="100"/>
          <a:sy n="62" d="100"/>
        </p:scale>
        <p:origin x="-86" y="-3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0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No GG</c:v>
          </c:tx>
          <c:invertIfNegative val="0"/>
          <c:dLbls>
            <c:dLbl>
              <c:idx val="1"/>
              <c:spPr/>
              <c:txPr>
                <a:bodyPr/>
                <a:lstStyle/>
                <a:p>
                  <a:pPr>
                    <a:defRPr sz="1100" b="1">
                      <a:solidFill>
                        <a:sysClr val="windowText" lastClr="000000"/>
                      </a:solidFill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aspettative!$B$9:$B$14</c:f>
              <c:strCache>
                <c:ptCount val="6"/>
                <c:pt idx="0">
                  <c:v>Nessuna aspettativa particolare</c:v>
                </c:pt>
                <c:pt idx="1">
                  <c:v>Frequentare un Corso formazione qualsiasi</c:v>
                </c:pt>
                <c:pt idx="2">
                  <c:v>Frequentare un Corso formazione specifico</c:v>
                </c:pt>
                <c:pt idx="3">
                  <c:v>Ricevere Aiuto ricerca lavoro</c:v>
                </c:pt>
                <c:pt idx="4">
                  <c:v>Trovare un Lavoro/tirocinio qualsiasi</c:v>
                </c:pt>
                <c:pt idx="5">
                  <c:v>Trovare un Lavoro/tirocinio coerente con competenze</c:v>
                </c:pt>
              </c:strCache>
            </c:strRef>
          </c:cat>
          <c:val>
            <c:numRef>
              <c:f>aspettative!$E$9:$E$14</c:f>
              <c:numCache>
                <c:formatCode>0.0</c:formatCode>
                <c:ptCount val="6"/>
                <c:pt idx="0">
                  <c:v>16.100000000000001</c:v>
                </c:pt>
                <c:pt idx="1">
                  <c:v>1.0999999999999999</c:v>
                </c:pt>
                <c:pt idx="2">
                  <c:v>4.7</c:v>
                </c:pt>
                <c:pt idx="3">
                  <c:v>32.1</c:v>
                </c:pt>
                <c:pt idx="4">
                  <c:v>18.5</c:v>
                </c:pt>
                <c:pt idx="5">
                  <c:v>27.400000000000002</c:v>
                </c:pt>
              </c:numCache>
            </c:numRef>
          </c:val>
        </c:ser>
        <c:ser>
          <c:idx val="1"/>
          <c:order val="1"/>
          <c:tx>
            <c:v>GG</c:v>
          </c:tx>
          <c:invertIfNegative val="0"/>
          <c:dLbls>
            <c:dLbl>
              <c:idx val="1"/>
              <c:spPr/>
              <c:txPr>
                <a:bodyPr/>
                <a:lstStyle/>
                <a:p>
                  <a:pPr>
                    <a:defRPr sz="1100" b="1">
                      <a:solidFill>
                        <a:sysClr val="windowText" lastClr="000000"/>
                      </a:solidFill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aspettative!$B$9:$B$14</c:f>
              <c:strCache>
                <c:ptCount val="6"/>
                <c:pt idx="0">
                  <c:v>Nessuna aspettativa particolare</c:v>
                </c:pt>
                <c:pt idx="1">
                  <c:v>Frequentare un Corso formazione qualsiasi</c:v>
                </c:pt>
                <c:pt idx="2">
                  <c:v>Frequentare un Corso formazione specifico</c:v>
                </c:pt>
                <c:pt idx="3">
                  <c:v>Ricevere Aiuto ricerca lavoro</c:v>
                </c:pt>
                <c:pt idx="4">
                  <c:v>Trovare un Lavoro/tirocinio qualsiasi</c:v>
                </c:pt>
                <c:pt idx="5">
                  <c:v>Trovare un Lavoro/tirocinio coerente con competenze</c:v>
                </c:pt>
              </c:strCache>
            </c:strRef>
          </c:cat>
          <c:val>
            <c:numRef>
              <c:f>aspettative!$D$9:$D$14</c:f>
              <c:numCache>
                <c:formatCode>0.0</c:formatCode>
                <c:ptCount val="6"/>
                <c:pt idx="0">
                  <c:v>9.9</c:v>
                </c:pt>
                <c:pt idx="1">
                  <c:v>0.89999999999999991</c:v>
                </c:pt>
                <c:pt idx="2">
                  <c:v>4.3</c:v>
                </c:pt>
                <c:pt idx="3">
                  <c:v>18.7</c:v>
                </c:pt>
                <c:pt idx="4">
                  <c:v>26.700000000000003</c:v>
                </c:pt>
                <c:pt idx="5">
                  <c:v>39.4</c:v>
                </c:pt>
              </c:numCache>
            </c:numRef>
          </c:val>
        </c:ser>
        <c:ser>
          <c:idx val="2"/>
          <c:order val="2"/>
          <c:tx>
            <c:v>Tutti gli utenti</c:v>
          </c:tx>
          <c:invertIfNegative val="0"/>
          <c:dLbls>
            <c:dLbl>
              <c:idx val="1"/>
              <c:spPr/>
              <c:txPr>
                <a:bodyPr/>
                <a:lstStyle/>
                <a:p>
                  <a:pPr>
                    <a:defRPr sz="1100" b="1">
                      <a:solidFill>
                        <a:sysClr val="windowText" lastClr="000000"/>
                      </a:solidFill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aspettative!$B$9:$B$14</c:f>
              <c:strCache>
                <c:ptCount val="6"/>
                <c:pt idx="0">
                  <c:v>Nessuna aspettativa particolare</c:v>
                </c:pt>
                <c:pt idx="1">
                  <c:v>Frequentare un Corso formazione qualsiasi</c:v>
                </c:pt>
                <c:pt idx="2">
                  <c:v>Frequentare un Corso formazione specifico</c:v>
                </c:pt>
                <c:pt idx="3">
                  <c:v>Ricevere Aiuto ricerca lavoro</c:v>
                </c:pt>
                <c:pt idx="4">
                  <c:v>Trovare un Lavoro/tirocinio qualsiasi</c:v>
                </c:pt>
                <c:pt idx="5">
                  <c:v>Trovare un Lavoro/tirocinio coerente con competenze</c:v>
                </c:pt>
              </c:strCache>
            </c:strRef>
          </c:cat>
          <c:val>
            <c:numRef>
              <c:f>aspettative!$C$9:$C$14</c:f>
              <c:numCache>
                <c:formatCode>0.0</c:formatCode>
                <c:ptCount val="6"/>
                <c:pt idx="0">
                  <c:v>12.5</c:v>
                </c:pt>
                <c:pt idx="1">
                  <c:v>1</c:v>
                </c:pt>
                <c:pt idx="2">
                  <c:v>4.5</c:v>
                </c:pt>
                <c:pt idx="3">
                  <c:v>24.4</c:v>
                </c:pt>
                <c:pt idx="4">
                  <c:v>23.3</c:v>
                </c:pt>
                <c:pt idx="5">
                  <c:v>34.4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756288"/>
        <c:axId val="80790272"/>
      </c:barChart>
      <c:catAx>
        <c:axId val="797562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300" b="1">
                <a:latin typeface="Calibri" panose="020F0502020204030204" pitchFamily="34" charset="0"/>
              </a:defRPr>
            </a:pPr>
            <a:endParaRPr lang="it-IT"/>
          </a:p>
        </c:txPr>
        <c:crossAx val="80790272"/>
        <c:crosses val="autoZero"/>
        <c:auto val="1"/>
        <c:lblAlgn val="ctr"/>
        <c:lblOffset val="100"/>
        <c:noMultiLvlLbl val="0"/>
      </c:catAx>
      <c:valAx>
        <c:axId val="80790272"/>
        <c:scaling>
          <c:orientation val="minMax"/>
        </c:scaling>
        <c:delete val="0"/>
        <c:axPos val="b"/>
        <c:majorGridlines>
          <c:spPr>
            <a:ln>
              <a:solidFill>
                <a:schemeClr val="accent6">
                  <a:lumMod val="50000"/>
                </a:schemeClr>
              </a:solidFill>
              <a:prstDash val="dash"/>
            </a:ln>
          </c:spPr>
        </c:majorGridlines>
        <c:numFmt formatCode="0.0" sourceLinked="1"/>
        <c:majorTickMark val="out"/>
        <c:minorTickMark val="none"/>
        <c:tickLblPos val="nextTo"/>
        <c:crossAx val="7975628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200">
              <a:latin typeface="Calibri" panose="020F0502020204030204" pitchFamily="34" charset="0"/>
            </a:defRPr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'D:\V. Anpal\a. Valutazione backup\Anpal - struttura I\Youth Guarantee\Indagine GG\Elaborazioni BD cawi 06-2018\[soddisfazione dell''utenza.xlsx]a9 e incroci'!$J$35</c:f>
              <c:strCache>
                <c:ptCount val="1"/>
                <c:pt idx="0">
                  <c:v>Molto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'D:\V. Anpal\a. Valutazione backup\Anpal - struttura I\Youth Guarantee\Indagine GG\Elaborazioni BD cawi 06-2018\[soddisfazione dell''utenza.xlsx]a9 e incroci'!$K$34:$M$34</c:f>
              <c:strCache>
                <c:ptCount val="3"/>
                <c:pt idx="0">
                  <c:v>NO GG</c:v>
                </c:pt>
                <c:pt idx="1">
                  <c:v>GG</c:v>
                </c:pt>
                <c:pt idx="2">
                  <c:v>Totale</c:v>
                </c:pt>
              </c:strCache>
            </c:strRef>
          </c:cat>
          <c:val>
            <c:numRef>
              <c:f>'D:\V. Anpal\a. Valutazione backup\Anpal - struttura I\Youth Guarantee\Indagine GG\Elaborazioni BD cawi 06-2018\[soddisfazione dell''utenza.xlsx]a9 e incroci'!$K$35:$M$35</c:f>
              <c:numCache>
                <c:formatCode>General</c:formatCode>
                <c:ptCount val="3"/>
                <c:pt idx="0">
                  <c:v>13</c:v>
                </c:pt>
                <c:pt idx="1">
                  <c:v>12.6</c:v>
                </c:pt>
                <c:pt idx="2">
                  <c:v>12.8</c:v>
                </c:pt>
              </c:numCache>
            </c:numRef>
          </c:val>
        </c:ser>
        <c:ser>
          <c:idx val="1"/>
          <c:order val="1"/>
          <c:tx>
            <c:strRef>
              <c:f>'D:\V. Anpal\a. Valutazione backup\Anpal - struttura I\Youth Guarantee\Indagine GG\Elaborazioni BD cawi 06-2018\[soddisfazione dell''utenza.xlsx]a9 e incroci'!$J$36</c:f>
              <c:strCache>
                <c:ptCount val="1"/>
                <c:pt idx="0">
                  <c:v>Abbastanza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007910744045923E-2"/>
                  <c:y val="-1.04883633879313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6511866116068884E-2"/>
                  <c:y val="-7.86627254094850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'D:\V. Anpal\a. Valutazione backup\Anpal - struttura I\Youth Guarantee\Indagine GG\Elaborazioni BD cawi 06-2018\[soddisfazione dell''utenza.xlsx]a9 e incroci'!$K$34:$M$34</c:f>
              <c:strCache>
                <c:ptCount val="3"/>
                <c:pt idx="0">
                  <c:v>NO GG</c:v>
                </c:pt>
                <c:pt idx="1">
                  <c:v>GG</c:v>
                </c:pt>
                <c:pt idx="2">
                  <c:v>Totale</c:v>
                </c:pt>
              </c:strCache>
            </c:strRef>
          </c:cat>
          <c:val>
            <c:numRef>
              <c:f>'D:\V. Anpal\a. Valutazione backup\Anpal - struttura I\Youth Guarantee\Indagine GG\Elaborazioni BD cawi 06-2018\[soddisfazione dell''utenza.xlsx]a9 e incroci'!$K$36:$M$36</c:f>
              <c:numCache>
                <c:formatCode>General</c:formatCode>
                <c:ptCount val="3"/>
                <c:pt idx="0">
                  <c:v>35.6</c:v>
                </c:pt>
                <c:pt idx="1">
                  <c:v>37.5</c:v>
                </c:pt>
                <c:pt idx="2">
                  <c:v>36.700000000000003</c:v>
                </c:pt>
              </c:numCache>
            </c:numRef>
          </c:val>
        </c:ser>
        <c:ser>
          <c:idx val="2"/>
          <c:order val="2"/>
          <c:tx>
            <c:strRef>
              <c:f>'D:\V. Anpal\a. Valutazione backup\Anpal - struttura I\Youth Guarantee\Indagine GG\Elaborazioni BD cawi 06-2018\[soddisfazione dell''utenza.xlsx]a9 e incroci'!$J$37</c:f>
              <c:strCache>
                <c:ptCount val="1"/>
                <c:pt idx="0">
                  <c:v>Poco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0.105358764759309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2185246810870773E-3"/>
                  <c:y val="8.7193460490463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4370493621741546E-3"/>
                  <c:y val="0.108991825613079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'D:\V. Anpal\a. Valutazione backup\Anpal - struttura I\Youth Guarantee\Indagine GG\Elaborazioni BD cawi 06-2018\[soddisfazione dell''utenza.xlsx]a9 e incroci'!$K$34:$M$34</c:f>
              <c:strCache>
                <c:ptCount val="3"/>
                <c:pt idx="0">
                  <c:v>NO GG</c:v>
                </c:pt>
                <c:pt idx="1">
                  <c:v>GG</c:v>
                </c:pt>
                <c:pt idx="2">
                  <c:v>Totale</c:v>
                </c:pt>
              </c:strCache>
            </c:strRef>
          </c:cat>
          <c:val>
            <c:numRef>
              <c:f>'D:\V. Anpal\a. Valutazione backup\Anpal - struttura I\Youth Guarantee\Indagine GG\Elaborazioni BD cawi 06-2018\[soddisfazione dell''utenza.xlsx]a9 e incroci'!$K$37:$M$37</c:f>
              <c:numCache>
                <c:formatCode>General</c:formatCode>
                <c:ptCount val="3"/>
                <c:pt idx="0">
                  <c:v>23.599999999999998</c:v>
                </c:pt>
                <c:pt idx="1">
                  <c:v>24.6</c:v>
                </c:pt>
                <c:pt idx="2">
                  <c:v>24.2</c:v>
                </c:pt>
              </c:numCache>
            </c:numRef>
          </c:val>
        </c:ser>
        <c:ser>
          <c:idx val="3"/>
          <c:order val="3"/>
          <c:tx>
            <c:strRef>
              <c:f>'D:\V. Anpal\a. Valutazione backup\Anpal - struttura I\Youth Guarantee\Indagine GG\Elaborazioni BD cawi 06-2018\[soddisfazione dell''utenza.xlsx]a9 e incroci'!$J$38</c:f>
              <c:strCache>
                <c:ptCount val="1"/>
                <c:pt idx="0">
                  <c:v>Per niente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6555740432612314E-3"/>
                  <c:y val="-1.08991825613078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7748197448696618E-2"/>
                  <c:y val="-1.81653042688465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2185246810870772E-2"/>
                  <c:y val="-1.4532243415077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'D:\V. Anpal\a. Valutazione backup\Anpal - struttura I\Youth Guarantee\Indagine GG\Elaborazioni BD cawi 06-2018\[soddisfazione dell''utenza.xlsx]a9 e incroci'!$K$34:$M$34</c:f>
              <c:strCache>
                <c:ptCount val="3"/>
                <c:pt idx="0">
                  <c:v>NO GG</c:v>
                </c:pt>
                <c:pt idx="1">
                  <c:v>GG</c:v>
                </c:pt>
                <c:pt idx="2">
                  <c:v>Totale</c:v>
                </c:pt>
              </c:strCache>
            </c:strRef>
          </c:cat>
          <c:val>
            <c:numRef>
              <c:f>'D:\V. Anpal\a. Valutazione backup\Anpal - struttura I\Youth Guarantee\Indagine GG\Elaborazioni BD cawi 06-2018\[soddisfazione dell''utenza.xlsx]a9 e incroci'!$K$38:$M$38</c:f>
              <c:numCache>
                <c:formatCode>General</c:formatCode>
                <c:ptCount val="3"/>
                <c:pt idx="0">
                  <c:v>27.800000000000004</c:v>
                </c:pt>
                <c:pt idx="1">
                  <c:v>25.3</c:v>
                </c:pt>
                <c:pt idx="2">
                  <c:v>26.3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3946496"/>
        <c:axId val="94290688"/>
        <c:axId val="0"/>
      </c:bar3DChart>
      <c:catAx>
        <c:axId val="83946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94290688"/>
        <c:crosses val="autoZero"/>
        <c:auto val="1"/>
        <c:lblAlgn val="ctr"/>
        <c:lblOffset val="100"/>
        <c:noMultiLvlLbl val="0"/>
      </c:catAx>
      <c:valAx>
        <c:axId val="942906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8394649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/>
      </a:pPr>
      <a:endParaRPr lang="it-IT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326190341915897"/>
          <c:y val="1.3976240391334731E-2"/>
          <c:w val="0.542775332477484"/>
          <c:h val="0.87825241970539847"/>
        </c:manualLayout>
      </c:layout>
      <c:bar3DChart>
        <c:barDir val="bar"/>
        <c:grouping val="clustered"/>
        <c:varyColors val="0"/>
        <c:ser>
          <c:idx val="0"/>
          <c:order val="0"/>
          <c:tx>
            <c:v>Non iscritti a GG</c:v>
          </c:tx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chemeClr val="tx2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'b3'!$J$21:$J$29</c:f>
              <c:strCache>
                <c:ptCount val="9"/>
                <c:pt idx="0">
                  <c:v>Organizzazione della struttura</c:v>
                </c:pt>
                <c:pt idx="1">
                  <c:v>Chiarezza delle informazioni su proseguimento e tempistica del percorso</c:v>
                </c:pt>
                <c:pt idx="2">
                  <c:v>Tempi di attesa tra contatto con il CPI e stipula del «Patto»</c:v>
                </c:pt>
                <c:pt idx="3">
                  <c:v>Capacità degli operatori di comprendere le tue aspettative</c:v>
                </c:pt>
                <c:pt idx="4">
                  <c:v>Adeguatezza degli spazi nei quali si è svolto il colloquio</c:v>
                </c:pt>
                <c:pt idx="5">
                  <c:v>Professionalità/competenza del personale</c:v>
                </c:pt>
                <c:pt idx="6">
                  <c:v>Durata del colloquio</c:v>
                </c:pt>
                <c:pt idx="7">
                  <c:v>Puntualità dell'operatore</c:v>
                </c:pt>
                <c:pt idx="8">
                  <c:v>Disponiblità/cortesia del personale</c:v>
                </c:pt>
              </c:strCache>
            </c:strRef>
          </c:cat>
          <c:val>
            <c:numRef>
              <c:f>'b3'!$K$21:$K$29</c:f>
              <c:numCache>
                <c:formatCode>General</c:formatCode>
                <c:ptCount val="9"/>
                <c:pt idx="0">
                  <c:v>63.6</c:v>
                </c:pt>
                <c:pt idx="1">
                  <c:v>66.5</c:v>
                </c:pt>
                <c:pt idx="2">
                  <c:v>69.2</c:v>
                </c:pt>
                <c:pt idx="3">
                  <c:v>69.2</c:v>
                </c:pt>
                <c:pt idx="4">
                  <c:v>67.8</c:v>
                </c:pt>
                <c:pt idx="5">
                  <c:v>72.900000000000006</c:v>
                </c:pt>
                <c:pt idx="6">
                  <c:v>74.7</c:v>
                </c:pt>
                <c:pt idx="7">
                  <c:v>75.8</c:v>
                </c:pt>
                <c:pt idx="8">
                  <c:v>74.8</c:v>
                </c:pt>
              </c:numCache>
            </c:numRef>
          </c:val>
        </c:ser>
        <c:ser>
          <c:idx val="1"/>
          <c:order val="1"/>
          <c:tx>
            <c:v>Garanzia Giovani</c:v>
          </c:tx>
          <c:invertIfNegative val="0"/>
          <c:dLbls>
            <c:dLbl>
              <c:idx val="0"/>
              <c:layout>
                <c:manualLayout>
                  <c:x val="0"/>
                  <c:y val="-8.3857442348008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245012647215757E-3"/>
                  <c:y val="-1.9566736547868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1.1180992313067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1.1180992313067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0446221932311049E-16"/>
                  <c:y val="-1.3976240391334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4245012647214712E-3"/>
                  <c:y val="-1.6771488469601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6980050588863029E-3"/>
                  <c:y val="-1.3976240391334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2735037941647267E-3"/>
                  <c:y val="-1.6771488469601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rgbClr val="96000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'b3'!$J$21:$J$29</c:f>
              <c:strCache>
                <c:ptCount val="9"/>
                <c:pt idx="0">
                  <c:v>Organizzazione della struttura</c:v>
                </c:pt>
                <c:pt idx="1">
                  <c:v>Chiarezza delle informazioni su proseguimento e tempistica del percorso</c:v>
                </c:pt>
                <c:pt idx="2">
                  <c:v>Tempi di attesa tra contatto con il CPI e stipula del «Patto»</c:v>
                </c:pt>
                <c:pt idx="3">
                  <c:v>Capacità degli operatori di comprendere le tue aspettative</c:v>
                </c:pt>
                <c:pt idx="4">
                  <c:v>Adeguatezza degli spazi nei quali si è svolto il colloquio</c:v>
                </c:pt>
                <c:pt idx="5">
                  <c:v>Professionalità/competenza del personale</c:v>
                </c:pt>
                <c:pt idx="6">
                  <c:v>Durata del colloquio</c:v>
                </c:pt>
                <c:pt idx="7">
                  <c:v>Puntualità dell'operatore</c:v>
                </c:pt>
                <c:pt idx="8">
                  <c:v>Disponiblità/cortesia del personale</c:v>
                </c:pt>
              </c:strCache>
            </c:strRef>
          </c:cat>
          <c:val>
            <c:numRef>
              <c:f>'b3'!$L$21:$L$29</c:f>
              <c:numCache>
                <c:formatCode>0.0</c:formatCode>
                <c:ptCount val="9"/>
                <c:pt idx="0">
                  <c:v>58.7</c:v>
                </c:pt>
                <c:pt idx="1">
                  <c:v>63.5</c:v>
                </c:pt>
                <c:pt idx="2">
                  <c:v>65.7</c:v>
                </c:pt>
                <c:pt idx="3">
                  <c:v>67.900000000000006</c:v>
                </c:pt>
                <c:pt idx="4">
                  <c:v>71</c:v>
                </c:pt>
                <c:pt idx="5">
                  <c:v>69.5</c:v>
                </c:pt>
                <c:pt idx="6">
                  <c:v>70</c:v>
                </c:pt>
                <c:pt idx="7">
                  <c:v>72</c:v>
                </c:pt>
                <c:pt idx="8">
                  <c:v>73.599999999999994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8547200"/>
        <c:axId val="118548736"/>
        <c:axId val="0"/>
      </c:bar3DChart>
      <c:catAx>
        <c:axId val="11854720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300" b="1"/>
            </a:pPr>
            <a:endParaRPr lang="it-IT"/>
          </a:p>
        </c:txPr>
        <c:crossAx val="118548736"/>
        <c:crosses val="autoZero"/>
        <c:auto val="1"/>
        <c:lblAlgn val="r"/>
        <c:lblOffset val="100"/>
        <c:noMultiLvlLbl val="0"/>
      </c:catAx>
      <c:valAx>
        <c:axId val="118548736"/>
        <c:scaling>
          <c:orientation val="minMax"/>
          <c:min val="50"/>
        </c:scaling>
        <c:delete val="0"/>
        <c:axPos val="b"/>
        <c:numFmt formatCode="General" sourceLinked="1"/>
        <c:majorTickMark val="out"/>
        <c:minorTickMark val="none"/>
        <c:tickLblPos val="nextTo"/>
        <c:crossAx val="1185472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Non Iscritti a GG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00206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'par. 4.2 tabb. 2 e 3'!$M$9:$M$15</c:f>
              <c:strCache>
                <c:ptCount val="7"/>
                <c:pt idx="0">
                  <c:v>accresce la propria consapevolezza</c:v>
                </c:pt>
                <c:pt idx="1">
                  <c:v>aumenta la propria autonomia</c:v>
                </c:pt>
                <c:pt idx="2">
                  <c:v>fa scoprire nuove opportunità</c:v>
                </c:pt>
                <c:pt idx="3">
                  <c:v>aumenta la propria sicurezza</c:v>
                </c:pt>
                <c:pt idx="4">
                  <c:v>fornisce più opportunità lavorative</c:v>
                </c:pt>
                <c:pt idx="5">
                  <c:v>aumenta le competenze</c:v>
                </c:pt>
                <c:pt idx="6">
                  <c:v>risponde alle aspettative</c:v>
                </c:pt>
              </c:strCache>
            </c:strRef>
          </c:cat>
          <c:val>
            <c:numRef>
              <c:f>'par. 4.2 tabb. 2 e 3'!$N$9:$N$15</c:f>
              <c:numCache>
                <c:formatCode>0.0</c:formatCode>
                <c:ptCount val="7"/>
                <c:pt idx="0">
                  <c:v>74.7</c:v>
                </c:pt>
                <c:pt idx="1">
                  <c:v>67</c:v>
                </c:pt>
                <c:pt idx="2">
                  <c:v>52.5</c:v>
                </c:pt>
                <c:pt idx="3">
                  <c:v>67.5</c:v>
                </c:pt>
                <c:pt idx="4">
                  <c:v>69.7</c:v>
                </c:pt>
                <c:pt idx="5">
                  <c:v>73.7</c:v>
                </c:pt>
                <c:pt idx="6">
                  <c:v>76.8</c:v>
                </c:pt>
              </c:numCache>
            </c:numRef>
          </c:val>
        </c:ser>
        <c:ser>
          <c:idx val="1"/>
          <c:order val="1"/>
          <c:tx>
            <c:v>Garanzia Giovani</c:v>
          </c:tx>
          <c:invertIfNegative val="0"/>
          <c:dLbls>
            <c:dLbl>
              <c:idx val="0"/>
              <c:layout>
                <c:manualLayout>
                  <c:x val="0"/>
                  <c:y val="-4.72310780493573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72310780493556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7.08466170740347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7.08466170740347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7.08466170740347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7.08466170740347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312284428866951E-3"/>
                  <c:y val="-9.4462156098712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96000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'par. 4.2 tabb. 2 e 3'!$M$9:$M$15</c:f>
              <c:strCache>
                <c:ptCount val="7"/>
                <c:pt idx="0">
                  <c:v>accresce la propria consapevolezza</c:v>
                </c:pt>
                <c:pt idx="1">
                  <c:v>aumenta la propria autonomia</c:v>
                </c:pt>
                <c:pt idx="2">
                  <c:v>fa scoprire nuove opportunità</c:v>
                </c:pt>
                <c:pt idx="3">
                  <c:v>aumenta la propria sicurezza</c:v>
                </c:pt>
                <c:pt idx="4">
                  <c:v>fornisce più opportunità lavorative</c:v>
                </c:pt>
                <c:pt idx="5">
                  <c:v>aumenta le competenze</c:v>
                </c:pt>
                <c:pt idx="6">
                  <c:v>risponde alle aspettative</c:v>
                </c:pt>
              </c:strCache>
            </c:strRef>
          </c:cat>
          <c:val>
            <c:numRef>
              <c:f>'par. 4.2 tabb. 2 e 3'!$O$9:$O$15</c:f>
              <c:numCache>
                <c:formatCode>0.0</c:formatCode>
                <c:ptCount val="7"/>
                <c:pt idx="0">
                  <c:v>83.899999999999991</c:v>
                </c:pt>
                <c:pt idx="1">
                  <c:v>82</c:v>
                </c:pt>
                <c:pt idx="2">
                  <c:v>72</c:v>
                </c:pt>
                <c:pt idx="3">
                  <c:v>76.400000000000006</c:v>
                </c:pt>
                <c:pt idx="4">
                  <c:v>80.7</c:v>
                </c:pt>
                <c:pt idx="5">
                  <c:v>85.4</c:v>
                </c:pt>
                <c:pt idx="6">
                  <c:v>80.600000000000009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777280"/>
        <c:axId val="29799552"/>
        <c:axId val="0"/>
      </c:bar3DChart>
      <c:catAx>
        <c:axId val="297772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29799552"/>
        <c:crosses val="autoZero"/>
        <c:auto val="1"/>
        <c:lblAlgn val="ctr"/>
        <c:lblOffset val="100"/>
        <c:noMultiLvlLbl val="0"/>
      </c:catAx>
      <c:valAx>
        <c:axId val="29799552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it-IT"/>
          </a:p>
        </c:txPr>
        <c:crossAx val="2977728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v>Utenti GG che stanno svolgendo una misura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'c9 per condizione '!$P$40:$P$46</c:f>
              <c:strCache>
                <c:ptCount val="7"/>
                <c:pt idx="0">
                  <c:v>risponde alle aspettative</c:v>
                </c:pt>
                <c:pt idx="1">
                  <c:v>aumenta le competenze</c:v>
                </c:pt>
                <c:pt idx="2">
                  <c:v>fornisce più opportunità lavorative</c:v>
                </c:pt>
                <c:pt idx="3">
                  <c:v>aumenta la propria sicurezza</c:v>
                </c:pt>
                <c:pt idx="4">
                  <c:v>fa scoprire nuove opportunità</c:v>
                </c:pt>
                <c:pt idx="5">
                  <c:v>aumenta la propria autonomia</c:v>
                </c:pt>
                <c:pt idx="6">
                  <c:v>accresce la propria consapevolezza</c:v>
                </c:pt>
              </c:strCache>
            </c:strRef>
          </c:cat>
          <c:val>
            <c:numRef>
              <c:f>'c9 per condizione '!$Q$40:$Q$46</c:f>
              <c:numCache>
                <c:formatCode>0.0</c:formatCode>
                <c:ptCount val="7"/>
                <c:pt idx="0">
                  <c:v>81.3</c:v>
                </c:pt>
                <c:pt idx="1">
                  <c:v>85.5</c:v>
                </c:pt>
                <c:pt idx="2">
                  <c:v>81.599999999999994</c:v>
                </c:pt>
                <c:pt idx="3">
                  <c:v>77</c:v>
                </c:pt>
                <c:pt idx="4">
                  <c:v>72.900000000000006</c:v>
                </c:pt>
                <c:pt idx="5">
                  <c:v>83.8</c:v>
                </c:pt>
                <c:pt idx="6">
                  <c:v>84.9</c:v>
                </c:pt>
              </c:numCache>
            </c:numRef>
          </c:val>
        </c:ser>
        <c:ser>
          <c:idx val="1"/>
          <c:order val="1"/>
          <c:tx>
            <c:v>Utenti GG che hanno concluso una misura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6916451335055988E-3"/>
                  <c:y val="-4.55373324553353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6.83059986830038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4.55373324553353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4.55373324553353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4.55373324553353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4.55373324553353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4.55373324553353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96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'c9 per condizione '!$P$40:$P$46</c:f>
              <c:strCache>
                <c:ptCount val="7"/>
                <c:pt idx="0">
                  <c:v>risponde alle aspettative</c:v>
                </c:pt>
                <c:pt idx="1">
                  <c:v>aumenta le competenze</c:v>
                </c:pt>
                <c:pt idx="2">
                  <c:v>fornisce più opportunità lavorative</c:v>
                </c:pt>
                <c:pt idx="3">
                  <c:v>aumenta la propria sicurezza</c:v>
                </c:pt>
                <c:pt idx="4">
                  <c:v>fa scoprire nuove opportunità</c:v>
                </c:pt>
                <c:pt idx="5">
                  <c:v>aumenta la propria autonomia</c:v>
                </c:pt>
                <c:pt idx="6">
                  <c:v>accresce la propria consapevolezza</c:v>
                </c:pt>
              </c:strCache>
            </c:strRef>
          </c:cat>
          <c:val>
            <c:numRef>
              <c:f>'c9 per condizione '!$R$40:$R$46</c:f>
              <c:numCache>
                <c:formatCode>0.0</c:formatCode>
                <c:ptCount val="7"/>
                <c:pt idx="0">
                  <c:v>80.199999999999989</c:v>
                </c:pt>
                <c:pt idx="1">
                  <c:v>83.800000000000011</c:v>
                </c:pt>
                <c:pt idx="2">
                  <c:v>78.7</c:v>
                </c:pt>
                <c:pt idx="3">
                  <c:v>74.099999999999994</c:v>
                </c:pt>
                <c:pt idx="4">
                  <c:v>70.3</c:v>
                </c:pt>
                <c:pt idx="5">
                  <c:v>79.5</c:v>
                </c:pt>
                <c:pt idx="6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9856128"/>
        <c:axId val="29857664"/>
      </c:barChart>
      <c:catAx>
        <c:axId val="298561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9857664"/>
        <c:crosses val="autoZero"/>
        <c:auto val="1"/>
        <c:lblAlgn val="ctr"/>
        <c:lblOffset val="100"/>
        <c:noMultiLvlLbl val="0"/>
      </c:catAx>
      <c:valAx>
        <c:axId val="29857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9856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50474" cy="498772"/>
          </a:xfrm>
          <a:prstGeom prst="rect">
            <a:avLst/>
          </a:prstGeom>
          <a:noFill/>
          <a:ln>
            <a:noFill/>
          </a:ln>
        </p:spPr>
        <p:txBody>
          <a:bodyPr lIns="91540" tIns="91540" rIns="91540" bIns="91540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773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5547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3319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31095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8868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6642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4415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62188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56737" y="0"/>
            <a:ext cx="2950474" cy="498772"/>
          </a:xfrm>
          <a:prstGeom prst="rect">
            <a:avLst/>
          </a:prstGeom>
          <a:noFill/>
          <a:ln>
            <a:noFill/>
          </a:ln>
        </p:spPr>
        <p:txBody>
          <a:bodyPr lIns="91540" tIns="91540" rIns="91540" bIns="91540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773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5547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3319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31095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8868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6642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4415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62188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0880" y="4784069"/>
            <a:ext cx="5447030" cy="3914240"/>
          </a:xfrm>
          <a:prstGeom prst="rect">
            <a:avLst/>
          </a:prstGeom>
          <a:noFill/>
          <a:ln>
            <a:noFill/>
          </a:ln>
        </p:spPr>
        <p:txBody>
          <a:bodyPr lIns="91540" tIns="91540" rIns="91540" bIns="91540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442157"/>
            <a:ext cx="2950474" cy="498772"/>
          </a:xfrm>
          <a:prstGeom prst="rect">
            <a:avLst/>
          </a:prstGeom>
          <a:noFill/>
          <a:ln>
            <a:noFill/>
          </a:ln>
        </p:spPr>
        <p:txBody>
          <a:bodyPr lIns="91540" tIns="91540" rIns="91540" bIns="91540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773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5547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3319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31095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8868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6642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4415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62188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56737" y="9442157"/>
            <a:ext cx="2950474" cy="498772"/>
          </a:xfrm>
          <a:prstGeom prst="rect">
            <a:avLst/>
          </a:prstGeom>
          <a:noFill/>
          <a:ln>
            <a:noFill/>
          </a:ln>
        </p:spPr>
        <p:txBody>
          <a:bodyPr lIns="91540" tIns="45757" rIns="91540" bIns="45757" anchor="b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it-IT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‹N›</a:t>
            </a:fld>
            <a:endParaRPr lang="it-IT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784754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0880" y="4784069"/>
            <a:ext cx="5447030" cy="3914240"/>
          </a:xfrm>
          <a:prstGeom prst="rect">
            <a:avLst/>
          </a:prstGeom>
        </p:spPr>
        <p:txBody>
          <a:bodyPr lIns="91540" tIns="91540" rIns="91540" bIns="91540" anchor="t" anchorCtr="0">
            <a:noAutofit/>
          </a:bodyPr>
          <a:lstStyle/>
          <a:p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6847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="0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9D46D-9D1B-4E3A-AD3B-DAE8DD6B2250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4198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="0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9D46D-9D1B-4E3A-AD3B-DAE8DD6B2250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4198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="0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9D46D-9D1B-4E3A-AD3B-DAE8DD6B2250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4198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="0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9D46D-9D1B-4E3A-AD3B-DAE8DD6B2250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4198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="0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9D46D-9D1B-4E3A-AD3B-DAE8DD6B2250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4198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="0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9D46D-9D1B-4E3A-AD3B-DAE8DD6B2250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7040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lang="it-IT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" name="Shape 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1800" y="124020"/>
            <a:ext cx="2736850" cy="639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lang="it-IT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" name="Shape 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8174" y="59528"/>
            <a:ext cx="2736850" cy="639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lang="it-IT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ctrTitle"/>
          </p:nvPr>
        </p:nvSpPr>
        <p:spPr>
          <a:xfrm>
            <a:off x="593124" y="1099751"/>
            <a:ext cx="10425897" cy="42136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Aft>
                <a:spcPts val="1200"/>
              </a:spcAft>
            </a:pPr>
            <a:r>
              <a:rPr lang="it-IT" sz="2100" b="1" dirty="0">
                <a:solidFill>
                  <a:srgbClr val="002060"/>
                </a:solidFill>
                <a:latin typeface="Garamond" panose="02020404030301010803" pitchFamily="18" charset="0"/>
              </a:rPr>
              <a:t>SECONDO RAPPORTO DI VALUTAZIONE DELLA GARANZIA GIOVANI E DEL PROGRAMMA OPERATIVO NAZIONALE INIZIATIVA OCCUPAZIONE </a:t>
            </a:r>
            <a:r>
              <a:rPr lang="it-IT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GIOVANI</a:t>
            </a:r>
            <a:br>
              <a:rPr lang="it-IT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it-IT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/>
            </a:r>
            <a:br>
              <a:rPr lang="it-IT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it-IT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/>
            </a:r>
            <a:br>
              <a:rPr lang="it-IT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it-IT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/>
            </a:r>
            <a:br>
              <a:rPr lang="it-IT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it-IT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LA VALUTAZIONE DEI SERVIZI PER L’IMPIEGO.</a:t>
            </a:r>
            <a:r>
              <a:rPr lang="it-IT" sz="2100" b="1" dirty="0">
                <a:solidFill>
                  <a:srgbClr val="002060"/>
                </a:solidFill>
                <a:latin typeface="Garamond" panose="02020404030301010803" pitchFamily="18" charset="0"/>
              </a:rPr>
              <a:t/>
            </a:r>
            <a:br>
              <a:rPr lang="it-IT" sz="2100" b="1" dirty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it-IT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L’INDAGINE SUL GRADO DI SODDISFAZIONE DEGLI UTENTI </a:t>
            </a:r>
            <a:r>
              <a:rPr lang="it-IT" sz="2100" b="1" dirty="0">
                <a:solidFill>
                  <a:srgbClr val="002060"/>
                </a:solidFill>
                <a:latin typeface="Garamond" panose="02020404030301010803" pitchFamily="18" charset="0"/>
              </a:rPr>
              <a:t/>
            </a:r>
            <a:br>
              <a:rPr lang="it-IT" sz="2100" b="1" dirty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it-IT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Roberto Landi</a:t>
            </a:r>
            <a:r>
              <a:rPr lang="it-IT" sz="2100" b="1" i="1" dirty="0">
                <a:solidFill>
                  <a:srgbClr val="002060"/>
                </a:solidFill>
                <a:latin typeface="Trebuchet MS" panose="020B0603020202020204" pitchFamily="34" charset="0"/>
              </a:rPr>
              <a:t/>
            </a:r>
            <a:br>
              <a:rPr lang="it-IT" sz="2100" b="1" i="1" dirty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it-IT" sz="2100" b="1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/>
            </a:r>
            <a:br>
              <a:rPr lang="it-IT" sz="2100" b="1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it-IT" sz="2100" b="1" i="1" dirty="0">
                <a:solidFill>
                  <a:srgbClr val="002060"/>
                </a:solidFill>
                <a:latin typeface="Trebuchet MS" panose="020B0603020202020204" pitchFamily="34" charset="0"/>
              </a:rPr>
              <a:t/>
            </a:r>
            <a:br>
              <a:rPr lang="it-IT" sz="2100" b="1" i="1" dirty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it-IT" sz="2100" b="1" i="1" dirty="0">
                <a:solidFill>
                  <a:srgbClr val="002060"/>
                </a:solidFill>
                <a:latin typeface="Garamond" panose="02020404030301010803" pitchFamily="18" charset="0"/>
              </a:rPr>
              <a:t>Roma, 5 luglio 2019</a:t>
            </a:r>
            <a:br>
              <a:rPr lang="it-IT" sz="2100" b="1" i="1" dirty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it-IT" sz="2100" b="1" i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CNEL</a:t>
            </a:r>
            <a:endParaRPr lang="it-IT" sz="2100" b="1" i="1" u="none" strike="noStrike" cap="none" dirty="0">
              <a:solidFill>
                <a:srgbClr val="002060"/>
              </a:solidFill>
              <a:latin typeface="Garamond" panose="02020404030301010803" pitchFamily="18" charset="0"/>
              <a:ea typeface="Trebuchet MS"/>
              <a:cs typeface="Trebuchet MS"/>
              <a:sym typeface="Trebuchet MS"/>
            </a:endParaRPr>
          </a:p>
        </p:txBody>
      </p:sp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>
          <a:xfrm>
            <a:off x="1278703" y="5597612"/>
            <a:ext cx="9144000" cy="594112"/>
          </a:xfrm>
        </p:spPr>
        <p:txBody>
          <a:bodyPr/>
          <a:lstStyle/>
          <a:p>
            <a:r>
              <a:rPr lang="it-IT" sz="1400" b="1" i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Struttura di ricerca e consulenza tecnico-scientifica I </a:t>
            </a:r>
          </a:p>
          <a:p>
            <a:r>
              <a:rPr lang="it-IT" sz="1400" b="1" i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Monitoraggio e valutazione dei servizi per l’impiego e delle politiche occupazionali </a:t>
            </a:r>
          </a:p>
          <a:p>
            <a:endParaRPr lang="it-IT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546" y="215264"/>
            <a:ext cx="84772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9046" y="262413"/>
            <a:ext cx="1879975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287" y="315658"/>
            <a:ext cx="2804268" cy="619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6579" y="167304"/>
            <a:ext cx="11713301" cy="756240"/>
          </a:xfrm>
        </p:spPr>
        <p:txBody>
          <a:bodyPr/>
          <a:lstStyle/>
          <a:p>
            <a:pPr algn="ctr"/>
            <a:r>
              <a:rPr lang="it-IT" sz="2800" b="1" kern="1200" dirty="0" smtClean="0">
                <a:solidFill>
                  <a:srgbClr val="0070C0"/>
                </a:solidFill>
                <a:cs typeface="Arial" charset="0"/>
              </a:rPr>
              <a:t>Rilevazione </a:t>
            </a:r>
            <a:r>
              <a:rPr lang="it-IT" sz="2800" b="1" kern="1200" dirty="0">
                <a:solidFill>
                  <a:srgbClr val="0070C0"/>
                </a:solidFill>
                <a:cs typeface="Arial" charset="0"/>
              </a:rPr>
              <a:t>sul grado di soddisfazione degli </a:t>
            </a:r>
            <a:r>
              <a:rPr lang="it-IT" sz="2800" b="1" kern="1200" dirty="0" smtClean="0">
                <a:solidFill>
                  <a:srgbClr val="0070C0"/>
                </a:solidFill>
                <a:cs typeface="Arial" charset="0"/>
              </a:rPr>
              <a:t>utenti</a:t>
            </a:r>
            <a:endParaRPr lang="it-IT" sz="2800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9457" y="958625"/>
            <a:ext cx="11444972" cy="5179665"/>
          </a:xfrm>
        </p:spPr>
        <p:txBody>
          <a:bodyPr/>
          <a:lstStyle/>
          <a:p>
            <a:pPr algn="just">
              <a:spcAft>
                <a:spcPts val="300"/>
              </a:spcAft>
            </a:pPr>
            <a:r>
              <a:rPr lang="it-IT" sz="2400" b="1" dirty="0" smtClean="0">
                <a:solidFill>
                  <a:srgbClr val="002060"/>
                </a:solidFill>
              </a:rPr>
              <a:t>Metodologia</a:t>
            </a:r>
            <a:r>
              <a:rPr lang="it-IT" sz="2400" dirty="0" smtClean="0">
                <a:solidFill>
                  <a:srgbClr val="002060"/>
                </a:solidFill>
              </a:rPr>
              <a:t>:</a:t>
            </a:r>
            <a:r>
              <a:rPr lang="it-IT" sz="2400" dirty="0" smtClean="0"/>
              <a:t> </a:t>
            </a:r>
            <a:r>
              <a:rPr lang="it-IT" sz="2400" dirty="0" smtClean="0">
                <a:solidFill>
                  <a:srgbClr val="002060"/>
                </a:solidFill>
              </a:rPr>
              <a:t>indagine CAWI, realizzata nei mesi </a:t>
            </a:r>
            <a:r>
              <a:rPr lang="it-IT" sz="2400" dirty="0">
                <a:solidFill>
                  <a:srgbClr val="002060"/>
                </a:solidFill>
              </a:rPr>
              <a:t>di </a:t>
            </a:r>
            <a:r>
              <a:rPr lang="it-IT" sz="2400" dirty="0" smtClean="0">
                <a:solidFill>
                  <a:srgbClr val="002060"/>
                </a:solidFill>
              </a:rPr>
              <a:t>Maggio e Giugno 2018</a:t>
            </a:r>
          </a:p>
          <a:p>
            <a:pPr marL="177800" indent="0" algn="just">
              <a:spcAft>
                <a:spcPts val="300"/>
              </a:spcAft>
              <a:buNone/>
            </a:pPr>
            <a:endParaRPr lang="it-IT" sz="800" dirty="0" smtClean="0"/>
          </a:p>
          <a:p>
            <a:pPr algn="just">
              <a:spcAft>
                <a:spcPts val="300"/>
              </a:spcAft>
            </a:pPr>
            <a:r>
              <a:rPr lang="it-IT" sz="2400" b="1" dirty="0" smtClean="0">
                <a:solidFill>
                  <a:srgbClr val="002060"/>
                </a:solidFill>
              </a:rPr>
              <a:t>Campione</a:t>
            </a:r>
            <a:r>
              <a:rPr lang="it-IT" sz="2400" dirty="0" smtClean="0">
                <a:solidFill>
                  <a:srgbClr val="002060"/>
                </a:solidFill>
              </a:rPr>
              <a:t>: 28.003 giovani</a:t>
            </a:r>
            <a:r>
              <a:rPr lang="it-IT" sz="2400" dirty="0">
                <a:solidFill>
                  <a:srgbClr val="002060"/>
                </a:solidFill>
              </a:rPr>
              <a:t>, </a:t>
            </a:r>
            <a:r>
              <a:rPr lang="it-IT" sz="2400" dirty="0" smtClean="0">
                <a:solidFill>
                  <a:srgbClr val="002060"/>
                </a:solidFill>
              </a:rPr>
              <a:t>età 18–30 </a:t>
            </a:r>
            <a:r>
              <a:rPr lang="it-IT" sz="2400" dirty="0">
                <a:solidFill>
                  <a:srgbClr val="002060"/>
                </a:solidFill>
              </a:rPr>
              <a:t>anni, </a:t>
            </a:r>
            <a:r>
              <a:rPr lang="it-IT" sz="2400" dirty="0" smtClean="0">
                <a:solidFill>
                  <a:srgbClr val="002060"/>
                </a:solidFill>
              </a:rPr>
              <a:t>che </a:t>
            </a:r>
            <a:r>
              <a:rPr lang="it-IT" sz="2400" b="1" dirty="0">
                <a:solidFill>
                  <a:srgbClr val="002060"/>
                </a:solidFill>
              </a:rPr>
              <a:t>tra il Settembre 2016 e il Dicembre </a:t>
            </a:r>
            <a:r>
              <a:rPr lang="it-IT" sz="2400" b="1" dirty="0" smtClean="0">
                <a:solidFill>
                  <a:srgbClr val="002060"/>
                </a:solidFill>
              </a:rPr>
              <a:t>2017</a:t>
            </a:r>
          </a:p>
          <a:p>
            <a:pPr marL="1154113" lvl="1" indent="-50800" algn="just">
              <a:spcBef>
                <a:spcPts val="1000"/>
              </a:spcBef>
              <a:buFont typeface="Calibri" panose="020F0502020204030204" pitchFamily="34" charset="0"/>
              <a:buChar char="‒"/>
            </a:pPr>
            <a:r>
              <a:rPr lang="it-IT" dirty="0" smtClean="0">
                <a:solidFill>
                  <a:srgbClr val="002060"/>
                </a:solidFill>
              </a:rPr>
              <a:t> sono </a:t>
            </a:r>
            <a:r>
              <a:rPr lang="it-IT" b="1" dirty="0" smtClean="0">
                <a:solidFill>
                  <a:srgbClr val="960000"/>
                </a:solidFill>
              </a:rPr>
              <a:t>impegnati</a:t>
            </a:r>
            <a:r>
              <a:rPr lang="it-IT" b="1" dirty="0" smtClean="0"/>
              <a:t> </a:t>
            </a:r>
            <a:r>
              <a:rPr lang="it-IT" dirty="0">
                <a:solidFill>
                  <a:srgbClr val="002060"/>
                </a:solidFill>
              </a:rPr>
              <a:t>nel programma </a:t>
            </a:r>
            <a:r>
              <a:rPr lang="it-IT" b="1" dirty="0">
                <a:solidFill>
                  <a:srgbClr val="960000"/>
                </a:solidFill>
              </a:rPr>
              <a:t>Garanzia Giovani</a:t>
            </a:r>
            <a:r>
              <a:rPr lang="it-IT" dirty="0" smtClean="0"/>
              <a:t>,</a:t>
            </a:r>
          </a:p>
          <a:p>
            <a:pPr marL="1154113" lvl="1" indent="-50800" algn="just">
              <a:spcBef>
                <a:spcPts val="1000"/>
              </a:spcBef>
              <a:buFont typeface="Calibri" panose="020F0502020204030204" pitchFamily="34" charset="0"/>
              <a:buChar char="‒"/>
            </a:pPr>
            <a:r>
              <a:rPr lang="it-IT" dirty="0" smtClean="0"/>
              <a:t> </a:t>
            </a:r>
            <a:r>
              <a:rPr lang="it-IT" dirty="0" smtClean="0">
                <a:solidFill>
                  <a:srgbClr val="002060"/>
                </a:solidFill>
              </a:rPr>
              <a:t>non iscritti a GG </a:t>
            </a:r>
            <a:r>
              <a:rPr lang="it-IT" b="1" dirty="0" smtClean="0">
                <a:solidFill>
                  <a:srgbClr val="960000"/>
                </a:solidFill>
              </a:rPr>
              <a:t>hanno rilasciato una DID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002060"/>
                </a:solidFill>
              </a:rPr>
              <a:t>o</a:t>
            </a:r>
            <a:r>
              <a:rPr lang="it-IT" dirty="0" smtClean="0"/>
              <a:t> </a:t>
            </a:r>
            <a:r>
              <a:rPr lang="it-IT" b="1" dirty="0" smtClean="0">
                <a:solidFill>
                  <a:srgbClr val="960000"/>
                </a:solidFill>
              </a:rPr>
              <a:t>aggiornato una SAP</a:t>
            </a:r>
          </a:p>
          <a:p>
            <a:pPr algn="just"/>
            <a:endParaRPr lang="it-IT" sz="800" dirty="0" smtClean="0"/>
          </a:p>
          <a:p>
            <a:pPr algn="just"/>
            <a:r>
              <a:rPr lang="it-IT" sz="2400" dirty="0" smtClean="0">
                <a:solidFill>
                  <a:srgbClr val="002060"/>
                </a:solidFill>
              </a:rPr>
              <a:t>Corrisponde ad un </a:t>
            </a:r>
            <a:r>
              <a:rPr lang="it-IT" sz="2400" b="1" dirty="0">
                <a:solidFill>
                  <a:srgbClr val="002060"/>
                </a:solidFill>
              </a:rPr>
              <a:t>universo</a:t>
            </a:r>
            <a:r>
              <a:rPr lang="it-IT" sz="2400" dirty="0">
                <a:solidFill>
                  <a:srgbClr val="002060"/>
                </a:solidFill>
              </a:rPr>
              <a:t> di </a:t>
            </a:r>
            <a:r>
              <a:rPr lang="it-IT" sz="2400" dirty="0" smtClean="0">
                <a:solidFill>
                  <a:srgbClr val="002060"/>
                </a:solidFill>
              </a:rPr>
              <a:t>678 </a:t>
            </a:r>
            <a:r>
              <a:rPr lang="it-IT" sz="2400" dirty="0">
                <a:solidFill>
                  <a:srgbClr val="002060"/>
                </a:solidFill>
              </a:rPr>
              <a:t>mila giovani </a:t>
            </a:r>
            <a:r>
              <a:rPr lang="it-IT" sz="2400" dirty="0" smtClean="0">
                <a:solidFill>
                  <a:srgbClr val="002060"/>
                </a:solidFill>
              </a:rPr>
              <a:t>suddiviso </a:t>
            </a:r>
            <a:r>
              <a:rPr lang="it-IT" sz="2400" dirty="0">
                <a:solidFill>
                  <a:srgbClr val="002060"/>
                </a:solidFill>
              </a:rPr>
              <a:t>in </a:t>
            </a:r>
            <a:r>
              <a:rPr lang="it-IT" sz="2400" dirty="0" smtClean="0">
                <a:solidFill>
                  <a:srgbClr val="002060"/>
                </a:solidFill>
              </a:rPr>
              <a:t>popolazioni distinte: </a:t>
            </a:r>
            <a:endParaRPr lang="it-IT" sz="2400" dirty="0">
              <a:solidFill>
                <a:srgbClr val="002060"/>
              </a:solidFill>
            </a:endParaRPr>
          </a:p>
          <a:p>
            <a:pPr marL="1154113" algn="just">
              <a:spcBef>
                <a:spcPts val="1200"/>
              </a:spcBef>
              <a:buFont typeface="Calibri" panose="020F0502020204030204" pitchFamily="34" charset="0"/>
              <a:buChar char="‒"/>
            </a:pPr>
            <a:r>
              <a:rPr lang="it-IT" sz="2200" dirty="0" smtClean="0">
                <a:solidFill>
                  <a:srgbClr val="002060"/>
                </a:solidFill>
              </a:rPr>
              <a:t>giovani </a:t>
            </a:r>
            <a:r>
              <a:rPr lang="it-IT" sz="2200" b="1" dirty="0" smtClean="0">
                <a:solidFill>
                  <a:srgbClr val="002060"/>
                </a:solidFill>
              </a:rPr>
              <a:t>GG</a:t>
            </a:r>
            <a:r>
              <a:rPr lang="it-IT" sz="2200" dirty="0" smtClean="0">
                <a:solidFill>
                  <a:srgbClr val="002060"/>
                </a:solidFill>
              </a:rPr>
              <a:t> </a:t>
            </a:r>
            <a:r>
              <a:rPr lang="it-IT" sz="2200" b="1" dirty="0" smtClean="0">
                <a:solidFill>
                  <a:srgbClr val="002060"/>
                </a:solidFill>
              </a:rPr>
              <a:t>presi in carico </a:t>
            </a:r>
            <a:r>
              <a:rPr lang="it-IT" sz="2200" dirty="0" smtClean="0">
                <a:solidFill>
                  <a:srgbClr val="002060"/>
                </a:solidFill>
              </a:rPr>
              <a:t>(21,7%)</a:t>
            </a:r>
            <a:endParaRPr lang="it-IT" sz="2200" dirty="0">
              <a:solidFill>
                <a:srgbClr val="002060"/>
              </a:solidFill>
            </a:endParaRPr>
          </a:p>
          <a:p>
            <a:pPr marL="1154113" algn="just">
              <a:spcBef>
                <a:spcPts val="1200"/>
              </a:spcBef>
              <a:buFont typeface="Calibri" panose="020F0502020204030204" pitchFamily="34" charset="0"/>
              <a:buChar char="‒"/>
            </a:pPr>
            <a:r>
              <a:rPr lang="it-IT" sz="2200" dirty="0" smtClean="0">
                <a:solidFill>
                  <a:srgbClr val="002060"/>
                </a:solidFill>
              </a:rPr>
              <a:t>giovani </a:t>
            </a:r>
            <a:r>
              <a:rPr lang="it-IT" sz="2200" b="1" dirty="0">
                <a:solidFill>
                  <a:srgbClr val="002060"/>
                </a:solidFill>
              </a:rPr>
              <a:t>GG registrati </a:t>
            </a:r>
            <a:r>
              <a:rPr lang="it-IT" sz="2200" dirty="0" smtClean="0">
                <a:solidFill>
                  <a:srgbClr val="002060"/>
                </a:solidFill>
              </a:rPr>
              <a:t>non ancora presi in carico (4,8%) </a:t>
            </a:r>
          </a:p>
          <a:p>
            <a:pPr marL="1154113" algn="just">
              <a:spcBef>
                <a:spcPts val="1200"/>
              </a:spcBef>
              <a:buFont typeface="Calibri" panose="020F0502020204030204" pitchFamily="34" charset="0"/>
              <a:buChar char="‒"/>
            </a:pPr>
            <a:r>
              <a:rPr lang="it-IT" sz="2200" dirty="0" smtClean="0">
                <a:solidFill>
                  <a:srgbClr val="002060"/>
                </a:solidFill>
              </a:rPr>
              <a:t>giovani </a:t>
            </a:r>
            <a:r>
              <a:rPr lang="it-IT" sz="2200" b="1" dirty="0">
                <a:solidFill>
                  <a:srgbClr val="002060"/>
                </a:solidFill>
              </a:rPr>
              <a:t>GG che </a:t>
            </a:r>
            <a:r>
              <a:rPr lang="it-IT" sz="2200" b="1" dirty="0" smtClean="0">
                <a:solidFill>
                  <a:srgbClr val="002060"/>
                </a:solidFill>
              </a:rPr>
              <a:t>hanno concluso </a:t>
            </a:r>
            <a:r>
              <a:rPr lang="it-IT" sz="2200" dirty="0" smtClean="0">
                <a:solidFill>
                  <a:srgbClr val="002060"/>
                </a:solidFill>
              </a:rPr>
              <a:t>un percorso di politica attiva (32,6%)</a:t>
            </a:r>
          </a:p>
          <a:p>
            <a:pPr marL="1154113" algn="just">
              <a:spcBef>
                <a:spcPts val="1200"/>
              </a:spcBef>
              <a:buFont typeface="Calibri" panose="020F0502020204030204" pitchFamily="34" charset="0"/>
              <a:buChar char="‒"/>
            </a:pPr>
            <a:r>
              <a:rPr lang="it-IT" sz="2200" dirty="0" smtClean="0">
                <a:solidFill>
                  <a:srgbClr val="002060"/>
                </a:solidFill>
              </a:rPr>
              <a:t>giovani </a:t>
            </a:r>
            <a:r>
              <a:rPr lang="it-IT" sz="2200" b="1" dirty="0" smtClean="0">
                <a:solidFill>
                  <a:srgbClr val="002060"/>
                </a:solidFill>
              </a:rPr>
              <a:t>non iscritti in Garanzia Giovani </a:t>
            </a:r>
            <a:r>
              <a:rPr lang="it-IT" sz="2200" dirty="0" smtClean="0">
                <a:solidFill>
                  <a:srgbClr val="002060"/>
                </a:solidFill>
              </a:rPr>
              <a:t>(41,1%)</a:t>
            </a:r>
            <a:endParaRPr lang="it-IT" sz="2200" dirty="0">
              <a:solidFill>
                <a:srgbClr val="002060"/>
              </a:solidFill>
            </a:endParaRPr>
          </a:p>
          <a:p>
            <a:pPr marL="811213" indent="0"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218049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81395" y="1504950"/>
            <a:ext cx="10761615" cy="4529544"/>
          </a:xfrm>
        </p:spPr>
        <p:txBody>
          <a:bodyPr/>
          <a:lstStyle/>
          <a:p>
            <a:pPr algn="just">
              <a:spcAft>
                <a:spcPts val="300"/>
              </a:spcAft>
            </a:pPr>
            <a:endParaRPr lang="it-IT" sz="1800" b="1" dirty="0" smtClean="0">
              <a:solidFill>
                <a:srgbClr val="008000"/>
              </a:solidFill>
            </a:endParaRPr>
          </a:p>
          <a:p>
            <a:pPr algn="just">
              <a:spcAft>
                <a:spcPts val="300"/>
              </a:spcAft>
            </a:pPr>
            <a:endParaRPr lang="it-IT" sz="1800" b="1" dirty="0">
              <a:solidFill>
                <a:srgbClr val="008000"/>
              </a:solidFill>
            </a:endParaRPr>
          </a:p>
          <a:p>
            <a:pPr algn="just">
              <a:spcAft>
                <a:spcPts val="300"/>
              </a:spcAft>
            </a:pPr>
            <a:endParaRPr lang="it-IT" sz="1600" dirty="0"/>
          </a:p>
          <a:p>
            <a:pPr marL="177800" indent="0">
              <a:lnSpc>
                <a:spcPct val="100000"/>
              </a:lnSpc>
              <a:buNone/>
            </a:pPr>
            <a:endParaRPr lang="it-IT" sz="1800" dirty="0">
              <a:solidFill>
                <a:schemeClr val="tx1"/>
              </a:solidFill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736640"/>
              </p:ext>
            </p:extLst>
          </p:nvPr>
        </p:nvGraphicFramePr>
        <p:xfrm>
          <a:off x="504825" y="704470"/>
          <a:ext cx="10038207" cy="4562472"/>
        </p:xfrm>
        <a:graphic>
          <a:graphicData uri="http://schemas.openxmlformats.org/drawingml/2006/table">
            <a:tbl>
              <a:tblPr/>
              <a:tblGrid>
                <a:gridCol w="6626964"/>
                <a:gridCol w="1137081"/>
                <a:gridCol w="1137081"/>
                <a:gridCol w="1137081"/>
              </a:tblGrid>
              <a:tr h="55094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Canali di conoscenza dell'iniziativa cui sta partecipando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509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 GG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430422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Amici, parenti e conoscenti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36,0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27,5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29,7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30422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960000"/>
                          </a:solidFill>
                          <a:effectLst/>
                          <a:latin typeface="Calibri"/>
                        </a:rPr>
                        <a:t>Cpi, Apl, COL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960000"/>
                          </a:solidFill>
                          <a:effectLst/>
                          <a:latin typeface="Calibri"/>
                        </a:rPr>
                        <a:t>22,2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>
                          <a:solidFill>
                            <a:srgbClr val="960000"/>
                          </a:solidFill>
                          <a:effectLst/>
                          <a:latin typeface="Calibri"/>
                        </a:rPr>
                        <a:t>26,9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960000"/>
                          </a:solidFill>
                          <a:effectLst/>
                          <a:latin typeface="Calibri"/>
                        </a:rPr>
                        <a:t>25,8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30422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Web, Social network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15,0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15,2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15,2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30422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Impresa/Azienda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9,3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12,5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11,6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30422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Scuola, Università, Centri di formazione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5,2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8,1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7,3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30422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Radio, TV, giornali , pubblicità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1,8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3,7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3,2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30422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Altro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3,2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47638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Non ne ero a </a:t>
                      </a:r>
                      <a:r>
                        <a:rPr lang="it-IT" sz="18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conoscenza prima di partecipare</a:t>
                      </a:r>
                      <a:endParaRPr lang="it-IT" sz="1800" b="1" i="0" u="none" strike="noStrike" dirty="0">
                        <a:solidFill>
                          <a:srgbClr val="26262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7,9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/>
                        </a:rPr>
                        <a:t>3,9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932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1250" y="131490"/>
            <a:ext cx="11713301" cy="864096"/>
          </a:xfrm>
        </p:spPr>
        <p:txBody>
          <a:bodyPr/>
          <a:lstStyle/>
          <a:p>
            <a:pPr algn="ctr"/>
            <a:r>
              <a:rPr lang="it-IT" sz="2800" b="1" kern="1200" dirty="0" smtClean="0">
                <a:solidFill>
                  <a:srgbClr val="0070C0"/>
                </a:solidFill>
                <a:cs typeface="Arial" charset="0"/>
              </a:rPr>
              <a:t>Aspettative degli utenti</a:t>
            </a:r>
            <a:endParaRPr lang="it-IT" sz="2800" dirty="0">
              <a:solidFill>
                <a:srgbClr val="0070C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0777468"/>
              </p:ext>
            </p:extLst>
          </p:nvPr>
        </p:nvGraphicFramePr>
        <p:xfrm>
          <a:off x="228601" y="1066800"/>
          <a:ext cx="7143749" cy="5076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olo 1"/>
          <p:cNvSpPr txBox="1">
            <a:spLocks/>
          </p:cNvSpPr>
          <p:nvPr/>
        </p:nvSpPr>
        <p:spPr>
          <a:xfrm>
            <a:off x="7372350" y="1066800"/>
            <a:ext cx="4552949" cy="47815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lang="it-IT" sz="2000" b="1" kern="1200" dirty="0" smtClean="0">
              <a:solidFill>
                <a:schemeClr val="accent5">
                  <a:lumMod val="50000"/>
                </a:schemeClr>
              </a:solidFill>
              <a:cs typeface="Arial" charset="0"/>
            </a:endParaRPr>
          </a:p>
          <a:p>
            <a:r>
              <a:rPr lang="it-IT" sz="2000" b="1" kern="1200" dirty="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– Oltre l’80% degli utenti è motivato dalla desiderio di </a:t>
            </a:r>
            <a:r>
              <a:rPr lang="it-IT" sz="2000" b="1" kern="1200" dirty="0" smtClean="0">
                <a:solidFill>
                  <a:srgbClr val="960000"/>
                </a:solidFill>
                <a:cs typeface="Arial" charset="0"/>
              </a:rPr>
              <a:t>trovare un lavoro (soprattutto fra gli utenti GG) </a:t>
            </a:r>
            <a:r>
              <a:rPr lang="it-IT" sz="2000" b="1" kern="1200" dirty="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o di ricevere </a:t>
            </a:r>
            <a:r>
              <a:rPr lang="it-IT" sz="2000" b="1" kern="1200" dirty="0" smtClean="0">
                <a:solidFill>
                  <a:srgbClr val="960000"/>
                </a:solidFill>
                <a:cs typeface="Arial" charset="0"/>
              </a:rPr>
              <a:t>aiuto nella ricerca di lavoro (specie tra gli utenti non GG)</a:t>
            </a:r>
          </a:p>
          <a:p>
            <a:endParaRPr lang="it-IT" sz="2000" b="1" kern="1200" dirty="0">
              <a:solidFill>
                <a:srgbClr val="960000"/>
              </a:solidFill>
              <a:cs typeface="Arial" charset="0"/>
            </a:endParaRPr>
          </a:p>
          <a:p>
            <a:r>
              <a:rPr lang="it-IT" sz="2000" b="1" kern="1200" dirty="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– Incidenza modesta delle motivazioni legate alla formazione/riqualificazione</a:t>
            </a:r>
          </a:p>
          <a:p>
            <a:endParaRPr lang="it-IT" sz="2000" b="1" kern="1200" dirty="0">
              <a:solidFill>
                <a:schemeClr val="accent5">
                  <a:lumMod val="50000"/>
                </a:schemeClr>
              </a:solidFill>
              <a:cs typeface="Arial" charset="0"/>
            </a:endParaRPr>
          </a:p>
          <a:p>
            <a:r>
              <a:rPr lang="it-IT" sz="2000" b="1" kern="1200" dirty="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– Gli utenti con titoli di studio più alto sono motivati dalla ricerca di un lavoro </a:t>
            </a:r>
            <a:r>
              <a:rPr lang="it-IT" sz="2000" b="1" kern="1200" dirty="0" smtClean="0">
                <a:solidFill>
                  <a:srgbClr val="960000"/>
                </a:solidFill>
                <a:cs typeface="Arial" charset="0"/>
              </a:rPr>
              <a:t>coerente con le loro competenze</a:t>
            </a:r>
          </a:p>
          <a:p>
            <a:endParaRPr lang="it-IT" sz="2000" b="1" kern="1200" dirty="0">
              <a:solidFill>
                <a:srgbClr val="960000"/>
              </a:solidFill>
              <a:cs typeface="Arial" charset="0"/>
            </a:endParaRPr>
          </a:p>
          <a:p>
            <a:r>
              <a:rPr lang="it-IT" sz="2000" b="1" kern="1200" dirty="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– Gli utenti con titolo di studio più basso sono orientati alla ricerca di un impiego quale che sia </a:t>
            </a:r>
            <a:endParaRPr lang="it-IT" sz="2000" b="1" kern="1200" dirty="0">
              <a:solidFill>
                <a:schemeClr val="accent5">
                  <a:lumMod val="50000"/>
                </a:scheme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61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796415" y="382142"/>
            <a:ext cx="8734424" cy="514351"/>
          </a:xfrm>
        </p:spPr>
        <p:txBody>
          <a:bodyPr/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Rapporto tra giovani presi in carico e Servizi per il lavoro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300"/>
              </a:spcAft>
            </a:pPr>
            <a:endParaRPr lang="it-IT" sz="1800" b="1" dirty="0" smtClean="0">
              <a:solidFill>
                <a:srgbClr val="008000"/>
              </a:solidFill>
            </a:endParaRPr>
          </a:p>
          <a:p>
            <a:pPr algn="just">
              <a:spcAft>
                <a:spcPts val="300"/>
              </a:spcAft>
            </a:pPr>
            <a:endParaRPr lang="it-IT" sz="1800" b="1" dirty="0">
              <a:solidFill>
                <a:srgbClr val="008000"/>
              </a:solidFill>
            </a:endParaRPr>
          </a:p>
          <a:p>
            <a:pPr algn="just">
              <a:spcAft>
                <a:spcPts val="300"/>
              </a:spcAft>
            </a:pPr>
            <a:endParaRPr lang="it-IT" sz="1600" dirty="0"/>
          </a:p>
          <a:p>
            <a:pPr marL="177800" indent="0">
              <a:lnSpc>
                <a:spcPct val="100000"/>
              </a:lnSpc>
              <a:buNone/>
            </a:pP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217633" y="916685"/>
            <a:ext cx="11538236" cy="52482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811213" indent="0">
              <a:buNone/>
            </a:pPr>
            <a:endParaRPr lang="it-IT" sz="12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268413" indent="-457200"/>
            <a:r>
              <a:rPr lang="it-IT" sz="2600" dirty="0" smtClean="0">
                <a:solidFill>
                  <a:schemeClr val="accent5">
                    <a:lumMod val="50000"/>
                  </a:schemeClr>
                </a:solidFill>
              </a:rPr>
              <a:t>L’</a:t>
            </a:r>
            <a:r>
              <a:rPr lang="it-IT" sz="2600" b="1" dirty="0" smtClean="0">
                <a:solidFill>
                  <a:srgbClr val="960000"/>
                </a:solidFill>
              </a:rPr>
              <a:t>80%</a:t>
            </a:r>
            <a:r>
              <a:rPr lang="it-IT" sz="2600" dirty="0" smtClean="0">
                <a:solidFill>
                  <a:schemeClr val="accent5">
                    <a:lumMod val="50000"/>
                  </a:schemeClr>
                </a:solidFill>
              </a:rPr>
              <a:t> ha </a:t>
            </a:r>
            <a:r>
              <a:rPr lang="it-IT" sz="2600" b="1" dirty="0" smtClean="0">
                <a:solidFill>
                  <a:schemeClr val="accent5">
                    <a:lumMod val="50000"/>
                  </a:schemeClr>
                </a:solidFill>
              </a:rPr>
              <a:t>sottoscritto il Patto</a:t>
            </a:r>
            <a:r>
              <a:rPr lang="it-IT" sz="2600" dirty="0" smtClean="0">
                <a:solidFill>
                  <a:schemeClr val="accent5">
                    <a:lumMod val="50000"/>
                  </a:schemeClr>
                </a:solidFill>
              </a:rPr>
              <a:t> di servizio </a:t>
            </a:r>
            <a:r>
              <a:rPr lang="it-IT" sz="2600" b="1" dirty="0" smtClean="0">
                <a:solidFill>
                  <a:schemeClr val="accent5">
                    <a:lumMod val="50000"/>
                  </a:schemeClr>
                </a:solidFill>
              </a:rPr>
              <a:t>presso un CPI</a:t>
            </a:r>
          </a:p>
          <a:p>
            <a:pPr marL="811213" indent="0">
              <a:buNone/>
            </a:pPr>
            <a:endParaRPr lang="it-IT" sz="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154113" indent="-342900"/>
            <a:r>
              <a:rPr lang="it-IT" sz="2600" dirty="0" smtClean="0">
                <a:solidFill>
                  <a:schemeClr val="accent5">
                    <a:lumMod val="50000"/>
                  </a:schemeClr>
                </a:solidFill>
              </a:rPr>
              <a:t>Maggiore </a:t>
            </a:r>
            <a:r>
              <a:rPr lang="it-IT" sz="2600" b="1" dirty="0" smtClean="0">
                <a:solidFill>
                  <a:srgbClr val="960000"/>
                </a:solidFill>
              </a:rPr>
              <a:t>fidelizzazione </a:t>
            </a:r>
            <a:r>
              <a:rPr lang="it-IT" sz="2600" dirty="0" smtClean="0">
                <a:solidFill>
                  <a:schemeClr val="accent5">
                    <a:lumMod val="50000"/>
                  </a:schemeClr>
                </a:solidFill>
              </a:rPr>
              <a:t>dell’utenza CPI tra i presi in carico di Garanzia Giovani</a:t>
            </a:r>
          </a:p>
          <a:p>
            <a:pPr marL="811213" indent="0">
              <a:buNone/>
            </a:pPr>
            <a:endParaRPr lang="it-IT" sz="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154113" indent="-342900"/>
            <a:r>
              <a:rPr lang="it-IT" sz="2600" b="1" dirty="0" smtClean="0">
                <a:solidFill>
                  <a:schemeClr val="accent5">
                    <a:lumMod val="50000"/>
                  </a:schemeClr>
                </a:solidFill>
              </a:rPr>
              <a:t>Capacità di </a:t>
            </a:r>
            <a:r>
              <a:rPr lang="it-IT" sz="2600" b="1" dirty="0" smtClean="0">
                <a:solidFill>
                  <a:srgbClr val="960000"/>
                </a:solidFill>
              </a:rPr>
              <a:t>attrazione di nuova utenza</a:t>
            </a:r>
            <a:r>
              <a:rPr lang="it-IT" sz="2600" b="1" dirty="0" smtClean="0">
                <a:solidFill>
                  <a:schemeClr val="accent5">
                    <a:lumMod val="50000"/>
                  </a:schemeClr>
                </a:solidFill>
              </a:rPr>
              <a:t> da parte di GG </a:t>
            </a:r>
            <a:r>
              <a:rPr lang="it-IT" sz="2600" dirty="0" smtClean="0">
                <a:solidFill>
                  <a:schemeClr val="accent5">
                    <a:lumMod val="50000"/>
                  </a:schemeClr>
                </a:solidFill>
              </a:rPr>
              <a:t>a quattro anni dall’avvio (50,5 di «nuovi utenti»)</a:t>
            </a:r>
            <a:endParaRPr lang="it-IT" sz="22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268413" lvl="1" indent="0">
              <a:buNone/>
            </a:pPr>
            <a:endParaRPr lang="it-IT" sz="12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1154113" indent="-342900"/>
            <a:r>
              <a:rPr lang="it-IT" sz="2600" b="1" dirty="0" smtClean="0">
                <a:solidFill>
                  <a:schemeClr val="accent5">
                    <a:lumMod val="50000"/>
                  </a:schemeClr>
                </a:solidFill>
              </a:rPr>
              <a:t>Capacità di finalizzazione della presa in carico</a:t>
            </a:r>
            <a:r>
              <a:rPr lang="it-IT" sz="2200" b="1" dirty="0" smtClean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it-IT" sz="2200" b="1" dirty="0" smtClean="0">
                <a:solidFill>
                  <a:srgbClr val="960000"/>
                </a:solidFill>
              </a:rPr>
              <a:t> </a:t>
            </a:r>
          </a:p>
          <a:p>
            <a:pPr marL="1439863" indent="-1588">
              <a:buNone/>
            </a:pPr>
            <a:r>
              <a:rPr lang="it-IT" sz="2200" b="1" dirty="0" smtClean="0">
                <a:solidFill>
                  <a:srgbClr val="960000"/>
                </a:solidFill>
              </a:rPr>
              <a:t>– giovani coinvolti in una politica offerta dalla struttura in cui hanno sottoscritto il Patto: +13%  tra gli iscritti a Garanzia Giovani</a:t>
            </a:r>
            <a:endParaRPr lang="it-IT" sz="2200" dirty="0" smtClean="0">
              <a:solidFill>
                <a:srgbClr val="960000"/>
              </a:solidFill>
            </a:endParaRPr>
          </a:p>
          <a:p>
            <a:pPr marL="1439863" indent="-1588">
              <a:buNone/>
            </a:pPr>
            <a:r>
              <a:rPr lang="it-IT" sz="2200" dirty="0" smtClean="0">
                <a:solidFill>
                  <a:srgbClr val="960000"/>
                </a:solidFill>
              </a:rPr>
              <a:t>– giovani che</a:t>
            </a:r>
            <a:r>
              <a:rPr lang="it-IT" sz="2200" b="1" dirty="0" smtClean="0">
                <a:solidFill>
                  <a:srgbClr val="960000"/>
                </a:solidFill>
              </a:rPr>
              <a:t> non hanno mai ricevuto proposte</a:t>
            </a:r>
            <a:r>
              <a:rPr lang="it-IT" sz="2200" dirty="0" smtClean="0">
                <a:solidFill>
                  <a:srgbClr val="960000"/>
                </a:solidFill>
              </a:rPr>
              <a:t> di politica attiva: </a:t>
            </a:r>
            <a:r>
              <a:rPr lang="it-IT" sz="2200" b="1" dirty="0" smtClean="0">
                <a:solidFill>
                  <a:srgbClr val="002060"/>
                </a:solidFill>
              </a:rPr>
              <a:t>+10% tra i</a:t>
            </a:r>
            <a:r>
              <a:rPr lang="it-IT" sz="2200" dirty="0" smtClean="0">
                <a:solidFill>
                  <a:srgbClr val="002060"/>
                </a:solidFill>
              </a:rPr>
              <a:t> </a:t>
            </a:r>
            <a:r>
              <a:rPr lang="it-IT" sz="2200" b="1" dirty="0" smtClean="0">
                <a:solidFill>
                  <a:srgbClr val="002060"/>
                </a:solidFill>
              </a:rPr>
              <a:t>non iscritti </a:t>
            </a:r>
            <a:r>
              <a:rPr lang="it-IT" sz="2200" dirty="0" smtClean="0">
                <a:solidFill>
                  <a:srgbClr val="002060"/>
                </a:solidFill>
              </a:rPr>
              <a:t>a GG (11,4% utenti GG / 24% utenti non GG)</a:t>
            </a:r>
          </a:p>
          <a:p>
            <a:pPr marL="1154113" indent="-342900"/>
            <a:endParaRPr lang="it-IT" sz="22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1268413" lvl="1" indent="0">
              <a:buNone/>
            </a:pPr>
            <a:endParaRPr lang="it-IT" sz="2200" b="1" dirty="0">
              <a:solidFill>
                <a:srgbClr val="9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60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1624" y="310895"/>
            <a:ext cx="10515599" cy="438913"/>
          </a:xfrm>
        </p:spPr>
        <p:txBody>
          <a:bodyPr/>
          <a:lstStyle/>
          <a:p>
            <a:pPr algn="ctr"/>
            <a:r>
              <a:rPr lang="it-IT" sz="2800" b="1" kern="1200" dirty="0" smtClean="0">
                <a:solidFill>
                  <a:srgbClr val="0070C0"/>
                </a:solidFill>
                <a:cs typeface="Arial" charset="0"/>
              </a:rPr>
              <a:t>Grado di soddisfazione per i servizi ricevuti dai Servizi per il lavoro</a:t>
            </a:r>
            <a:endParaRPr lang="it-IT" sz="2800" dirty="0">
              <a:solidFill>
                <a:srgbClr val="0070C0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7724775" y="1051560"/>
            <a:ext cx="4152900" cy="4920615"/>
          </a:xfrm>
        </p:spPr>
        <p:txBody>
          <a:bodyPr/>
          <a:lstStyle/>
          <a:p>
            <a:pPr marL="177800" indent="0">
              <a:buNone/>
            </a:pPr>
            <a:r>
              <a:rPr lang="it-IT" sz="2400" b="1" dirty="0" smtClean="0">
                <a:solidFill>
                  <a:schemeClr val="accent5">
                    <a:lumMod val="50000"/>
                  </a:schemeClr>
                </a:solidFill>
              </a:rPr>
              <a:t>«molto</a:t>
            </a:r>
            <a:r>
              <a:rPr lang="it-IT" sz="2400" b="1" dirty="0">
                <a:solidFill>
                  <a:schemeClr val="accent5">
                    <a:lumMod val="50000"/>
                  </a:schemeClr>
                </a:solidFill>
              </a:rPr>
              <a:t>» o «abbastanza» </a:t>
            </a:r>
            <a:r>
              <a:rPr lang="it-IT" sz="2400" b="1" dirty="0" smtClean="0">
                <a:solidFill>
                  <a:schemeClr val="accent5">
                    <a:lumMod val="50000"/>
                  </a:schemeClr>
                </a:solidFill>
              </a:rPr>
              <a:t>soddisfatti nel complesso</a:t>
            </a:r>
            <a:endParaRPr lang="it-IT" sz="24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it-IT" sz="2400" b="1" dirty="0" smtClean="0">
                <a:solidFill>
                  <a:srgbClr val="960000"/>
                </a:solidFill>
              </a:rPr>
              <a:t>No GG: 48,6%</a:t>
            </a:r>
          </a:p>
          <a:p>
            <a:r>
              <a:rPr lang="it-IT" sz="2400" b="1" dirty="0" smtClean="0">
                <a:solidFill>
                  <a:srgbClr val="960000"/>
                </a:solidFill>
              </a:rPr>
              <a:t>GG: 50,1%</a:t>
            </a:r>
          </a:p>
          <a:p>
            <a:pPr marL="177800" indent="0">
              <a:buNone/>
            </a:pPr>
            <a:endParaRPr lang="it-IT" sz="1400" dirty="0" smtClean="0"/>
          </a:p>
          <a:p>
            <a:pPr marL="177800" indent="0">
              <a:buNone/>
            </a:pPr>
            <a:endParaRPr lang="it-IT" sz="1400" dirty="0"/>
          </a:p>
          <a:p>
            <a:pPr marL="177800" indent="0">
              <a:buNone/>
            </a:pPr>
            <a:endParaRPr lang="it-IT" sz="1400" dirty="0" smtClean="0"/>
          </a:p>
          <a:p>
            <a:pPr marL="177800" indent="0">
              <a:buNone/>
            </a:pPr>
            <a:r>
              <a:rPr lang="it-IT" sz="2400" b="1" dirty="0" smtClean="0">
                <a:solidFill>
                  <a:schemeClr val="accent5">
                    <a:lumMod val="50000"/>
                  </a:schemeClr>
                </a:solidFill>
              </a:rPr>
              <a:t>Il giudizio di soddisfazione risente del grado di coinvolgimento/attivazione dell’utente</a:t>
            </a:r>
          </a:p>
          <a:p>
            <a:pPr marL="177800" indent="0">
              <a:buNone/>
            </a:pPr>
            <a:endParaRPr lang="it-IT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77800" indent="0">
              <a:buNone/>
            </a:pPr>
            <a:endParaRPr lang="it-IT" sz="2400" dirty="0" smtClean="0"/>
          </a:p>
          <a:p>
            <a:pPr marL="177800" indent="0">
              <a:buNone/>
            </a:pPr>
            <a:endParaRPr lang="it-IT" sz="2400" dirty="0"/>
          </a:p>
          <a:p>
            <a:endParaRPr lang="it-IT" sz="24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0209961"/>
              </p:ext>
            </p:extLst>
          </p:nvPr>
        </p:nvGraphicFramePr>
        <p:xfrm>
          <a:off x="164593" y="932688"/>
          <a:ext cx="7763256" cy="5410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3948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3336" y="282448"/>
            <a:ext cx="10515599" cy="577850"/>
          </a:xfrm>
        </p:spPr>
        <p:txBody>
          <a:bodyPr/>
          <a:lstStyle/>
          <a:p>
            <a:pPr algn="ctr"/>
            <a:r>
              <a:rPr lang="it-IT" sz="2800" b="1" kern="1200" dirty="0" smtClean="0">
                <a:solidFill>
                  <a:srgbClr val="0070C0"/>
                </a:solidFill>
                <a:cs typeface="Arial" charset="0"/>
              </a:rPr>
              <a:t>Giovani soddisfatti dei servizi ricevuti al momento del colloquio</a:t>
            </a:r>
            <a:endParaRPr lang="it-IT" sz="2800" dirty="0">
              <a:solidFill>
                <a:srgbClr val="0070C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9628244"/>
              </p:ext>
            </p:extLst>
          </p:nvPr>
        </p:nvGraphicFramePr>
        <p:xfrm>
          <a:off x="237744" y="987553"/>
          <a:ext cx="10671047" cy="5256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812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1624" y="309880"/>
            <a:ext cx="10515599" cy="577850"/>
          </a:xfrm>
        </p:spPr>
        <p:txBody>
          <a:bodyPr/>
          <a:lstStyle/>
          <a:p>
            <a:pPr algn="ctr"/>
            <a:r>
              <a:rPr lang="it-IT" sz="2800" b="1" kern="1200" dirty="0" smtClean="0">
                <a:solidFill>
                  <a:srgbClr val="0070C0"/>
                </a:solidFill>
                <a:cs typeface="Arial" charset="0"/>
              </a:rPr>
              <a:t>Giudizio sulla misura di politica attiva ricevuta</a:t>
            </a:r>
            <a:endParaRPr lang="it-IT" sz="2800" dirty="0">
              <a:solidFill>
                <a:srgbClr val="0070C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0135707"/>
              </p:ext>
            </p:extLst>
          </p:nvPr>
        </p:nvGraphicFramePr>
        <p:xfrm>
          <a:off x="804673" y="859536"/>
          <a:ext cx="9677780" cy="5377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8977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18170" y="203288"/>
            <a:ext cx="10515599" cy="622853"/>
          </a:xfrm>
        </p:spPr>
        <p:txBody>
          <a:bodyPr/>
          <a:lstStyle/>
          <a:p>
            <a:pPr algn="ctr"/>
            <a:r>
              <a:rPr lang="it-IT" sz="2800" b="1" kern="1200" dirty="0" smtClean="0">
                <a:solidFill>
                  <a:srgbClr val="0070C0"/>
                </a:solidFill>
                <a:cs typeface="Arial" charset="0"/>
              </a:rPr>
              <a:t>Utenti GG: giudizio sulla misura di politica attiva ricevuta</a:t>
            </a:r>
            <a:endParaRPr lang="it-IT" sz="2800" dirty="0">
              <a:solidFill>
                <a:srgbClr val="0070C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9654679"/>
              </p:ext>
            </p:extLst>
          </p:nvPr>
        </p:nvGraphicFramePr>
        <p:xfrm>
          <a:off x="1325880" y="786384"/>
          <a:ext cx="9436608" cy="5577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3173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noFill/>
        </a:ln>
      </a:spPr>
      <a:bodyPr lIns="91425" tIns="91425" rIns="91425" bIns="91425" anchor="ctr" anchorCtr="0"/>
      <a:lstStyle>
        <a:defPPr>
          <a:defRPr sz="2800" b="1" kern="1200" dirty="0" smtClean="0">
            <a:solidFill>
              <a:schemeClr val="accent5">
                <a:lumMod val="50000"/>
              </a:schemeClr>
            </a:solidFill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1979</TotalTime>
  <Words>534</Words>
  <Application>Microsoft Office PowerPoint</Application>
  <PresentationFormat>Personalizzato</PresentationFormat>
  <Paragraphs>128</Paragraphs>
  <Slides>9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SECONDO RAPPORTO DI VALUTAZIONE DELLA GARANZIA GIOVANI E DEL PROGRAMMA OPERATIVO NAZIONALE INIZIATIVA OCCUPAZIONE GIOVANI    LA VALUTAZIONE DEI SERVIZI PER L’IMPIEGO. L’INDAGINE SUL GRADO DI SODDISFAZIONE DEGLI UTENTI  Roberto Landi   Roma, 5 luglio 2019 CNEL</vt:lpstr>
      <vt:lpstr>Rilevazione sul grado di soddisfazione degli utenti</vt:lpstr>
      <vt:lpstr>Presentazione standard di PowerPoint</vt:lpstr>
      <vt:lpstr>Aspettative degli utenti</vt:lpstr>
      <vt:lpstr>Rapporto tra giovani presi in carico e Servizi per il lavoro</vt:lpstr>
      <vt:lpstr>Grado di soddisfazione per i servizi ricevuti dai Servizi per il lavoro</vt:lpstr>
      <vt:lpstr>Giovani soddisfatti dei servizi ricevuti al momento del colloquio</vt:lpstr>
      <vt:lpstr>Giudizio sulla misura di politica attiva ricevuta</vt:lpstr>
      <vt:lpstr>Utenti GG: giudizio sulla misura di politica attiva ricevuta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guarantee as a policy lever for improving PES functioning and quality services and offers to NEETs and jobseekers</dc:title>
  <dc:creator>giovanna sacco</dc:creator>
  <cp:lastModifiedBy>p.stocco</cp:lastModifiedBy>
  <cp:revision>193</cp:revision>
  <cp:lastPrinted>2019-07-04T12:07:43Z</cp:lastPrinted>
  <dcterms:modified xsi:type="dcterms:W3CDTF">2019-07-04T14:53:39Z</dcterms:modified>
</cp:coreProperties>
</file>