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333" r:id="rId2"/>
    <p:sldId id="327" r:id="rId3"/>
    <p:sldId id="329" r:id="rId4"/>
    <p:sldId id="334" r:id="rId5"/>
    <p:sldId id="331" r:id="rId6"/>
    <p:sldId id="332" r:id="rId7"/>
    <p:sldId id="324" r:id="rId8"/>
    <p:sldId id="325" r:id="rId9"/>
    <p:sldId id="314" r:id="rId10"/>
    <p:sldId id="320" r:id="rId11"/>
    <p:sldId id="321" r:id="rId12"/>
    <p:sldId id="322" r:id="rId13"/>
    <p:sldId id="326" r:id="rId14"/>
    <p:sldId id="315" r:id="rId15"/>
    <p:sldId id="316" r:id="rId16"/>
    <p:sldId id="323" r:id="rId17"/>
    <p:sldId id="317" r:id="rId18"/>
    <p:sldId id="318" r:id="rId19"/>
    <p:sldId id="319" r:id="rId20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B33"/>
    <a:srgbClr val="8F9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2" autoAdjust="0"/>
    <p:restoredTop sz="87826" autoAdjust="0"/>
  </p:normalViewPr>
  <p:slideViewPr>
    <p:cSldViewPr snapToGrid="0">
      <p:cViewPr varScale="1">
        <p:scale>
          <a:sx n="80" d="100"/>
          <a:sy n="80" d="100"/>
        </p:scale>
        <p:origin x="1107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D10-4A08-866F-B9683E648BF1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D10-4A08-866F-B9683E648BF1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D10-4A08-866F-B9683E648BF1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D10-4A08-866F-B9683E648B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Foglio1!$D$10:$D$13</c:f>
              <c:strCache>
                <c:ptCount val="4"/>
                <c:pt idx="0">
                  <c:v>Formazione</c:v>
                </c:pt>
                <c:pt idx="1">
                  <c:v>Tirocinio</c:v>
                </c:pt>
                <c:pt idx="2">
                  <c:v>Servizio civile</c:v>
                </c:pt>
                <c:pt idx="3">
                  <c:v>Totale</c:v>
                </c:pt>
              </c:strCache>
            </c:strRef>
          </c:cat>
          <c:val>
            <c:numRef>
              <c:f>Foglio1!$E$10:$E$13</c:f>
              <c:numCache>
                <c:formatCode>General</c:formatCode>
                <c:ptCount val="4"/>
                <c:pt idx="0">
                  <c:v>58.8</c:v>
                </c:pt>
                <c:pt idx="1">
                  <c:v>67.7</c:v>
                </c:pt>
                <c:pt idx="2">
                  <c:v>36.1</c:v>
                </c:pt>
                <c:pt idx="3">
                  <c:v>63.7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10-4A08-866F-B9683E648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8068480"/>
        <c:axId val="68070016"/>
      </c:barChart>
      <c:catAx>
        <c:axId val="68068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070016"/>
        <c:crosses val="autoZero"/>
        <c:auto val="1"/>
        <c:lblAlgn val="ctr"/>
        <c:lblOffset val="100"/>
        <c:noMultiLvlLbl val="0"/>
      </c:catAx>
      <c:valAx>
        <c:axId val="680700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8068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8" cy="498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8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8" cy="498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58" cy="4980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‹N›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8475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lIns="91540" tIns="91540" rIns="91540" bIns="91540" anchor="t" anchorCtr="0">
            <a:noAutofit/>
          </a:bodyPr>
          <a:lstStyle/>
          <a:p>
            <a:endParaRPr dirty="0"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601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3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760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578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28651" y="365125"/>
            <a:ext cx="78866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28651" y="1825625"/>
            <a:ext cx="78866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4579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4579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124020"/>
            <a:ext cx="2052638" cy="639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752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1" y="365125"/>
            <a:ext cx="78866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1" y="1825625"/>
            <a:ext cx="78866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444843" y="966788"/>
            <a:ext cx="7819423" cy="4153797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>
              <a:spcAft>
                <a:spcPts val="900"/>
              </a:spcAft>
            </a:pPr>
            <a:r>
              <a:rPr lang="it-IT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>SECONDO RAPPORTO DI VALUTAZIONE DELLA GARANZIA GIOVANI E DEL PROGRAMMA OPERATIVO NAZIONALE INIZIATIVA OCCUPAZIONE GIOVANI</a:t>
            </a:r>
            <a:br>
              <a:rPr lang="it-IT" sz="18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18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1575" b="1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1575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1575" b="1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1575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L’ATTUAZIONE DEL PROGRAMMA, LA PARTECIPAZIONE DEI GIOVANI </a:t>
            </a:r>
            <a:br>
              <a:rPr lang="it-IT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E LA QUALITA’ DELL’OFFERTA</a:t>
            </a:r>
            <a:br>
              <a:rPr lang="it-IT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Cristina Lion</a:t>
            </a:r>
            <a:r>
              <a:rPr lang="it-IT" sz="2000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it-IT" sz="2000" b="1" i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it-IT" sz="2000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it-IT" sz="2000" b="1" i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it-IT" sz="2000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it-IT" sz="2000" b="1" i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it-IT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Roma, 5 luglio 2019</a:t>
            </a:r>
            <a:br>
              <a:rPr lang="it-IT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CNEL</a:t>
            </a:r>
            <a:endParaRPr lang="it-IT" sz="2000" b="1" i="1" dirty="0">
              <a:solidFill>
                <a:srgbClr val="002060"/>
              </a:solidFill>
              <a:latin typeface="Garamond" panose="02020404030301010803" pitchFamily="18" charset="0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959027" y="5272629"/>
            <a:ext cx="6858000" cy="445584"/>
          </a:xfrm>
        </p:spPr>
        <p:txBody>
          <a:bodyPr/>
          <a:lstStyle/>
          <a:p>
            <a:r>
              <a:rPr lang="it-IT" sz="1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Struttura di ricerca e consulenza tecnico-scientifica I </a:t>
            </a:r>
          </a:p>
          <a:p>
            <a:r>
              <a:rPr lang="it-IT" sz="1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Monitoraggio e valutazione dei servizi per l’impiego e delle politiche occupazionali </a:t>
            </a:r>
          </a:p>
          <a:p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585" y="185262"/>
            <a:ext cx="635794" cy="56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435" y="325397"/>
            <a:ext cx="1409981" cy="48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3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2289" y="200656"/>
            <a:ext cx="7886699" cy="1000967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Le politiche: il tirocinio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1" y="2247441"/>
            <a:ext cx="7886699" cy="3929522"/>
          </a:xfrm>
        </p:spPr>
        <p:txBody>
          <a:bodyPr/>
          <a:lstStyle/>
          <a:p>
            <a:pPr marL="133350" indent="0">
              <a:buNone/>
            </a:pPr>
            <a:endParaRPr lang="it-IT" sz="2400" dirty="0"/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/>
              <a:t> Durata: 6 mesi (73,4%)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 Luogo di svolgimento: provincia di residenza (74,8%)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 Ente ospitante: aziende private (90%), micro-imprese (54,1%)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 Funzioni: mediamente qualificate  (55%)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 Formazione: in affiancamento al personale (96%)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 Certificazione delle competenze: 6,6%</a:t>
            </a:r>
            <a:endParaRPr lang="it-IT" sz="2400" dirty="0"/>
          </a:p>
        </p:txBody>
      </p:sp>
      <p:sp>
        <p:nvSpPr>
          <p:cNvPr id="4" name="Callout con freccia in giù 3"/>
          <p:cNvSpPr/>
          <p:nvPr/>
        </p:nvSpPr>
        <p:spPr>
          <a:xfrm>
            <a:off x="638979" y="1156771"/>
            <a:ext cx="7634689" cy="156439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 algn="ctr"/>
            <a:r>
              <a:rPr lang="it-IT" sz="1800" b="1" dirty="0"/>
              <a:t>Percorso finalizzato ad agevolare le scelte professionali e l</a:t>
            </a:r>
            <a:r>
              <a:rPr lang="it-IT" sz="1800" b="1" dirty="0" smtClean="0"/>
              <a:t>’ occupabilità </a:t>
            </a:r>
            <a:r>
              <a:rPr lang="it-IT" sz="1800" b="1" dirty="0"/>
              <a:t>dei giovani nelle transizioni tra scuola e lavoro</a:t>
            </a:r>
          </a:p>
        </p:txBody>
      </p:sp>
    </p:spTree>
    <p:extLst>
      <p:ext uri="{BB962C8B-B14F-4D97-AF65-F5344CB8AC3E}">
        <p14:creationId xmlns:p14="http://schemas.microsoft.com/office/powerpoint/2010/main" val="40006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8979" y="188855"/>
            <a:ext cx="7886699" cy="1000967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Le politiche: la formazione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8979" y="2467778"/>
            <a:ext cx="7886699" cy="3565966"/>
          </a:xfrm>
        </p:spPr>
        <p:txBody>
          <a:bodyPr/>
          <a:lstStyle/>
          <a:p>
            <a:pPr marL="133350" indent="0">
              <a:buNone/>
            </a:pPr>
            <a:endParaRPr lang="it-IT" sz="2400" dirty="0"/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/>
              <a:t>Durata: </a:t>
            </a:r>
            <a:r>
              <a:rPr lang="it-IT" sz="2400" dirty="0" smtClean="0"/>
              <a:t>superiore alle 150 ore (50,4</a:t>
            </a:r>
            <a:r>
              <a:rPr lang="it-IT" sz="2400" dirty="0"/>
              <a:t>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b="1" dirty="0" smtClean="0"/>
              <a:t>Contenuti del corso: Servizi (27,3%), Scienze sociali, attività imprenditoriali e commerciali, diritto (23%)</a:t>
            </a:r>
            <a:endParaRPr lang="it-IT" sz="2400" b="1" dirty="0"/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Formazione</a:t>
            </a:r>
            <a:r>
              <a:rPr lang="it-IT" sz="2400" dirty="0"/>
              <a:t>: in </a:t>
            </a:r>
            <a:r>
              <a:rPr lang="it-IT" sz="2400" dirty="0" smtClean="0"/>
              <a:t>aula (80,3%), in affiancamento (35,7%)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b="1" dirty="0" smtClean="0"/>
              <a:t>Svolgimento stage: 45,2%</a:t>
            </a:r>
            <a:endParaRPr lang="it-IT" sz="2400" b="1" dirty="0"/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Certificazione </a:t>
            </a:r>
            <a:r>
              <a:rPr lang="it-IT" sz="2400" dirty="0"/>
              <a:t>delle competenze: </a:t>
            </a:r>
            <a:r>
              <a:rPr lang="it-IT" sz="2400" dirty="0" smtClean="0"/>
              <a:t>17%</a:t>
            </a:r>
            <a:endParaRPr lang="it-IT" sz="2400" dirty="0"/>
          </a:p>
          <a:p>
            <a:pPr marL="133350" indent="0">
              <a:buNone/>
            </a:pPr>
            <a:endParaRPr lang="it-IT" dirty="0"/>
          </a:p>
        </p:txBody>
      </p:sp>
      <p:sp>
        <p:nvSpPr>
          <p:cNvPr id="4" name="Callout con freccia in giù 3"/>
          <p:cNvSpPr/>
          <p:nvPr/>
        </p:nvSpPr>
        <p:spPr>
          <a:xfrm>
            <a:off x="638979" y="1189822"/>
            <a:ext cx="7634689" cy="156439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 algn="ctr"/>
            <a:r>
              <a:rPr lang="it-IT" sz="1800" b="1" dirty="0" smtClean="0">
                <a:ea typeface="Times New Roman"/>
                <a:cs typeface="Times New Roman"/>
              </a:rPr>
              <a:t>La formazione </a:t>
            </a:r>
            <a:r>
              <a:rPr lang="it-IT" sz="1800" b="1" dirty="0">
                <a:ea typeface="Times New Roman"/>
                <a:cs typeface="Times New Roman"/>
              </a:rPr>
              <a:t>è articolata in due tipologie di </a:t>
            </a:r>
            <a:r>
              <a:rPr lang="it-IT" sz="1800" b="1" dirty="0" smtClean="0">
                <a:ea typeface="Times New Roman"/>
                <a:cs typeface="Times New Roman"/>
              </a:rPr>
              <a:t>percorsi: formazione finalizzata </a:t>
            </a:r>
            <a:r>
              <a:rPr lang="it-IT" sz="1800" b="1" dirty="0">
                <a:ea typeface="Times New Roman"/>
                <a:cs typeface="Times New Roman"/>
              </a:rPr>
              <a:t>all’inserimento </a:t>
            </a:r>
            <a:r>
              <a:rPr lang="it-IT" sz="1800" b="1" dirty="0" smtClean="0">
                <a:ea typeface="Times New Roman"/>
                <a:cs typeface="Times New Roman"/>
              </a:rPr>
              <a:t>lavorativo e formazione </a:t>
            </a:r>
            <a:r>
              <a:rPr lang="it-IT" sz="1800" b="1" dirty="0">
                <a:ea typeface="Times New Roman"/>
                <a:cs typeface="Times New Roman"/>
              </a:rPr>
              <a:t>per il raggiungimento di una qualifica </a:t>
            </a:r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26638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8979" y="188855"/>
            <a:ext cx="7886699" cy="1000967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Le politiche: il servizio civile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5601" y="2743200"/>
            <a:ext cx="7886699" cy="3084724"/>
          </a:xfrm>
        </p:spPr>
        <p:txBody>
          <a:bodyPr/>
          <a:lstStyle/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b="1" dirty="0" smtClean="0"/>
              <a:t>Motivazione: accrescere le proprie competenze e avvicinarsi al mondo del lavoro, desiderio di guadagno (67,6%)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Durata</a:t>
            </a:r>
            <a:r>
              <a:rPr lang="it-IT" sz="2400" dirty="0"/>
              <a:t>: </a:t>
            </a:r>
            <a:r>
              <a:rPr lang="it-IT" sz="2400" dirty="0" smtClean="0"/>
              <a:t>12 mesi (79,1%)</a:t>
            </a:r>
            <a:endParaRPr lang="it-IT" sz="2400" dirty="0"/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b="1" dirty="0" smtClean="0"/>
              <a:t>Settore di intervento:  Assistenza alle persone (61,1%)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Formazione specifica: 52,4%, in affiancamento (67,4%)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Certificazione delle competenze: 18,2%</a:t>
            </a:r>
          </a:p>
          <a:p>
            <a:endParaRPr lang="it-IT" dirty="0"/>
          </a:p>
        </p:txBody>
      </p:sp>
      <p:sp>
        <p:nvSpPr>
          <p:cNvPr id="5" name="Callout con freccia in giù 4"/>
          <p:cNvSpPr/>
          <p:nvPr/>
        </p:nvSpPr>
        <p:spPr>
          <a:xfrm>
            <a:off x="638979" y="1189822"/>
            <a:ext cx="7634689" cy="156439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 algn="ctr"/>
            <a:endParaRPr lang="it-IT" sz="1800" b="1" dirty="0" smtClean="0"/>
          </a:p>
          <a:p>
            <a:pPr marL="133350" algn="ctr"/>
            <a:r>
              <a:rPr lang="it-IT" sz="1800" b="1" dirty="0" smtClean="0"/>
              <a:t>Percorso </a:t>
            </a:r>
            <a:r>
              <a:rPr lang="it-IT" sz="1800" b="1" dirty="0"/>
              <a:t>di apprendimento non formale per acquisire competenze di cittadinanza attiva e trasversali (lavoro di gruppo, problem-solving, ecc.) </a:t>
            </a:r>
          </a:p>
          <a:p>
            <a:pPr marL="133350" algn="ctr"/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5283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8979" y="188855"/>
            <a:ext cx="7886699" cy="1000967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Le politiche: percorsi verso l’autoimpiego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2973" y="2864386"/>
            <a:ext cx="7886699" cy="3084724"/>
          </a:xfrm>
        </p:spPr>
        <p:txBody>
          <a:bodyPr/>
          <a:lstStyle/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b="1" dirty="0" smtClean="0"/>
              <a:t>Motivazione: attitudine personale (52,2%), senza prospettive di lavoro dipendente (10,3%)</a:t>
            </a:r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Formazione: durata sotto le 100 ore (41,7%) – consulenza specialistica, formazione per il business </a:t>
            </a:r>
            <a:r>
              <a:rPr lang="it-IT" sz="2400" dirty="0" err="1" smtClean="0"/>
              <a:t>plan</a:t>
            </a:r>
            <a:r>
              <a:rPr lang="it-IT" sz="2400" dirty="0" smtClean="0"/>
              <a:t>, assistenza personalizzata per il business </a:t>
            </a:r>
            <a:r>
              <a:rPr lang="it-IT" sz="2400" dirty="0" err="1" smtClean="0"/>
              <a:t>plan</a:t>
            </a:r>
            <a:endParaRPr lang="it-IT" sz="2400" dirty="0" smtClean="0"/>
          </a:p>
          <a:p>
            <a:pPr marL="452438" indent="-319088">
              <a:buFont typeface="Arial" panose="020B0604020202020204" pitchFamily="34" charset="0"/>
              <a:buChar char="•"/>
            </a:pPr>
            <a:r>
              <a:rPr lang="it-IT" sz="2400" dirty="0" smtClean="0"/>
              <a:t>Certificazione delle competenze: 10,6%</a:t>
            </a:r>
          </a:p>
        </p:txBody>
      </p:sp>
      <p:sp>
        <p:nvSpPr>
          <p:cNvPr id="5" name="Callout con freccia in giù 4"/>
          <p:cNvSpPr/>
          <p:nvPr/>
        </p:nvSpPr>
        <p:spPr>
          <a:xfrm>
            <a:off x="638979" y="1189822"/>
            <a:ext cx="7634689" cy="156439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 algn="ctr"/>
            <a:r>
              <a:rPr lang="it-IT" sz="1800" b="1" dirty="0" smtClean="0"/>
              <a:t>Accompagnamento all’avvio di attività imprenditoriale e accesso </a:t>
            </a:r>
            <a:r>
              <a:rPr lang="it-IT" sz="1800" b="1" dirty="0"/>
              <a:t>al credito per la creazione di impresa </a:t>
            </a:r>
          </a:p>
        </p:txBody>
      </p:sp>
    </p:spTree>
    <p:extLst>
      <p:ext uri="{BB962C8B-B14F-4D97-AF65-F5344CB8AC3E}">
        <p14:creationId xmlns:p14="http://schemas.microsoft.com/office/powerpoint/2010/main" val="33605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1" y="365125"/>
            <a:ext cx="7886699" cy="868764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Politiche e target: un confronto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61860" y="1311006"/>
            <a:ext cx="7665215" cy="4362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33350" indent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indent="-571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indent="-7620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indent="-85725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indent="-85725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indent="-85725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indent="-85725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indent="-85725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indent="-85725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76250" indent="-34290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C00000"/>
                </a:solidFill>
              </a:rPr>
              <a:t>Tirocinio</a:t>
            </a:r>
            <a:r>
              <a:rPr lang="it-IT" dirty="0" smtClean="0"/>
              <a:t>: significativa presenza di giovani under25 e titolo di studio medio-alto</a:t>
            </a:r>
          </a:p>
          <a:p>
            <a:pPr marL="476250" indent="-342900">
              <a:buFont typeface="Wingdings" panose="05000000000000000000" pitchFamily="2" charset="2"/>
              <a:buChar char="Ø"/>
            </a:pPr>
            <a:endParaRPr lang="it-IT" dirty="0"/>
          </a:p>
          <a:p>
            <a:pPr marL="476250" indent="-34290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C00000"/>
                </a:solidFill>
              </a:rPr>
              <a:t>Formazione</a:t>
            </a:r>
            <a:r>
              <a:rPr lang="it-IT" dirty="0" smtClean="0"/>
              <a:t>: prevalenza di giovani «più adulti» e titolo di studio medio-basso</a:t>
            </a:r>
          </a:p>
          <a:p>
            <a:pPr marL="476250" indent="-342900">
              <a:buFont typeface="Wingdings" panose="05000000000000000000" pitchFamily="2" charset="2"/>
              <a:buChar char="Ø"/>
            </a:pPr>
            <a:endParaRPr lang="it-IT" dirty="0"/>
          </a:p>
          <a:p>
            <a:pPr marL="476250" indent="-3429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C00000"/>
                </a:solidFill>
              </a:rPr>
              <a:t>Servizio </a:t>
            </a:r>
            <a:r>
              <a:rPr lang="it-IT" dirty="0" smtClean="0">
                <a:solidFill>
                  <a:srgbClr val="C00000"/>
                </a:solidFill>
              </a:rPr>
              <a:t>civile</a:t>
            </a:r>
            <a:r>
              <a:rPr lang="it-IT" dirty="0" smtClean="0"/>
              <a:t>: prevalenza di donne, titolo di studio medio-alto, residenza nel Mezzogiorno</a:t>
            </a:r>
          </a:p>
          <a:p>
            <a:pPr marL="476250" indent="-342900">
              <a:buFont typeface="Wingdings" panose="05000000000000000000" pitchFamily="2" charset="2"/>
              <a:buChar char="Ø"/>
            </a:pPr>
            <a:endParaRPr lang="it-IT" dirty="0"/>
          </a:p>
          <a:p>
            <a:pPr marL="476250" indent="-34290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C00000"/>
                </a:solidFill>
              </a:rPr>
              <a:t>Autoimpiego</a:t>
            </a:r>
            <a:r>
              <a:rPr lang="it-IT" dirty="0" smtClean="0"/>
              <a:t>: netta prevalenza di over25 e residenza nel Mezzogiorno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13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1" y="144788"/>
            <a:ext cx="7886699" cy="1325562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La qualità dell’offerta: tassi di abbandono, tassi di rifiuto e motivazioni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1" y="1355075"/>
            <a:ext cx="7886699" cy="4821888"/>
          </a:xfrm>
        </p:spPr>
        <p:txBody>
          <a:bodyPr/>
          <a:lstStyle/>
          <a:p>
            <a:pPr marL="363538" lvl="0" indent="-230188">
              <a:buFont typeface="Wingdings" panose="05000000000000000000" pitchFamily="2" charset="2"/>
              <a:buChar char="Ø"/>
            </a:pPr>
            <a:r>
              <a:rPr lang="it-IT" dirty="0" smtClean="0"/>
              <a:t>Tasso di rifiuto: il 23,5</a:t>
            </a:r>
            <a:r>
              <a:rPr lang="it-IT" dirty="0"/>
              <a:t>% dei giovani ha rifiutato una o più misure offerte all’interno del </a:t>
            </a:r>
            <a:r>
              <a:rPr lang="it-IT" dirty="0" smtClean="0"/>
              <a:t>percorso</a:t>
            </a:r>
          </a:p>
          <a:p>
            <a:pPr marL="363538" lvl="0" indent="-230188">
              <a:buFont typeface="Wingdings" panose="05000000000000000000" pitchFamily="2" charset="2"/>
              <a:buChar char="Ø"/>
            </a:pPr>
            <a:r>
              <a:rPr lang="it-IT" dirty="0" smtClean="0"/>
              <a:t>Tasso di abbandono:  il 9,9</a:t>
            </a:r>
            <a:r>
              <a:rPr lang="it-IT" dirty="0"/>
              <a:t>% </a:t>
            </a:r>
            <a:r>
              <a:rPr lang="it-IT" dirty="0" smtClean="0"/>
              <a:t>dei giovani ha </a:t>
            </a:r>
            <a:r>
              <a:rPr lang="it-IT" dirty="0"/>
              <a:t>interrotto una misura a cui era stato </a:t>
            </a:r>
            <a:r>
              <a:rPr lang="it-IT" dirty="0" smtClean="0"/>
              <a:t>avviato</a:t>
            </a:r>
            <a:endParaRPr lang="it-IT" dirty="0"/>
          </a:p>
          <a:p>
            <a:pPr marL="133350" indent="0">
              <a:buNone/>
            </a:pPr>
            <a:endParaRPr lang="it-IT" dirty="0" smtClean="0"/>
          </a:p>
          <a:p>
            <a:pPr marL="133350" indent="0">
              <a:buNone/>
            </a:pPr>
            <a:endParaRPr lang="it-IT" dirty="0"/>
          </a:p>
          <a:p>
            <a:pPr marL="133350" indent="0">
              <a:buNone/>
            </a:pPr>
            <a:endParaRPr lang="it-IT" dirty="0" smtClean="0"/>
          </a:p>
          <a:p>
            <a:pPr marL="133350" indent="0">
              <a:buNone/>
            </a:pPr>
            <a:endParaRPr lang="it-IT" dirty="0"/>
          </a:p>
          <a:p>
            <a:pPr marL="133350" indent="0">
              <a:buNone/>
            </a:pPr>
            <a:endParaRPr lang="it-IT" dirty="0" smtClean="0"/>
          </a:p>
          <a:p>
            <a:pPr marL="133350" indent="0">
              <a:buNone/>
            </a:pPr>
            <a:endParaRPr lang="it-IT" dirty="0"/>
          </a:p>
          <a:p>
            <a:pPr marL="133350" indent="0">
              <a:buNone/>
            </a:pPr>
            <a:endParaRPr lang="it-IT" dirty="0" smtClean="0"/>
          </a:p>
          <a:p>
            <a:pPr marL="133350" indent="0">
              <a:buNone/>
            </a:pPr>
            <a:endParaRPr lang="it-IT" dirty="0"/>
          </a:p>
          <a:p>
            <a:pPr marL="133350" indent="0">
              <a:buNone/>
            </a:pPr>
            <a:endParaRPr lang="it-IT" dirty="0" smtClean="0"/>
          </a:p>
          <a:p>
            <a:pPr marL="133350" indent="0">
              <a:buNone/>
            </a:pP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80220" y="5590257"/>
            <a:ext cx="6544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1">
                    <a:lumMod val="75000"/>
                  </a:schemeClr>
                </a:solidFill>
              </a:rPr>
              <a:t>Fonte: ANPAL Indagine campionaria sugli esiti occupazionali dei giovani iscritti alla Garanzia Giovani, 2017</a:t>
            </a:r>
            <a:endParaRPr lang="it-IT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20" y="3054459"/>
            <a:ext cx="8112088" cy="243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459035" y="4227964"/>
            <a:ext cx="8233273" cy="2974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1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135" y="254906"/>
            <a:ext cx="7886699" cy="1325562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La qualità dell’offerta: la certificazione del percorso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200" y="4561144"/>
            <a:ext cx="6544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1">
                    <a:lumMod val="75000"/>
                  </a:schemeClr>
                </a:solidFill>
              </a:rPr>
              <a:t>Fonte: ANPAL Indagine campionaria sugli esiti occupazionali dei giovani iscritti alla Garanzia Giovani, 2017</a:t>
            </a:r>
            <a:endParaRPr lang="it-IT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0" y="3062811"/>
            <a:ext cx="8074916" cy="143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llout con freccia in giù 4"/>
          <p:cNvSpPr/>
          <p:nvPr/>
        </p:nvSpPr>
        <p:spPr>
          <a:xfrm>
            <a:off x="590308" y="1423687"/>
            <a:ext cx="7847635" cy="163912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chemeClr val="bg1"/>
                </a:solidFill>
                <a:cs typeface="Arial"/>
              </a:rPr>
              <a:t>Il 54,5% dei partecipanti ad una misura di politica </a:t>
            </a:r>
            <a:r>
              <a:rPr lang="it-IT" sz="2000" b="1" dirty="0" smtClean="0">
                <a:solidFill>
                  <a:schemeClr val="bg1"/>
                </a:solidFill>
                <a:cs typeface="Arial"/>
              </a:rPr>
              <a:t>attiva </a:t>
            </a:r>
            <a:r>
              <a:rPr lang="it-IT" sz="2000" b="1" dirty="0">
                <a:solidFill>
                  <a:schemeClr val="bg1"/>
                </a:solidFill>
                <a:cs typeface="Arial"/>
              </a:rPr>
              <a:t>ha ricevuto una forma di attestazione/certificazione del percorso svolto</a:t>
            </a:r>
          </a:p>
        </p:txBody>
      </p:sp>
    </p:spTree>
    <p:extLst>
      <p:ext uri="{BB962C8B-B14F-4D97-AF65-F5344CB8AC3E}">
        <p14:creationId xmlns:p14="http://schemas.microsoft.com/office/powerpoint/2010/main" val="258146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0255" y="101064"/>
            <a:ext cx="7886699" cy="967916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La qualità del tirocinio: indicatore sintetico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0255" y="2023928"/>
            <a:ext cx="8323399" cy="4351338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0" indent="0">
              <a:buFont typeface="Wingdings" panose="05000000000000000000" pitchFamily="2" charset="2"/>
              <a:buChar char="Ø"/>
            </a:pPr>
            <a:r>
              <a:rPr lang="it-IT" dirty="0" smtClean="0"/>
              <a:t>Tirocinio di «buona qualità»: giovani under 25 e titolo di istruzione secondario</a:t>
            </a:r>
          </a:p>
          <a:p>
            <a:pPr marL="0" indent="0">
              <a:buFont typeface="Wingdings" panose="05000000000000000000" pitchFamily="2" charset="2"/>
              <a:buChar char="Ø"/>
            </a:pPr>
            <a:r>
              <a:rPr lang="it-IT" dirty="0" smtClean="0"/>
              <a:t>Tirocinio di «bassa qualità»: soprattutto nel Mezzogiorno</a:t>
            </a:r>
          </a:p>
          <a:p>
            <a:pPr marL="133350" indent="0">
              <a:buNone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55" y="1068980"/>
            <a:ext cx="6335541" cy="3808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90255" y="4877324"/>
            <a:ext cx="6544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1">
                    <a:lumMod val="75000"/>
                  </a:schemeClr>
                </a:solidFill>
              </a:rPr>
              <a:t>Fonte: ANPAL Indagine campionaria sugli esiti occupazionali dei giovani iscritti alla Garanzia Giovani, 2017</a:t>
            </a:r>
            <a:endParaRPr lang="it-IT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028761" y="1068980"/>
            <a:ext cx="1872868" cy="20313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Dimensioni della qualità: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 Narrow" panose="020B0606020202030204" pitchFamily="34" charset="0"/>
              </a:rPr>
              <a:t>Affiancamento al personale dell’azienda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 Narrow" panose="020B0606020202030204" pitchFamily="34" charset="0"/>
              </a:rPr>
              <a:t>Corrispondenza titolo di studio/mansione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 Narrow" panose="020B0606020202030204" pitchFamily="34" charset="0"/>
              </a:rPr>
              <a:t>Rilascio attestazione finale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 Narrow" panose="020B0606020202030204" pitchFamily="34" charset="0"/>
              </a:rPr>
              <a:t>Esiti occupazionali</a:t>
            </a:r>
            <a:endParaRPr lang="it-I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6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1" y="243939"/>
            <a:ext cx="7886699" cy="934865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La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qualità dell’offerta: gli esiti dei percorsi (1)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14" y="2577948"/>
            <a:ext cx="8604845" cy="260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86614" y="5219533"/>
            <a:ext cx="6544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1">
                    <a:lumMod val="75000"/>
                  </a:schemeClr>
                </a:solidFill>
              </a:rPr>
              <a:t>Fonte: ANPAL Indagine campionaria sugli esiti occupazionali dei giovani iscritti alla Garanzia Giovani, 2017</a:t>
            </a:r>
            <a:endParaRPr lang="it-IT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86614" y="3139808"/>
            <a:ext cx="8604845" cy="28643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86614" y="4313102"/>
            <a:ext cx="8604845" cy="2974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llout con freccia in giù 6"/>
          <p:cNvSpPr/>
          <p:nvPr/>
        </p:nvSpPr>
        <p:spPr>
          <a:xfrm>
            <a:off x="638978" y="1013553"/>
            <a:ext cx="7634689" cy="156439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 algn="ctr"/>
            <a:endParaRPr lang="it-IT" sz="1800" b="1" dirty="0" smtClean="0"/>
          </a:p>
          <a:p>
            <a:pPr marL="133350" algn="ctr"/>
            <a:r>
              <a:rPr lang="it-IT" sz="1800" b="1" dirty="0" smtClean="0"/>
              <a:t>Opportunità lavorative  al termine del percorso in Garanzia Giovani</a:t>
            </a:r>
            <a:endParaRPr lang="it-IT" sz="1800" b="1" dirty="0"/>
          </a:p>
          <a:p>
            <a:pPr marL="133350" algn="ctr"/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3313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1" y="365125"/>
            <a:ext cx="7886699" cy="769612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La qualità dell’offerta: gli esiti dei percorsi (2)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03383" y="5953793"/>
            <a:ext cx="6544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1">
                    <a:lumMod val="75000"/>
                  </a:schemeClr>
                </a:solidFill>
              </a:rPr>
              <a:t>Fonte: ANPAL Indagine campionaria sugli esiti occupazionali dei giovani iscritti alla Garanzia Giovani, 2017</a:t>
            </a:r>
            <a:endParaRPr lang="it-IT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889271"/>
              </p:ext>
            </p:extLst>
          </p:nvPr>
        </p:nvGraphicFramePr>
        <p:xfrm>
          <a:off x="1195329" y="2163992"/>
          <a:ext cx="6521985" cy="3789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llout con freccia in giù 5"/>
          <p:cNvSpPr/>
          <p:nvPr/>
        </p:nvSpPr>
        <p:spPr>
          <a:xfrm>
            <a:off x="638978" y="1013554"/>
            <a:ext cx="7634689" cy="14432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 algn="ctr"/>
            <a:endParaRPr lang="it-IT" sz="1800" b="1" dirty="0" smtClean="0"/>
          </a:p>
          <a:p>
            <a:pPr marL="133350" algn="ctr"/>
            <a:r>
              <a:rPr lang="it-IT" sz="1800" b="1" dirty="0" smtClean="0"/>
              <a:t>Tasso di occupazione al momento dell’intervista – giovani che hanno completato una misura in Garanzia</a:t>
            </a:r>
            <a:endParaRPr lang="it-IT" sz="1800" b="1" dirty="0"/>
          </a:p>
          <a:p>
            <a:pPr marL="133350" algn="ctr"/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17863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2550" y="321058"/>
            <a:ext cx="7886699" cy="1045034"/>
          </a:xfrm>
        </p:spPr>
        <p:txBody>
          <a:bodyPr/>
          <a:lstStyle/>
          <a:p>
            <a:pPr marL="174625" defTabSz="457200">
              <a:spcBef>
                <a:spcPct val="0"/>
              </a:spcBef>
            </a:pPr>
            <a:r>
              <a:rPr lang="it-IT" sz="3200" b="1" dirty="0">
                <a:solidFill>
                  <a:srgbClr val="0070C0"/>
                </a:solidFill>
                <a:latin typeface="Garamond" panose="02020404030301010803" pitchFamily="18" charset="0"/>
              </a:rPr>
              <a:t>Contenuti della presentazione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6617" y="1237129"/>
            <a:ext cx="7886699" cy="4576278"/>
          </a:xfrm>
        </p:spPr>
        <p:txBody>
          <a:bodyPr/>
          <a:lstStyle/>
          <a:p>
            <a:pPr marL="363538" indent="-230188">
              <a:buFont typeface="Wingdings" panose="05000000000000000000" pitchFamily="2" charset="2"/>
              <a:buChar char="§"/>
            </a:pPr>
            <a:r>
              <a:rPr lang="it-IT" sz="2400" dirty="0" smtClean="0"/>
              <a:t>Lo stato di attuazione del programma</a:t>
            </a:r>
          </a:p>
          <a:p>
            <a:pPr marL="133350" indent="0">
              <a:buNone/>
            </a:pPr>
            <a:endParaRPr lang="it-IT" sz="1600" dirty="0" smtClean="0"/>
          </a:p>
          <a:p>
            <a:pPr marL="363538" indent="-230188">
              <a:buFont typeface="Wingdings" panose="05000000000000000000" pitchFamily="2" charset="2"/>
              <a:buChar char="§"/>
            </a:pPr>
            <a:r>
              <a:rPr lang="it-IT" sz="2400" dirty="0" smtClean="0"/>
              <a:t>La partecipazione dei giovani al Programma nel confronto con i coetanei che non si sono iscritti</a:t>
            </a:r>
          </a:p>
          <a:p>
            <a:pPr marL="363538" indent="-230188">
              <a:buFont typeface="Wingdings" panose="05000000000000000000" pitchFamily="2" charset="2"/>
              <a:buChar char="§"/>
            </a:pPr>
            <a:r>
              <a:rPr lang="it-IT" sz="2400" dirty="0" smtClean="0"/>
              <a:t>Le caratteristiche delle politiche offerte dal Programma</a:t>
            </a:r>
          </a:p>
          <a:p>
            <a:pPr marL="133350" indent="0">
              <a:buNone/>
            </a:pPr>
            <a:endParaRPr lang="it-IT" sz="2400" dirty="0" smtClean="0"/>
          </a:p>
          <a:p>
            <a:pPr marL="363538" indent="-230188">
              <a:buFont typeface="Wingdings" panose="05000000000000000000" pitchFamily="2" charset="2"/>
              <a:buChar char="§"/>
            </a:pPr>
            <a:r>
              <a:rPr lang="it-IT" sz="2400" dirty="0" smtClean="0"/>
              <a:t>La  qualità delle politiche </a:t>
            </a:r>
            <a:r>
              <a:rPr lang="it-IT" sz="2400" dirty="0"/>
              <a:t>offerte dal Programma</a:t>
            </a:r>
            <a:endParaRPr lang="it-IT" sz="2400" dirty="0" smtClean="0"/>
          </a:p>
          <a:p>
            <a:pPr marL="452438" indent="0">
              <a:buFont typeface="Wingdings" panose="05000000000000000000" pitchFamily="2" charset="2"/>
              <a:buChar char="ü"/>
            </a:pPr>
            <a:r>
              <a:rPr lang="it-IT" sz="2400" dirty="0" smtClean="0"/>
              <a:t>Tassi di rifiuto e di abbandono</a:t>
            </a:r>
          </a:p>
          <a:p>
            <a:pPr marL="452438" indent="0">
              <a:buFont typeface="Wingdings" panose="05000000000000000000" pitchFamily="2" charset="2"/>
              <a:buChar char="ü"/>
            </a:pPr>
            <a:r>
              <a:rPr lang="it-IT" sz="2400" dirty="0" smtClean="0"/>
              <a:t>Certificazione del Percorso</a:t>
            </a:r>
          </a:p>
          <a:p>
            <a:pPr marL="452438" indent="0">
              <a:buFont typeface="Wingdings" panose="05000000000000000000" pitchFamily="2" charset="2"/>
              <a:buChar char="ü"/>
            </a:pPr>
            <a:r>
              <a:rPr lang="it-IT" sz="2400" dirty="0" smtClean="0"/>
              <a:t>Esiti dei percorsi</a:t>
            </a:r>
          </a:p>
          <a:p>
            <a:pPr marL="452438" indent="0">
              <a:buFont typeface="Wingdings" panose="05000000000000000000" pitchFamily="2" charset="2"/>
              <a:buChar char="ü"/>
            </a:pPr>
            <a:r>
              <a:rPr lang="it-IT" sz="2400" dirty="0" smtClean="0"/>
              <a:t>Qualità del tirocinio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908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37" y="299137"/>
            <a:ext cx="7886699" cy="1011189"/>
          </a:xfrm>
        </p:spPr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  <a:latin typeface="Garamond" panose="02020404030301010803" pitchFamily="18" charset="0"/>
              </a:rPr>
              <a:t>Lo stato di attuazione del </a:t>
            </a:r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Programma </a:t>
            </a:r>
            <a:endParaRPr lang="it-IT" sz="32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073" y="1825625"/>
            <a:ext cx="8138278" cy="4351338"/>
          </a:xfrm>
        </p:spPr>
        <p:txBody>
          <a:bodyPr/>
          <a:lstStyle/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90964" y="5265149"/>
            <a:ext cx="3219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Fonte: ANPAL (dati al </a:t>
            </a:r>
            <a:r>
              <a:rPr lang="it-IT" dirty="0" smtClean="0">
                <a:solidFill>
                  <a:srgbClr val="0070C0"/>
                </a:solidFill>
              </a:rPr>
              <a:t>31 marzo 2019)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14325" y="1436365"/>
            <a:ext cx="85248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 smtClean="0"/>
              <a:t>Giovani registrati al netto delle cancellazioni d’ufficio	1.463.069</a:t>
            </a:r>
          </a:p>
          <a:p>
            <a:endParaRPr lang="it-IT" sz="1800" b="1" dirty="0"/>
          </a:p>
          <a:p>
            <a:r>
              <a:rPr lang="it-IT" sz="1800" b="1" dirty="0" smtClean="0"/>
              <a:t>Giovani presi in carico dai servizi competenti		1.138.333</a:t>
            </a:r>
          </a:p>
          <a:p>
            <a:r>
              <a:rPr lang="it-IT" sz="1800" dirty="0" smtClean="0"/>
              <a:t>	</a:t>
            </a: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Indice di presa in carico		       	                77,8%		 </a:t>
            </a:r>
            <a:endParaRPr lang="it-IT" sz="1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800" dirty="0" smtClean="0"/>
          </a:p>
          <a:p>
            <a:r>
              <a:rPr lang="it-IT" sz="1800" b="1" dirty="0" smtClean="0"/>
              <a:t>Giovani avviati ad una misura di politica attiva	</a:t>
            </a:r>
            <a:r>
              <a:rPr lang="it-IT" sz="1800" b="1" dirty="0"/>
              <a:t>	</a:t>
            </a:r>
            <a:r>
              <a:rPr lang="it-IT" sz="1800" b="1" dirty="0" smtClean="0"/>
              <a:t> 624.534</a:t>
            </a:r>
          </a:p>
          <a:p>
            <a:r>
              <a:rPr lang="it-IT" sz="1800" dirty="0"/>
              <a:t>	</a:t>
            </a: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</a:rPr>
              <a:t>Indice di copertura</a:t>
            </a: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*			       	  56,8%</a:t>
            </a:r>
            <a:endParaRPr lang="it-IT" sz="1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800" b="1" dirty="0" smtClean="0"/>
              <a:t>Giovani che hanno concluso un intervent</a:t>
            </a:r>
            <a:r>
              <a:rPr lang="it-IT" sz="1800" b="1" dirty="0"/>
              <a:t>o</a:t>
            </a:r>
            <a:r>
              <a:rPr lang="it-IT" sz="1800" b="1" dirty="0" smtClean="0"/>
              <a:t>	                600.474</a:t>
            </a:r>
          </a:p>
          <a:p>
            <a:r>
              <a:rPr lang="it-IT" sz="1800" dirty="0" smtClean="0"/>
              <a:t>	</a:t>
            </a: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</a:rPr>
              <a:t>Tasso di inserimento </a:t>
            </a: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occupazionale	       	   52,6%</a:t>
            </a:r>
            <a:endParaRPr lang="it-IT" sz="1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800" dirty="0"/>
          </a:p>
          <a:p>
            <a:r>
              <a:rPr lang="it-IT" sz="1200" dirty="0" smtClean="0"/>
              <a:t>*calcolato sui presi in carico al netto delle cancellazioni d’ufficio	</a:t>
            </a:r>
            <a:r>
              <a:rPr lang="it-IT" sz="1800" dirty="0" smtClean="0"/>
              <a:t>		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73861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724214"/>
              </p:ext>
            </p:extLst>
          </p:nvPr>
        </p:nvGraphicFramePr>
        <p:xfrm>
          <a:off x="622170" y="1131217"/>
          <a:ext cx="7371761" cy="4657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2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7836">
                <a:tc>
                  <a:txBody>
                    <a:bodyPr/>
                    <a:lstStyle/>
                    <a:p>
                      <a:r>
                        <a:rPr lang="it-IT" sz="2100" b="1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Giovani presi in carico</a:t>
                      </a:r>
                      <a:endParaRPr lang="it-IT" sz="2100" b="1" i="0" u="none" strike="noStrike" cap="none" baseline="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Classe di età: 19-24 anni</a:t>
                      </a:r>
                    </a:p>
                    <a:p>
                      <a:pPr marL="133350" indent="0" algn="l">
                        <a:buNone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Titolo di studio:</a:t>
                      </a:r>
                      <a:r>
                        <a:rPr lang="it-IT" sz="2000" b="1" i="1" u="none" strike="noStrike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diploma superiore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100" b="1" i="1" u="none" strike="noStrike" cap="none" dirty="0" smtClean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55,2%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57,6%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685">
                <a:tc>
                  <a:txBody>
                    <a:bodyPr/>
                    <a:lstStyle/>
                    <a:p>
                      <a:r>
                        <a:rPr lang="it-IT" sz="2100" b="1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Servizi per il lavoro*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 </a:t>
                      </a: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Presi in carico dai Centri per l’impiego (CPI)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 Presi in carico dalle</a:t>
                      </a:r>
                      <a:r>
                        <a:rPr lang="it-IT" sz="2000" b="1" i="1" u="none" strike="noStrike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Agenzie per</a:t>
                      </a:r>
                      <a:r>
                        <a:rPr lang="it-IT" sz="2000" b="1" i="1" u="none" strike="noStrike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il lavoro (APL)</a:t>
                      </a:r>
                      <a:endParaRPr lang="it-IT" sz="2000" b="1" i="1" u="none" strike="noStrike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cap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600" b="0" i="0" u="none" strike="noStrike" cap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*Nelle Regioni del Nord-Ovest questa distribuzione si inverte per il maggior contributo delle</a:t>
                      </a:r>
                      <a:r>
                        <a:rPr lang="it-IT" sz="1600" b="0" i="0" u="none" strike="noStrike" cap="non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APL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600" b="0" i="0" u="none" strike="noStrike" cap="none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1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algn="r"/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78,4%</a:t>
                      </a:r>
                    </a:p>
                    <a:p>
                      <a:pPr algn="r"/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21,6%</a:t>
                      </a:r>
                      <a:endParaRPr lang="it-IT" sz="2000" b="1" i="1" u="none" strike="noStrike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663">
                <a:tc>
                  <a:txBody>
                    <a:bodyPr/>
                    <a:lstStyle/>
                    <a:p>
                      <a:r>
                        <a:rPr lang="it-IT" sz="2100" b="1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Indice di </a:t>
                      </a:r>
                      <a:r>
                        <a:rPr lang="it-IT" sz="2100" b="1" i="0" u="none" strike="noStrike" cap="none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profiling</a:t>
                      </a:r>
                      <a:r>
                        <a:rPr lang="it-IT" sz="2100" b="1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dei giovani presi in carico</a:t>
                      </a:r>
                    </a:p>
                    <a:p>
                      <a:r>
                        <a:rPr lang="it-IT" sz="2000" b="1" i="1" u="none" strike="noStrike" cap="none" dirty="0" smtClean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 </a:t>
                      </a: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Presi in carico dai CPI</a:t>
                      </a:r>
                    </a:p>
                    <a:p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 Presi in carico dalle APL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0,64</a:t>
                      </a:r>
                    </a:p>
                    <a:p>
                      <a:pPr algn="r"/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0,66</a:t>
                      </a:r>
                    </a:p>
                    <a:p>
                      <a:pPr algn="r"/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0,60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448101" y="5669962"/>
            <a:ext cx="3219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Fonte: ANPAL (dati al </a:t>
            </a:r>
            <a:r>
              <a:rPr lang="it-IT" dirty="0" smtClean="0">
                <a:solidFill>
                  <a:srgbClr val="0070C0"/>
                </a:solidFill>
              </a:rPr>
              <a:t>31 marzo 2019)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628651" y="365125"/>
            <a:ext cx="7886699" cy="737811"/>
          </a:xfrm>
        </p:spPr>
        <p:txBody>
          <a:bodyPr/>
          <a:lstStyle/>
          <a:p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L’attuazione fisica</a:t>
            </a:r>
            <a:endParaRPr lang="it-IT" sz="32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5"/>
            <a:ext cx="7886699" cy="1077176"/>
          </a:xfrm>
        </p:spPr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  <a:latin typeface="Garamond" panose="02020404030301010803" pitchFamily="18" charset="0"/>
              </a:rPr>
              <a:t>L’attuazione delle misure di politica attiva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17266"/>
              </p:ext>
            </p:extLst>
          </p:nvPr>
        </p:nvGraphicFramePr>
        <p:xfrm>
          <a:off x="725864" y="1489432"/>
          <a:ext cx="7041823" cy="3732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050">
                <a:tc>
                  <a:txBody>
                    <a:bodyPr/>
                    <a:lstStyle/>
                    <a:p>
                      <a:r>
                        <a:rPr lang="it-IT" sz="2100" b="1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Interventi di politica attiva erogati</a:t>
                      </a:r>
                      <a:endParaRPr lang="it-IT" sz="21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b="1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774.745</a:t>
                      </a:r>
                      <a:endParaRPr lang="it-IT" sz="21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802">
                <a:tc>
                  <a:txBody>
                    <a:bodyPr/>
                    <a:lstStyle/>
                    <a:p>
                      <a:pPr marL="133350" indent="0" algn="l">
                        <a:buNone/>
                      </a:pP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Tirocinio extra-curriculare </a:t>
                      </a:r>
                    </a:p>
                    <a:p>
                      <a:pPr marL="133350" indent="0" algn="l">
                        <a:buNone/>
                      </a:pP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Incentivi occupazionali</a:t>
                      </a:r>
                    </a:p>
                    <a:p>
                      <a:pPr marL="133350" indent="0" algn="l">
                        <a:buNone/>
                      </a:pP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57,8%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24,6%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12,6% </a:t>
                      </a:r>
                    </a:p>
                    <a:p>
                      <a:pPr algn="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828">
                <a:tc gridSpan="2">
                  <a:txBody>
                    <a:bodyPr/>
                    <a:lstStyle/>
                    <a:p>
                      <a:r>
                        <a:rPr lang="it-IT" sz="2100" b="1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 Differenze regionali nei modelli di intervento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Regioni centrali e meridionali: il tirocinio extra-curriculare assorbe più del  60%</a:t>
                      </a:r>
                      <a:r>
                        <a:rPr lang="it-IT" sz="2100" b="1" i="1" u="none" strike="noStrike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delle politiche attive</a:t>
                      </a:r>
                      <a:endParaRPr lang="it-IT" sz="2100" b="1" i="0" u="none" strike="noStrike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Regioni settentrionali:</a:t>
                      </a:r>
                      <a:r>
                        <a:rPr lang="it-IT" sz="2100" b="1" i="1" u="none" strike="noStrike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it-IT" sz="21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più spazio agli incentivi e all’accompagnamento al lavoro nel Nord-Ovest e alla formazione nel Nord-Est</a:t>
                      </a:r>
                      <a:endParaRPr lang="it-IT" sz="2100" b="1" i="1" u="none" strike="noStrike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462389" y="5650912"/>
            <a:ext cx="3219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Fonte: ANPAL (dati al </a:t>
            </a:r>
            <a:r>
              <a:rPr lang="it-IT" dirty="0" smtClean="0">
                <a:solidFill>
                  <a:srgbClr val="0070C0"/>
                </a:solidFill>
              </a:rPr>
              <a:t>31 marzo 2019)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523425"/>
              </p:ext>
            </p:extLst>
          </p:nvPr>
        </p:nvGraphicFramePr>
        <p:xfrm>
          <a:off x="584462" y="1269695"/>
          <a:ext cx="6872140" cy="439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2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5300">
                <a:tc>
                  <a:txBody>
                    <a:bodyPr/>
                    <a:lstStyle/>
                    <a:p>
                      <a:r>
                        <a:rPr lang="it-IT" sz="2100" b="1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Giovani che hanno concluso</a:t>
                      </a:r>
                      <a:r>
                        <a:rPr lang="it-IT" sz="2100" b="1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un intervento</a:t>
                      </a:r>
                    </a:p>
                    <a:p>
                      <a:pPr marL="133350" indent="0" algn="l">
                        <a:buNone/>
                      </a:pPr>
                      <a:endParaRPr lang="it-IT" sz="2000" b="1" i="1" u="none" strike="noStrike" cap="none" dirty="0" smtClean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Occupati al 31</a:t>
                      </a:r>
                      <a:r>
                        <a:rPr lang="it-IT" sz="2000" b="1" i="1" u="none" strike="noStrike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marzo 2019</a:t>
                      </a:r>
                      <a:endParaRPr lang="it-IT" sz="2000" b="1" i="1" u="none" strike="noStrike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Almeno un’occupazione nel periodo di osservazione </a:t>
                      </a:r>
                    </a:p>
                    <a:p>
                      <a:pPr marL="133350" indent="0" algn="l">
                        <a:buNone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Prima occupazione entro il mese successivo</a:t>
                      </a:r>
                    </a:p>
                    <a:p>
                      <a:pPr marL="133350" indent="0" algn="l">
                        <a:buNone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Prima occupazione entro sei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100" b="1" i="1" u="none" strike="noStrike" cap="none" dirty="0" smtClean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i="1" u="none" strike="noStrike" cap="none" dirty="0" smtClean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52,6%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77,0%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44,1%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60,6%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880">
                <a:tc>
                  <a:txBody>
                    <a:bodyPr/>
                    <a:lstStyle/>
                    <a:p>
                      <a:endParaRPr lang="it-IT" sz="800" b="1" i="1" u="none" strike="noStrike" cap="none" dirty="0" smtClean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2000" b="1" i="1" u="none" strike="noStrike" cap="none" dirty="0" smtClean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Tipologia</a:t>
                      </a:r>
                      <a:r>
                        <a:rPr lang="it-IT" sz="2000" b="1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contrattuale </a:t>
                      </a:r>
                      <a:endParaRPr lang="it-IT" sz="2000" b="1" i="0" u="none" strike="noStrike" cap="none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Tempo indeterminato</a:t>
                      </a:r>
                    </a:p>
                    <a:p>
                      <a:pPr marL="133350" indent="0" algn="l">
                        <a:buNone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Contratto</a:t>
                      </a:r>
                      <a:r>
                        <a:rPr lang="it-IT" sz="2000" b="1" i="1" u="none" strike="noStrike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di apprendistato</a:t>
                      </a:r>
                      <a:endParaRPr lang="it-IT" sz="2000" b="1" i="1" u="none" strike="noStrike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Tempo determinato</a:t>
                      </a:r>
                      <a:r>
                        <a:rPr lang="it-IT" sz="2000" b="1" i="1" u="none" strike="noStrike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endParaRPr lang="it-IT" sz="2000" b="1" i="1" u="none" strike="noStrike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b="1" i="1" u="none" strike="noStrike" cap="none" dirty="0" smtClean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40,3%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36,2%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19,9%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76663" y="5879512"/>
            <a:ext cx="3219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Fonte: ANPAL (dati al </a:t>
            </a:r>
            <a:r>
              <a:rPr lang="it-IT" dirty="0" smtClean="0">
                <a:solidFill>
                  <a:srgbClr val="0070C0"/>
                </a:solidFill>
              </a:rPr>
              <a:t>31 marzo 2019)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628651" y="365125"/>
            <a:ext cx="7886699" cy="737811"/>
          </a:xfrm>
        </p:spPr>
        <p:txBody>
          <a:bodyPr/>
          <a:lstStyle/>
          <a:p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Gli inserimenti occupazionali dei giovani</a:t>
            </a:r>
            <a:endParaRPr lang="it-IT" sz="32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7386" y="139151"/>
            <a:ext cx="7886699" cy="786266"/>
          </a:xfrm>
        </p:spPr>
        <p:txBody>
          <a:bodyPr/>
          <a:lstStyle/>
          <a:p>
            <a:pPr marL="174625" defTabSz="457200"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Confronto tra giovani iscritti e non iscritti alla Garanzia: caratteristiche socio- anagrafiche</a:t>
            </a:r>
            <a:endParaRPr lang="it-IT" sz="24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52" y="2131762"/>
            <a:ext cx="5288096" cy="37732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llout con freccia in giù 8"/>
          <p:cNvSpPr/>
          <p:nvPr/>
        </p:nvSpPr>
        <p:spPr>
          <a:xfrm>
            <a:off x="495756" y="984473"/>
            <a:ext cx="7634689" cy="127398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 algn="ctr"/>
            <a:r>
              <a:rPr lang="it-IT" sz="1800" b="1" dirty="0" smtClean="0"/>
              <a:t>Gli iscritti al Programma sono più giovani e più istruiti</a:t>
            </a:r>
          </a:p>
        </p:txBody>
      </p:sp>
      <p:sp>
        <p:nvSpPr>
          <p:cNvPr id="12" name="Ovale 11"/>
          <p:cNvSpPr/>
          <p:nvPr/>
        </p:nvSpPr>
        <p:spPr>
          <a:xfrm>
            <a:off x="5552499" y="3123281"/>
            <a:ext cx="506776" cy="3194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5508432" y="4018399"/>
            <a:ext cx="594911" cy="4930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649118" y="5045724"/>
            <a:ext cx="550843" cy="25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4638100" y="5607581"/>
            <a:ext cx="594911" cy="2974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1211856" y="6046947"/>
            <a:ext cx="6544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1">
                    <a:lumMod val="75000"/>
                  </a:schemeClr>
                </a:solidFill>
              </a:rPr>
              <a:t>Fonte: ANPAL Indagine campionaria sugli esiti occupazionali dei giovani iscritti alla Garanzia Giovani, 2017</a:t>
            </a:r>
            <a:endParaRPr lang="it-IT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9079" y="348471"/>
            <a:ext cx="7886699" cy="918470"/>
          </a:xfrm>
        </p:spPr>
        <p:txBody>
          <a:bodyPr/>
          <a:lstStyle/>
          <a:p>
            <a:pPr defTabSz="457200"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Confronto tra giovani iscritti e non iscritti alla Garanzia: livello di attivazione</a:t>
            </a:r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it-IT" sz="2400" kern="1200" cap="all" dirty="0">
              <a:solidFill>
                <a:srgbClr val="FF6600"/>
              </a:solidFill>
              <a:latin typeface="Helvetica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1" y="2917338"/>
            <a:ext cx="7381300" cy="264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e 3"/>
          <p:cNvSpPr/>
          <p:nvPr/>
        </p:nvSpPr>
        <p:spPr>
          <a:xfrm>
            <a:off x="6411817" y="3850099"/>
            <a:ext cx="683046" cy="25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6455885" y="4103487"/>
            <a:ext cx="683046" cy="25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411817" y="4944738"/>
            <a:ext cx="683046" cy="25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6411817" y="5307402"/>
            <a:ext cx="683046" cy="25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llout con freccia in giù 10"/>
          <p:cNvSpPr/>
          <p:nvPr/>
        </p:nvSpPr>
        <p:spPr>
          <a:xfrm>
            <a:off x="495757" y="1364554"/>
            <a:ext cx="7634689" cy="156439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 algn="ctr"/>
            <a:r>
              <a:rPr lang="it-IT" sz="1800" b="1" dirty="0" smtClean="0"/>
              <a:t>I giovani iscritti al Programma hanno «livelli di attivazione» più elevati</a:t>
            </a:r>
            <a:endParaRPr lang="it-IT" sz="18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22451" y="5679623"/>
            <a:ext cx="6544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1">
                    <a:lumMod val="75000"/>
                  </a:schemeClr>
                </a:solidFill>
              </a:rPr>
              <a:t>Fonte: ANPAL Indagine campionaria sugli esiti occupazionali dei giovani iscritti alla Garanzia Giovani, 2017</a:t>
            </a:r>
            <a:endParaRPr lang="it-IT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7962" y="288008"/>
            <a:ext cx="7886699" cy="824697"/>
          </a:xfrm>
        </p:spPr>
        <p:txBody>
          <a:bodyPr/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Le determinanti della partecipazione: risultati del modello logit</a:t>
            </a:r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67" y="2348428"/>
            <a:ext cx="6775374" cy="3646584"/>
          </a:xfrm>
          <a:prstGeom prst="rect">
            <a:avLst/>
          </a:prstGeom>
          <a:noFill/>
        </p:spPr>
      </p:pic>
      <p:sp>
        <p:nvSpPr>
          <p:cNvPr id="5" name="Ovale 4"/>
          <p:cNvSpPr/>
          <p:nvPr/>
        </p:nvSpPr>
        <p:spPr>
          <a:xfrm>
            <a:off x="1608462" y="4317703"/>
            <a:ext cx="1902244" cy="2919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1825127" y="3692475"/>
            <a:ext cx="1685581" cy="2827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1608462" y="4609650"/>
            <a:ext cx="1902246" cy="3488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58467" y="6092329"/>
            <a:ext cx="6544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1">
                    <a:lumMod val="75000"/>
                  </a:schemeClr>
                </a:solidFill>
              </a:rPr>
              <a:t>Fonte: ANPAL Indagine campionaria sugli esiti occupazionali dei giovani iscritti alla Garanzia Giovani, 2017</a:t>
            </a:r>
            <a:endParaRPr lang="it-IT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allout con freccia in giù 9"/>
          <p:cNvSpPr/>
          <p:nvPr/>
        </p:nvSpPr>
        <p:spPr>
          <a:xfrm>
            <a:off x="661012" y="1145754"/>
            <a:ext cx="7612655" cy="129999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La propensione ad iscriversi aumenta al crescere del titolo di studio; precedenti contatti con i CPI e vivere in famiglia sono variabili che influenzano la scelta di aderire al Programma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583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3069</TotalTime>
  <Words>1108</Words>
  <Application>Microsoft Office PowerPoint</Application>
  <PresentationFormat>Presentazione su schermo (4:3)</PresentationFormat>
  <Paragraphs>174</Paragraphs>
  <Slides>19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Garamond</vt:lpstr>
      <vt:lpstr>Helvetica</vt:lpstr>
      <vt:lpstr>Times New Roman</vt:lpstr>
      <vt:lpstr>Trebuchet MS</vt:lpstr>
      <vt:lpstr>Wingdings</vt:lpstr>
      <vt:lpstr>Tema di Office</vt:lpstr>
      <vt:lpstr>SECONDO RAPPORTO DI VALUTAZIONE DELLA GARANZIA GIOVANI E DEL PROGRAMMA OPERATIVO NAZIONALE INIZIATIVA OCCUPAZIONE GIOVANI    L’ATTUAZIONE DEL PROGRAMMA, LA PARTECIPAZIONE DEI GIOVANI  E LA QUALITA’ DELL’OFFERTA  Cristina Lion   Roma, 5 luglio 2019 CNEL</vt:lpstr>
      <vt:lpstr>Contenuti della presentazione</vt:lpstr>
      <vt:lpstr>Lo stato di attuazione del Programma </vt:lpstr>
      <vt:lpstr>L’attuazione fisica</vt:lpstr>
      <vt:lpstr>L’attuazione delle misure di politica attiva</vt:lpstr>
      <vt:lpstr>Gli inserimenti occupazionali dei giovani</vt:lpstr>
      <vt:lpstr>Confronto tra giovani iscritti e non iscritti alla Garanzia: caratteristiche socio- anagrafiche</vt:lpstr>
      <vt:lpstr>Confronto tra giovani iscritti e non iscritti alla Garanzia: livello di attivazione </vt:lpstr>
      <vt:lpstr>Le determinanti della partecipazione: risultati del modello logit</vt:lpstr>
      <vt:lpstr>Le politiche: il tirocinio</vt:lpstr>
      <vt:lpstr>Le politiche: la formazione</vt:lpstr>
      <vt:lpstr>Le politiche: il servizio civile</vt:lpstr>
      <vt:lpstr>Le politiche: percorsi verso l’autoimpiego</vt:lpstr>
      <vt:lpstr>Politiche e target: un confronto</vt:lpstr>
      <vt:lpstr>La qualità dell’offerta: tassi di abbandono, tassi di rifiuto e motivazioni</vt:lpstr>
      <vt:lpstr>La qualità dell’offerta: la certificazione del percorso</vt:lpstr>
      <vt:lpstr>La qualità del tirocinio: indicatore sintetico</vt:lpstr>
      <vt:lpstr>La qualità dell’offerta: gli esiti dei percorsi (1)</vt:lpstr>
      <vt:lpstr>La qualità dell’offerta: gli esiti dei percorsi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guarantee as a policy lever for improving PES functioning and quality services and offers to NEETs and jobseekers</dc:title>
  <dc:creator>giovanna sacco</dc:creator>
  <cp:lastModifiedBy>francesco benedetto</cp:lastModifiedBy>
  <cp:revision>290</cp:revision>
  <cp:lastPrinted>2017-03-20T12:00:33Z</cp:lastPrinted>
  <dcterms:modified xsi:type="dcterms:W3CDTF">2019-07-04T17:19:22Z</dcterms:modified>
</cp:coreProperties>
</file>