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handoutMasterIdLst>
    <p:handoutMasterId r:id="rId11"/>
  </p:handoutMasterIdLst>
  <p:sldIdLst>
    <p:sldId id="312" r:id="rId2"/>
    <p:sldId id="313" r:id="rId3"/>
    <p:sldId id="306" r:id="rId4"/>
    <p:sldId id="315" r:id="rId5"/>
    <p:sldId id="319" r:id="rId6"/>
    <p:sldId id="320" r:id="rId7"/>
    <p:sldId id="321" r:id="rId8"/>
    <p:sldId id="314" r:id="rId9"/>
  </p:sldIdLst>
  <p:sldSz cx="9144000" cy="6858000" type="screen4x3"/>
  <p:notesSz cx="6808788" cy="99409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B4E2"/>
    <a:srgbClr val="AACB33"/>
    <a:srgbClr val="8F9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5355" autoAdjust="0"/>
  </p:normalViewPr>
  <p:slideViewPr>
    <p:cSldViewPr snapToGrid="0">
      <p:cViewPr>
        <p:scale>
          <a:sx n="50" d="100"/>
          <a:sy n="50" d="100"/>
        </p:scale>
        <p:origin x="-1253" y="-6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1771" y="-7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F9972-DE99-4F52-92B2-0E3F50F8DDCF}" type="datetimeFigureOut">
              <a:rPr lang="it-IT" smtClean="0"/>
              <a:t>05/07/2019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92BF9-E805-44B9-9293-4427AED194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776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62" tIns="91562" rIns="91562" bIns="91562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886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5772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3657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31543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9429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7315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5201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63086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6737" y="0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62" tIns="91562" rIns="91562" bIns="91562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886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5772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3657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31543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9429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7315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5201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63086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68400" y="1243013"/>
            <a:ext cx="4471988" cy="3354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0880" y="4784069"/>
            <a:ext cx="5447030" cy="3914240"/>
          </a:xfrm>
          <a:prstGeom prst="rect">
            <a:avLst/>
          </a:prstGeom>
          <a:noFill/>
          <a:ln>
            <a:noFill/>
          </a:ln>
        </p:spPr>
        <p:txBody>
          <a:bodyPr lIns="91562" tIns="91562" rIns="91562" bIns="91562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42155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62" tIns="91562" rIns="91562" bIns="91562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886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5772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3657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31543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9429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7315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5201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63086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6737" y="9442155"/>
            <a:ext cx="2950474" cy="498772"/>
          </a:xfrm>
          <a:prstGeom prst="rect">
            <a:avLst/>
          </a:prstGeom>
          <a:noFill/>
          <a:ln>
            <a:noFill/>
          </a:ln>
        </p:spPr>
        <p:txBody>
          <a:bodyPr lIns="91562" tIns="45769" rIns="91562" bIns="45769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it-IT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‹N›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8475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0880" y="4784069"/>
            <a:ext cx="5447030" cy="3914240"/>
          </a:xfrm>
          <a:prstGeom prst="rect">
            <a:avLst/>
          </a:prstGeom>
        </p:spPr>
        <p:txBody>
          <a:bodyPr lIns="91562" tIns="91562" rIns="91562" bIns="91562" anchor="t" anchorCtr="0">
            <a:noAutofit/>
          </a:bodyPr>
          <a:lstStyle/>
          <a:p>
            <a:endParaRPr dirty="0"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847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3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079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4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079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5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079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6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079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7</a:t>
            </a:fld>
            <a:endParaRPr lang="it-IT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079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28651" y="6356351"/>
            <a:ext cx="2057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457951" y="6356351"/>
            <a:ext cx="2057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it-IT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‹N›</a:t>
            </a:fld>
            <a:endParaRPr lang="it-IT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628651" y="365125"/>
            <a:ext cx="78866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28651" y="1825625"/>
            <a:ext cx="78866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28651" y="6356351"/>
            <a:ext cx="2057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457951" y="6356351"/>
            <a:ext cx="2057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it-IT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‹N›</a:t>
            </a:fld>
            <a:endParaRPr lang="it-IT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15" b="15556"/>
          <a:stretch/>
        </p:blipFill>
        <p:spPr>
          <a:xfrm>
            <a:off x="0" y="473728"/>
            <a:ext cx="9144000" cy="5888172"/>
          </a:xfrm>
          <a:prstGeom prst="rect">
            <a:avLst/>
          </a:prstGeom>
        </p:spPr>
      </p:pic>
      <p:sp>
        <p:nvSpPr>
          <p:cNvPr id="9" name="Shape 14"/>
          <p:cNvSpPr txBox="1">
            <a:spLocks/>
          </p:cNvSpPr>
          <p:nvPr userDrawn="1"/>
        </p:nvSpPr>
        <p:spPr>
          <a:xfrm>
            <a:off x="6922099" y="6436324"/>
            <a:ext cx="2057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buSzPct val="25000"/>
            </a:pPr>
            <a:fld id="{00000000-1234-1234-1234-123412341234}" type="slidenum">
              <a:rPr lang="it-IT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‹N›</a:t>
            </a:fld>
            <a:endParaRPr lang="it-IT" sz="9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32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28651" y="365125"/>
            <a:ext cx="78866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28651" y="1825625"/>
            <a:ext cx="78866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1" y="6356351"/>
            <a:ext cx="2057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1" y="6356351"/>
            <a:ext cx="2057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it-IT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‹N›</a:t>
            </a:fld>
            <a:endParaRPr lang="it-IT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0" r:id="rId3"/>
  </p:sldLayoutIdLst>
  <p:timing>
    <p:tnLst>
      <p:par>
        <p:cTn id="1" dur="indefinite" restart="never" nodeType="tmRoot"/>
      </p:par>
    </p:tnLst>
  </p:timing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ctrTitle"/>
          </p:nvPr>
        </p:nvSpPr>
        <p:spPr>
          <a:xfrm>
            <a:off x="919952" y="1691640"/>
            <a:ext cx="7328009" cy="3545044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SECONDO RAPPORTO DI VALUTAZIONE DELLA GARANZIA GIOVANI E DEL PROGRAMMA OPERATIVO NAZIONALE INIZIATIVA OCCUPAZIONE GIOVANI </a:t>
            </a:r>
            <a:b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Paola Stocco</a:t>
            </a:r>
            <a:br>
              <a:rPr lang="it-IT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en-US" sz="21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i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Roma, 5 luglio 2019</a:t>
            </a:r>
            <a:br>
              <a:rPr lang="it-IT" sz="2100" b="1" i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i="1" dirty="0">
                <a:solidFill>
                  <a:srgbClr val="002060"/>
                </a:solidFill>
                <a:latin typeface="Garamond" panose="02020404030301010803" pitchFamily="18" charset="0"/>
              </a:rPr>
              <a:t/>
            </a:r>
            <a:br>
              <a:rPr lang="it-IT" sz="2100" b="1" i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2100" b="1" i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CNEL</a:t>
            </a:r>
            <a:br>
              <a:rPr lang="it-IT" sz="2100" b="1" i="1" dirty="0" smtClean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it-IT" sz="3600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/>
            </a:r>
            <a:br>
              <a:rPr lang="it-IT" sz="3600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it-IT" sz="1400" b="1" i="1" dirty="0">
                <a:solidFill>
                  <a:srgbClr val="002060"/>
                </a:solidFill>
                <a:latin typeface="Garamond" panose="02020404030301010803" pitchFamily="18" charset="0"/>
                <a:sym typeface="Arial"/>
              </a:rPr>
              <a:t>Stru</a:t>
            </a:r>
            <a:r>
              <a:rPr lang="en-US" sz="1400" b="1" i="1" dirty="0">
                <a:solidFill>
                  <a:srgbClr val="002060"/>
                </a:solidFill>
                <a:latin typeface="Garamond" panose="02020404030301010803" pitchFamily="18" charset="0"/>
                <a:sym typeface="Arial"/>
              </a:rPr>
              <a:t>ttura di ricerca e consulenza tecnico-scientifica I  </a:t>
            </a:r>
            <a:br>
              <a:rPr lang="en-US" sz="1400" b="1" i="1" dirty="0">
                <a:solidFill>
                  <a:srgbClr val="002060"/>
                </a:solidFill>
                <a:latin typeface="Garamond" panose="02020404030301010803" pitchFamily="18" charset="0"/>
                <a:sym typeface="Arial"/>
              </a:rPr>
            </a:br>
            <a:r>
              <a:rPr lang="en-US" sz="1400" b="1" i="1" dirty="0">
                <a:solidFill>
                  <a:srgbClr val="002060"/>
                </a:solidFill>
                <a:latin typeface="Garamond" panose="02020404030301010803" pitchFamily="18" charset="0"/>
                <a:sym typeface="Arial"/>
              </a:rPr>
              <a:t>Monitoraggio e valutazione dei servizi per l’impiego e delle politiche occupazionali</a:t>
            </a:r>
            <a:r>
              <a:rPr lang="it-IT" sz="1400" b="1" i="1" dirty="0">
                <a:solidFill>
                  <a:srgbClr val="002060"/>
                </a:solidFill>
                <a:latin typeface="Garamond" panose="02020404030301010803" pitchFamily="18" charset="0"/>
                <a:sym typeface="Arial"/>
              </a:rPr>
              <a:t/>
            </a:r>
            <a:br>
              <a:rPr lang="it-IT" sz="1400" b="1" i="1" dirty="0">
                <a:solidFill>
                  <a:srgbClr val="002060"/>
                </a:solidFill>
                <a:latin typeface="Garamond" panose="02020404030301010803" pitchFamily="18" charset="0"/>
                <a:sym typeface="Arial"/>
              </a:rPr>
            </a:b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3" y="625793"/>
            <a:ext cx="2804268" cy="6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538" y="591502"/>
            <a:ext cx="84772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4" y="591502"/>
            <a:ext cx="18799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30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olo 1"/>
          <p:cNvSpPr>
            <a:spLocks noGrp="1"/>
          </p:cNvSpPr>
          <p:nvPr>
            <p:ph type="title" idx="4294967295"/>
          </p:nvPr>
        </p:nvSpPr>
        <p:spPr>
          <a:xfrm>
            <a:off x="504374" y="368634"/>
            <a:ext cx="7852444" cy="6018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it-IT" sz="32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Presentazione del Gruppo di ricerca</a:t>
            </a:r>
            <a:endParaRPr lang="it-IT" sz="3200" b="1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0657"/>
              </p:ext>
            </p:extLst>
          </p:nvPr>
        </p:nvGraphicFramePr>
        <p:xfrm>
          <a:off x="541950" y="1197204"/>
          <a:ext cx="7717421" cy="4624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174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89435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it-IT" sz="22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C</a:t>
                      </a:r>
                      <a:r>
                        <a:rPr lang="it-IT" sz="2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ome previsto dal piano</a:t>
                      </a:r>
                      <a:r>
                        <a:rPr lang="it-IT" sz="22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di valutazione, l’ </a:t>
                      </a:r>
                      <a:r>
                        <a:rPr lang="it-IT" sz="2200" b="0" i="0" u="none" strike="noStrike" cap="none" baseline="0" dirty="0" err="1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Adg</a:t>
                      </a:r>
                      <a:r>
                        <a:rPr lang="it-IT" sz="22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del PON Iniziativa Occupazione Giovani ha dato mandato alla </a:t>
                      </a:r>
                      <a:r>
                        <a:rPr lang="it-IT" sz="22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Struttura di ricerca e consulenza tecnico-scientifica I</a:t>
                      </a:r>
                      <a:r>
                        <a:rPr lang="it-IT" sz="22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di condurre la valutazione del Programma</a:t>
                      </a:r>
                      <a:endParaRPr lang="it-IT" sz="220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1446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it-IT" sz="2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La</a:t>
                      </a:r>
                      <a:r>
                        <a:rPr lang="it-IT" sz="22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Struttura di ricerca è alle dirette dipendenze della Direzione Generale ANPAL e funzionalmente indipendente dall’</a:t>
                      </a:r>
                      <a:r>
                        <a:rPr lang="it-IT" sz="2200" b="0" i="0" u="none" strike="noStrike" cap="none" baseline="0" dirty="0" err="1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Adg</a:t>
                      </a:r>
                      <a:endParaRPr lang="it-IT" sz="220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52805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it-IT" sz="2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Il team di ricerca proviene dall’INAPP (già</a:t>
                      </a:r>
                      <a:r>
                        <a:rPr lang="it-IT" sz="22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ISFOL) e ha condotto il primo esercizio di valutazione della Garanzia Giovani a fine 2015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it-IT" sz="22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it-IT" sz="220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it-IT" sz="2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Il Secondo rapporto di valutazione, come previsto dal</a:t>
                      </a:r>
                      <a:r>
                        <a:rPr lang="it-IT" sz="22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Reg. UE 1304/2013 all’art. 19(6), si colloca a tre anni dal precedente</a:t>
                      </a:r>
                      <a:endParaRPr lang="it-IT" sz="220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10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37" y="299138"/>
            <a:ext cx="7886699" cy="860360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Ambiti oggetto della valutazione</a:t>
            </a:r>
            <a:endParaRPr lang="it-IT" sz="3200" b="1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073" y="1825625"/>
            <a:ext cx="8138278" cy="4351338"/>
          </a:xfrm>
        </p:spPr>
        <p:txBody>
          <a:bodyPr/>
          <a:lstStyle/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285227"/>
              </p:ext>
            </p:extLst>
          </p:nvPr>
        </p:nvGraphicFramePr>
        <p:xfrm>
          <a:off x="701741" y="1687399"/>
          <a:ext cx="7377029" cy="3441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77029"/>
              </a:tblGrid>
              <a:tr h="707009">
                <a:tc>
                  <a:txBody>
                    <a:bodyPr/>
                    <a:lstStyle/>
                    <a:p>
                      <a:pPr marL="342900" lvl="0" indent="-342900">
                        <a:buFont typeface="Wingdings" pitchFamily="2" charset="2"/>
                        <a:buChar char="Ø"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Coinvolgimento del target</a:t>
                      </a:r>
                      <a:endParaRPr lang="it-IT" sz="2400" b="0" i="0" u="none" strike="noStrike" cap="none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  <a:tr h="766662">
                <a:tc>
                  <a:txBody>
                    <a:bodyPr/>
                    <a:lstStyle/>
                    <a:p>
                      <a:pPr marL="342900" lvl="0" indent="-342900">
                        <a:buFont typeface="Wingdings" pitchFamily="2" charset="2"/>
                        <a:buChar char="Ø"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Modalità attuative e qualità delle misure di politica attiva</a:t>
                      </a:r>
                    </a:p>
                  </a:txBody>
                  <a:tcPr/>
                </a:tc>
              </a:tr>
              <a:tr h="758975">
                <a:tc>
                  <a:txBody>
                    <a:bodyPr/>
                    <a:lstStyle/>
                    <a:p>
                      <a:pPr marL="342900" lvl="0" indent="-342900">
                        <a:buFont typeface="Wingdings" pitchFamily="2" charset="2"/>
                        <a:buChar char="Ø"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Ruolo e operatività dei servizi per</a:t>
                      </a:r>
                      <a:r>
                        <a:rPr lang="it-IT" sz="2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il lavoro </a:t>
                      </a:r>
                      <a:endParaRPr lang="it-IT" sz="240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  <a:tr h="1208739">
                <a:tc>
                  <a:txBody>
                    <a:bodyPr/>
                    <a:lstStyle/>
                    <a:p>
                      <a:pPr marL="342900" lvl="0" indent="-342900">
                        <a:buFont typeface="Wingdings" pitchFamily="2" charset="2"/>
                        <a:buChar char="Ø"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Contributo</a:t>
                      </a:r>
                      <a:r>
                        <a:rPr lang="it-IT" sz="2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del Programma all’</a:t>
                      </a:r>
                      <a:r>
                        <a:rPr lang="it-IT" sz="2400" b="0" i="0" u="none" strike="noStrike" cap="none" baseline="0" dirty="0" err="1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occupabilità</a:t>
                      </a:r>
                      <a:r>
                        <a:rPr lang="it-IT" sz="2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e all’occupazione dei giovani</a:t>
                      </a:r>
                      <a:endParaRPr lang="it-IT" sz="240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11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3</a:t>
            </a:fld>
            <a:endParaRPr lang="it-IT" sz="11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710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37" y="299138"/>
            <a:ext cx="7886699" cy="907494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Le domande di valutazione (1/4)</a:t>
            </a:r>
            <a:endParaRPr lang="it-IT" sz="3200" b="1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073" y="1825625"/>
            <a:ext cx="8138278" cy="4351338"/>
          </a:xfrm>
        </p:spPr>
        <p:txBody>
          <a:bodyPr/>
          <a:lstStyle/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776175"/>
              </p:ext>
            </p:extLst>
          </p:nvPr>
        </p:nvGraphicFramePr>
        <p:xfrm>
          <a:off x="565609" y="1844197"/>
          <a:ext cx="7626284" cy="27905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6284"/>
              </a:tblGrid>
              <a:tr h="565517">
                <a:tc>
                  <a:txBody>
                    <a:bodyPr/>
                    <a:lstStyle/>
                    <a:p>
                      <a:r>
                        <a:rPr lang="it-IT" sz="2400" b="1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Coinvolgimento del target</a:t>
                      </a:r>
                    </a:p>
                  </a:txBody>
                  <a:tcPr/>
                </a:tc>
              </a:tr>
              <a:tr h="179464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Sono stati raggiunti i destinatari previsti dal Programma?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I giovani coinvolti nel Programma hanno caratteristiche</a:t>
                      </a:r>
                      <a:r>
                        <a:rPr lang="it-IT" sz="2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diverse da quelli che non hanno aderito alla Garanzia Giovani?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Quali sono le determinanti della partecipazione?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4</a:t>
            </a:fld>
            <a:endParaRPr lang="it-IT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37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37" y="299138"/>
            <a:ext cx="7886699" cy="907494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Le domande di valutazione (2/4)</a:t>
            </a:r>
            <a:endParaRPr lang="it-IT" sz="3200" b="1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073" y="1825625"/>
            <a:ext cx="8138278" cy="4351338"/>
          </a:xfrm>
        </p:spPr>
        <p:txBody>
          <a:bodyPr/>
          <a:lstStyle/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296375"/>
              </p:ext>
            </p:extLst>
          </p:nvPr>
        </p:nvGraphicFramePr>
        <p:xfrm>
          <a:off x="678731" y="1621411"/>
          <a:ext cx="7626284" cy="3207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6284"/>
              </a:tblGrid>
              <a:tr h="464186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b="1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Qualità dell’offerta</a:t>
                      </a:r>
                    </a:p>
                  </a:txBody>
                  <a:tcPr/>
                </a:tc>
              </a:tr>
              <a:tr h="137313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Come sono state attuate le principali misure?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La qualità dell’offerta è stata</a:t>
                      </a:r>
                      <a:r>
                        <a:rPr lang="it-IT" sz="2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adeguata?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C’è una relazione tra le caratteristiche socio-anagrafiche dei giovani e il tipo </a:t>
                      </a:r>
                      <a:r>
                        <a:rPr lang="it-IT" sz="2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di politica attiva a cui hanno aderito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?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Quali sono i risultati immediati e gli esiti occupazionali delle diverse misure?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5</a:t>
            </a:fld>
            <a:endParaRPr lang="it-IT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553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37" y="299138"/>
            <a:ext cx="7886699" cy="907494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Le domande di valutazione (3/4)</a:t>
            </a:r>
            <a:endParaRPr lang="it-IT" sz="3200" b="1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073" y="1825625"/>
            <a:ext cx="8138278" cy="4351338"/>
          </a:xfrm>
        </p:spPr>
        <p:txBody>
          <a:bodyPr/>
          <a:lstStyle/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654582"/>
              </p:ext>
            </p:extLst>
          </p:nvPr>
        </p:nvGraphicFramePr>
        <p:xfrm>
          <a:off x="612743" y="1875935"/>
          <a:ext cx="7626284" cy="22768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6284"/>
              </a:tblGrid>
              <a:tr h="630967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b="1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Efficienza dei servizi per il lavoro</a:t>
                      </a:r>
                    </a:p>
                  </a:txBody>
                  <a:tcPr/>
                </a:tc>
              </a:tr>
              <a:tr h="107284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I servizi si sono dimostrati all’altezza dei compiti  </a:t>
                      </a:r>
                      <a:b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</a:b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(es. rispetto della tempistica, volume di attività)?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Qual è il giudizio dei giovani sui servizi ricevuti?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6</a:t>
            </a:fld>
            <a:endParaRPr lang="it-IT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815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237" y="299138"/>
            <a:ext cx="7886699" cy="907494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Le domande di valutazione (4/4)</a:t>
            </a:r>
            <a:endParaRPr lang="it-IT" sz="3200" b="1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073" y="1825625"/>
            <a:ext cx="8138278" cy="4351338"/>
          </a:xfrm>
        </p:spPr>
        <p:txBody>
          <a:bodyPr/>
          <a:lstStyle/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  <a:p>
            <a:pPr marL="133350" indent="0">
              <a:buNone/>
            </a:pPr>
            <a:endParaRPr lang="it-IT" sz="1600" b="1" i="1" dirty="0">
              <a:solidFill>
                <a:srgbClr val="00B0F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132981"/>
              </p:ext>
            </p:extLst>
          </p:nvPr>
        </p:nvGraphicFramePr>
        <p:xfrm>
          <a:off x="556182" y="1385741"/>
          <a:ext cx="7626284" cy="44224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6284"/>
              </a:tblGrid>
              <a:tr h="499621">
                <a:tc>
                  <a:txBody>
                    <a:bodyPr/>
                    <a:lstStyle/>
                    <a:p>
                      <a:r>
                        <a:rPr lang="it-IT" sz="2400" b="1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Efficacia e impatto</a:t>
                      </a:r>
                    </a:p>
                  </a:txBody>
                  <a:tcPr/>
                </a:tc>
              </a:tr>
              <a:tr h="1366886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Ø"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Le misure di politica attiva si sono dimostrate efficaci nel favorire l’occupazione e l’</a:t>
                      </a:r>
                      <a:r>
                        <a:rPr lang="it-IT" sz="24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occupabilità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dei giovani? 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Ø"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Qual</a:t>
                      </a:r>
                      <a:r>
                        <a:rPr lang="it-IT" sz="2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è 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l’efficacia relativa delle diverse misure di politica attiva?</a:t>
                      </a:r>
                    </a:p>
                  </a:txBody>
                  <a:tcPr/>
                </a:tc>
              </a:tr>
              <a:tr h="509048">
                <a:tc>
                  <a:txBody>
                    <a:bodyPr/>
                    <a:lstStyle/>
                    <a:p>
                      <a:r>
                        <a:rPr lang="it-IT" sz="2400" b="1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Qualità del lavoro</a:t>
                      </a:r>
                    </a:p>
                  </a:txBody>
                  <a:tcPr/>
                </a:tc>
              </a:tr>
              <a:tr h="137313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L’occupazione trovata presenta elementi di continuità lavorativa?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Il lavoro svolto è aderente alle competenze possedute dal giovane?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it-IT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7</a:t>
            </a:fld>
            <a:endParaRPr lang="it-IT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9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olo 1"/>
          <p:cNvSpPr>
            <a:spLocks noGrp="1"/>
          </p:cNvSpPr>
          <p:nvPr>
            <p:ph type="title" idx="4294967295"/>
          </p:nvPr>
        </p:nvSpPr>
        <p:spPr>
          <a:xfrm>
            <a:off x="476093" y="415768"/>
            <a:ext cx="7852444" cy="6018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it-IT" sz="32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Principali </a:t>
            </a:r>
            <a:r>
              <a:rPr lang="it-IT" sz="3200" b="1" dirty="0">
                <a:solidFill>
                  <a:srgbClr val="0070C0"/>
                </a:solidFill>
                <a:latin typeface="Garamond" panose="02020404030301010803" pitchFamily="18" charset="0"/>
              </a:rPr>
              <a:t>fonti informative utilizzate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25151"/>
              </p:ext>
            </p:extLst>
          </p:nvPr>
        </p:nvGraphicFramePr>
        <p:xfrm>
          <a:off x="603196" y="1681672"/>
          <a:ext cx="7664110" cy="34622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4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93503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ANPAL – SIU, dati amministrativi delle SAP e delle CO sui partecipanti/non partecipanti al Programma</a:t>
                      </a:r>
                    </a:p>
                    <a:p>
                      <a:pPr marL="0" lvl="1" indent="0">
                        <a:buFont typeface="Wingdings" charset="2"/>
                        <a:buNone/>
                      </a:pPr>
                      <a:endParaRPr lang="it-IT" sz="240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07509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ANPAL, Indagine campionaria sui giovani partecipanti/non partecipanti al Programma, 2017</a:t>
                      </a:r>
                    </a:p>
                    <a:p>
                      <a:pPr marL="342900" lvl="1" indent="-342900">
                        <a:buFont typeface="Wingdings" charset="2"/>
                        <a:buChar char="Ø"/>
                      </a:pPr>
                      <a:endParaRPr lang="it-IT" sz="240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61261"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ANPAL, Indagine campionaria </a:t>
                      </a:r>
                      <a:r>
                        <a:rPr lang="it-IT" sz="2400" b="0" i="1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customer</a:t>
                      </a:r>
                      <a:r>
                        <a:rPr lang="it-IT" sz="2400" b="0" i="1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it-IT" sz="2400" b="0" i="1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satisfaction</a:t>
                      </a:r>
                      <a:r>
                        <a:rPr lang="it-IT" sz="2400" b="0" i="1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degli</a:t>
                      </a:r>
                      <a:r>
                        <a:rPr lang="it-IT" sz="2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utenti 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(18-29enni) 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dei CPI,</a:t>
                      </a:r>
                      <a:r>
                        <a:rPr lang="it-IT" sz="2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it-IT" sz="24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  <a:sym typeface="Arial"/>
                        </a:rPr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7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3305</TotalTime>
  <Words>373</Words>
  <Application>Microsoft Office PowerPoint</Application>
  <PresentationFormat>Presentazione su schermo (4:3)</PresentationFormat>
  <Paragraphs>49</Paragraphs>
  <Slides>8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         SECONDO RAPPORTO DI VALUTAZIONE DELLA GARANZIA GIOVANI E DEL PROGRAMMA OPERATIVO NAZIONALE INIZIATIVA OCCUPAZIONE GIOVANI  Paola Stocco   Roma, 5 luglio 2019  CNEL  Struttura di ricerca e consulenza tecnico-scientifica I   Monitoraggio e valutazione dei servizi per l’impiego e delle politiche occupazionali  </vt:lpstr>
      <vt:lpstr>Presentazione del Gruppo di ricerca</vt:lpstr>
      <vt:lpstr>Ambiti oggetto della valutazione</vt:lpstr>
      <vt:lpstr>Le domande di valutazione (1/4)</vt:lpstr>
      <vt:lpstr>Le domande di valutazione (2/4)</vt:lpstr>
      <vt:lpstr>Le domande di valutazione (3/4)</vt:lpstr>
      <vt:lpstr>Le domande di valutazione (4/4)</vt:lpstr>
      <vt:lpstr>Principali fonti informative utilizzate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guarantee as a policy lever for improving PES functioning and quality services and offers to NEETs and jobseekers</dc:title>
  <dc:creator>giovanna sacco</dc:creator>
  <cp:lastModifiedBy>p.stocco</cp:lastModifiedBy>
  <cp:revision>246</cp:revision>
  <cp:lastPrinted>2019-07-04T11:14:59Z</cp:lastPrinted>
  <dcterms:modified xsi:type="dcterms:W3CDTF">2019-07-05T06:12:10Z</dcterms:modified>
</cp:coreProperties>
</file>