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337" r:id="rId5"/>
    <p:sldId id="347" r:id="rId6"/>
    <p:sldId id="339" r:id="rId7"/>
    <p:sldId id="336" r:id="rId8"/>
    <p:sldId id="321" r:id="rId9"/>
    <p:sldId id="338" r:id="rId10"/>
    <p:sldId id="342" r:id="rId11"/>
    <p:sldId id="344" r:id="rId12"/>
    <p:sldId id="329" r:id="rId13"/>
    <p:sldId id="345" r:id="rId14"/>
    <p:sldId id="346" r:id="rId15"/>
    <p:sldId id="343" r:id="rId16"/>
    <p:sldId id="348" r:id="rId17"/>
    <p:sldId id="331" r:id="rId18"/>
    <p:sldId id="349" r:id="rId19"/>
    <p:sldId id="332" r:id="rId20"/>
    <p:sldId id="350" r:id="rId21"/>
    <p:sldId id="351" r:id="rId22"/>
  </p:sldIdLst>
  <p:sldSz cx="12192000" cy="6858000"/>
  <p:notesSz cx="6797675" cy="987266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6FAC46"/>
    <a:srgbClr val="026A98"/>
    <a:srgbClr val="0AF60A"/>
    <a:srgbClr val="AB1584"/>
    <a:srgbClr val="F6A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8" autoAdjust="0"/>
    <p:restoredTop sz="94662" autoAdjust="0"/>
  </p:normalViewPr>
  <p:slideViewPr>
    <p:cSldViewPr snapToGrid="0">
      <p:cViewPr>
        <p:scale>
          <a:sx n="76" d="100"/>
          <a:sy n="76" d="100"/>
        </p:scale>
        <p:origin x="-1800" y="-8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-2922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.micheletta\Desktop\ANALISI%20DESCRITTIVA%20DATI%20PIAAC%20ON%20LINE\Copia%20di%20Elab_18Ottobr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7047303024389608"/>
          <c:y val="1.0323592532839654E-2"/>
          <c:w val="0.50539872801554842"/>
          <c:h val="0.97009799214239811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6"/>
            <c:invertIfNegative val="0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7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8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9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0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1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2"/>
            <c:invertIfNegative val="0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3"/>
            <c:invertIfNegative val="0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4"/>
            <c:invertIfNegative val="0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5"/>
            <c:invertIfNegative val="0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Graf.1!$A$5:$B$20</c:f>
              <c:multiLvlStrCache>
                <c:ptCount val="16"/>
                <c:lvl>
                  <c:pt idx="0">
                    <c:v>Femmine</c:v>
                  </c:pt>
                  <c:pt idx="1">
                    <c:v>Maschi</c:v>
                  </c:pt>
                  <c:pt idx="2">
                    <c:v>16-24</c:v>
                  </c:pt>
                  <c:pt idx="3">
                    <c:v>25-34</c:v>
                  </c:pt>
                  <c:pt idx="4">
                    <c:v>35-44</c:v>
                  </c:pt>
                  <c:pt idx="5">
                    <c:v>45-54</c:v>
                  </c:pt>
                  <c:pt idx="6">
                    <c:v>55-65</c:v>
                  </c:pt>
                  <c:pt idx="7">
                    <c:v>Fino a istruzione secondaria di I grado</c:v>
                  </c:pt>
                  <c:pt idx="8">
                    <c:v>Isruzione secondaria di II grado</c:v>
                  </c:pt>
                  <c:pt idx="9">
                    <c:v>Laurea o titolo post-laurea</c:v>
                  </c:pt>
                  <c:pt idx="10">
                    <c:v>Skilled occupations</c:v>
                  </c:pt>
                  <c:pt idx="11">
                    <c:v>Semi-skilled occupations</c:v>
                  </c:pt>
                  <c:pt idx="12">
                    <c:v>Elementary occupations</c:v>
                  </c:pt>
                  <c:pt idx="13">
                    <c:v>Nord</c:v>
                  </c:pt>
                  <c:pt idx="14">
                    <c:v>Centro</c:v>
                  </c:pt>
                  <c:pt idx="15">
                    <c:v>Sud e isole</c:v>
                  </c:pt>
                </c:lvl>
                <c:lvl>
                  <c:pt idx="0">
                    <c:v>GENERE</c:v>
                  </c:pt>
                  <c:pt idx="2">
                    <c:v>ETÀ</c:v>
                  </c:pt>
                  <c:pt idx="7">
                    <c:v>TITOLO DI STUDIO</c:v>
                  </c:pt>
                  <c:pt idx="10">
                    <c:v>CATEGORIA PROFESSIONALE</c:v>
                  </c:pt>
                  <c:pt idx="13">
                    <c:v>RIPARTIZIONE TERRITORIALE</c:v>
                  </c:pt>
                </c:lvl>
              </c:multiLvlStrCache>
            </c:multiLvlStrRef>
          </c:cat>
          <c:val>
            <c:numRef>
              <c:f>Graf.1!$C$5:$C$20</c:f>
              <c:numCache>
                <c:formatCode>###0.0</c:formatCode>
                <c:ptCount val="16"/>
                <c:pt idx="0">
                  <c:v>55.290570175438603</c:v>
                </c:pt>
                <c:pt idx="1">
                  <c:v>44.709429824561397</c:v>
                </c:pt>
                <c:pt idx="2" formatCode="0.0">
                  <c:v>19.106359649122801</c:v>
                </c:pt>
                <c:pt idx="3" formatCode="0.0">
                  <c:v>28.234649122806999</c:v>
                </c:pt>
                <c:pt idx="4" formatCode="0.0">
                  <c:v>23.8760964912281</c:v>
                </c:pt>
                <c:pt idx="5" formatCode="0.0">
                  <c:v>19.462719298245599</c:v>
                </c:pt>
                <c:pt idx="6" formatCode="0.0">
                  <c:v>9.3201754385964897</c:v>
                </c:pt>
                <c:pt idx="7">
                  <c:v>24.5614035087719</c:v>
                </c:pt>
                <c:pt idx="8">
                  <c:v>51.370614035087698</c:v>
                </c:pt>
                <c:pt idx="9">
                  <c:v>24.0679824561403</c:v>
                </c:pt>
                <c:pt idx="10">
                  <c:v>16.839677047289506</c:v>
                </c:pt>
                <c:pt idx="11">
                  <c:v>74.019607843137251</c:v>
                </c:pt>
                <c:pt idx="12">
                  <c:v>9.1407151095732413</c:v>
                </c:pt>
                <c:pt idx="13">
                  <c:v>39.799999999999997</c:v>
                </c:pt>
                <c:pt idx="14">
                  <c:v>19.399999999999999</c:v>
                </c:pt>
                <c:pt idx="15">
                  <c:v>40.799999999999997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3069312"/>
        <c:axId val="203070848"/>
      </c:barChart>
      <c:catAx>
        <c:axId val="2030693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300">
                <a:solidFill>
                  <a:srgbClr val="002060"/>
                </a:solidFill>
              </a:defRPr>
            </a:pPr>
            <a:endParaRPr lang="it-IT"/>
          </a:p>
        </c:txPr>
        <c:crossAx val="203070848"/>
        <c:crosses val="autoZero"/>
        <c:auto val="1"/>
        <c:lblAlgn val="ctr"/>
        <c:lblOffset val="100"/>
        <c:noMultiLvlLbl val="0"/>
      </c:catAx>
      <c:valAx>
        <c:axId val="203070848"/>
        <c:scaling>
          <c:orientation val="minMax"/>
        </c:scaling>
        <c:delete val="1"/>
        <c:axPos val="b"/>
        <c:numFmt formatCode="###0.0" sourceLinked="1"/>
        <c:majorTickMark val="out"/>
        <c:minorTickMark val="none"/>
        <c:tickLblPos val="nextTo"/>
        <c:crossAx val="203069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</c:dPt>
          <c:dPt>
            <c:idx val="6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7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8"/>
            <c:invertIfNegative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</c:dPt>
          <c:dPt>
            <c:idx val="9"/>
            <c:invertIfNegative val="0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0"/>
            <c:invertIfNegative val="0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1"/>
            <c:invertIfNegative val="0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Fig.9!$A$2:$L$3</c:f>
              <c:multiLvlStrCache>
                <c:ptCount val="12"/>
                <c:lvl>
                  <c:pt idx="0">
                    <c:v>Basso</c:v>
                  </c:pt>
                  <c:pt idx="1">
                    <c:v>Medio</c:v>
                  </c:pt>
                  <c:pt idx="2">
                    <c:v>Alto</c:v>
                  </c:pt>
                  <c:pt idx="3">
                    <c:v>Basso</c:v>
                  </c:pt>
                  <c:pt idx="4">
                    <c:v>Medio</c:v>
                  </c:pt>
                  <c:pt idx="5">
                    <c:v>Alto</c:v>
                  </c:pt>
                  <c:pt idx="6">
                    <c:v>Basso</c:v>
                  </c:pt>
                  <c:pt idx="7">
                    <c:v>Medio</c:v>
                  </c:pt>
                  <c:pt idx="8">
                    <c:v>Alto</c:v>
                  </c:pt>
                  <c:pt idx="9">
                    <c:v>Basso</c:v>
                  </c:pt>
                  <c:pt idx="10">
                    <c:v>Medio</c:v>
                  </c:pt>
                  <c:pt idx="11">
                    <c:v>Alto</c:v>
                  </c:pt>
                </c:lvl>
                <c:lvl>
                  <c:pt idx="0">
                    <c:v>RICERCA DI LAVORO</c:v>
                  </c:pt>
                  <c:pt idx="3">
                    <c:v>FORMAZIONE AGGIUNTIVA</c:v>
                  </c:pt>
                  <c:pt idx="6">
                    <c:v>AUTOEFFICACIA</c:v>
                  </c:pt>
                  <c:pt idx="9">
                    <c:v>ADOZIONE DI MISURE ATTIVE</c:v>
                  </c:pt>
                </c:lvl>
              </c:multiLvlStrCache>
            </c:multiLvlStrRef>
          </c:cat>
          <c:val>
            <c:numRef>
              <c:f>Fig.9!$A$4:$L$4</c:f>
              <c:numCache>
                <c:formatCode>General</c:formatCode>
                <c:ptCount val="12"/>
                <c:pt idx="0" formatCode="0.0">
                  <c:v>1</c:v>
                </c:pt>
                <c:pt idx="1">
                  <c:v>21.6</c:v>
                </c:pt>
                <c:pt idx="2">
                  <c:v>77.400000000000006</c:v>
                </c:pt>
                <c:pt idx="3">
                  <c:v>8.9</c:v>
                </c:pt>
                <c:pt idx="4">
                  <c:v>64.8</c:v>
                </c:pt>
                <c:pt idx="5">
                  <c:v>26.3</c:v>
                </c:pt>
                <c:pt idx="6" formatCode="0.0">
                  <c:v>17</c:v>
                </c:pt>
                <c:pt idx="7">
                  <c:v>57.3</c:v>
                </c:pt>
                <c:pt idx="8">
                  <c:v>25.7</c:v>
                </c:pt>
                <c:pt idx="9">
                  <c:v>3.2</c:v>
                </c:pt>
                <c:pt idx="10">
                  <c:v>15.7</c:v>
                </c:pt>
                <c:pt idx="11">
                  <c:v>81.099999999999994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621376"/>
        <c:axId val="212187392"/>
      </c:barChart>
      <c:catAx>
        <c:axId val="211621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it-IT"/>
          </a:p>
        </c:txPr>
        <c:crossAx val="212187392"/>
        <c:crosses val="autoZero"/>
        <c:auto val="1"/>
        <c:lblAlgn val="ctr"/>
        <c:lblOffset val="100"/>
        <c:noMultiLvlLbl val="0"/>
      </c:catAx>
      <c:valAx>
        <c:axId val="21218739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116213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D90740-4DE0-41EF-834C-664EEE860CF9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CFD4EE51-26C0-4119-AC27-DD246BC6EBAA}">
      <dgm:prSet phldrT="[Tes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it-IT" sz="800" b="1" dirty="0" smtClean="0"/>
        </a:p>
        <a:p>
          <a:r>
            <a:rPr lang="it-IT" sz="2400" b="1" dirty="0" smtClean="0"/>
            <a:t>Cos’è</a:t>
          </a:r>
          <a:endParaRPr lang="it-IT" sz="2400" b="1" dirty="0"/>
        </a:p>
      </dgm:t>
    </dgm:pt>
    <dgm:pt modelId="{648C21F5-307B-4883-83E4-83C3EE6D9ED3}" type="parTrans" cxnId="{E12D2677-5E7F-446D-A61B-E0C5F95D8B6B}">
      <dgm:prSet/>
      <dgm:spPr/>
      <dgm:t>
        <a:bodyPr/>
        <a:lstStyle/>
        <a:p>
          <a:endParaRPr lang="it-IT"/>
        </a:p>
      </dgm:t>
    </dgm:pt>
    <dgm:pt modelId="{6A9EF7EC-0BA8-4ED8-A6FA-D5F3FDA0A221}" type="sibTrans" cxnId="{E12D2677-5E7F-446D-A61B-E0C5F95D8B6B}">
      <dgm:prSet/>
      <dgm:spPr/>
      <dgm:t>
        <a:bodyPr/>
        <a:lstStyle/>
        <a:p>
          <a:endParaRPr lang="it-IT"/>
        </a:p>
      </dgm:t>
    </dgm:pt>
    <dgm:pt modelId="{71566859-69F7-4057-B3D4-571244B308CB}">
      <dgm:prSet phldrT="[Tes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just"/>
          <a:r>
            <a:rPr lang="it-IT" sz="1800" b="1" dirty="0" smtClean="0">
              <a:solidFill>
                <a:srgbClr val="002060"/>
              </a:solidFill>
            </a:rPr>
            <a:t>Strumento di </a:t>
          </a:r>
          <a:r>
            <a:rPr lang="it-IT" sz="1800" b="1" i="1" cap="small" baseline="0" dirty="0" smtClean="0">
              <a:solidFill>
                <a:srgbClr val="002060"/>
              </a:solidFill>
            </a:rPr>
            <a:t>self-</a:t>
          </a:r>
          <a:r>
            <a:rPr lang="it-IT" sz="1800" b="1" i="1" cap="small" baseline="0" dirty="0" err="1" smtClean="0">
              <a:solidFill>
                <a:srgbClr val="002060"/>
              </a:solidFill>
            </a:rPr>
            <a:t>assessment</a:t>
          </a:r>
          <a:r>
            <a:rPr lang="it-IT" sz="1800" b="1" dirty="0" smtClean="0">
              <a:solidFill>
                <a:srgbClr val="002060"/>
              </a:solidFill>
            </a:rPr>
            <a:t> delle </a:t>
          </a:r>
          <a:r>
            <a:rPr lang="it-IT" sz="1800" b="1" cap="small" baseline="0" dirty="0" smtClean="0">
              <a:solidFill>
                <a:srgbClr val="002060"/>
              </a:solidFill>
            </a:rPr>
            <a:t>competenze</a:t>
          </a:r>
          <a:r>
            <a:rPr lang="it-IT" sz="1800" b="1" dirty="0" smtClean="0">
              <a:solidFill>
                <a:srgbClr val="002060"/>
              </a:solidFill>
            </a:rPr>
            <a:t> chiave degli adulti, realizzato dall’OCSE</a:t>
          </a:r>
          <a:endParaRPr lang="it-IT" sz="1800" b="1" dirty="0">
            <a:solidFill>
              <a:srgbClr val="002060"/>
            </a:solidFill>
          </a:endParaRPr>
        </a:p>
      </dgm:t>
    </dgm:pt>
    <dgm:pt modelId="{7CDA7CBD-0A74-4065-87C9-940C2A538495}" type="parTrans" cxnId="{49930B69-D793-46DE-A22A-A74D95731FA0}">
      <dgm:prSet/>
      <dgm:spPr/>
      <dgm:t>
        <a:bodyPr/>
        <a:lstStyle/>
        <a:p>
          <a:endParaRPr lang="it-IT"/>
        </a:p>
      </dgm:t>
    </dgm:pt>
    <dgm:pt modelId="{CD4D0517-41D6-4B27-917D-24D70E0B9CDF}" type="sibTrans" cxnId="{49930B69-D793-46DE-A22A-A74D95731FA0}">
      <dgm:prSet/>
      <dgm:spPr/>
      <dgm:t>
        <a:bodyPr/>
        <a:lstStyle/>
        <a:p>
          <a:endParaRPr lang="it-IT"/>
        </a:p>
      </dgm:t>
    </dgm:pt>
    <dgm:pt modelId="{77EB81E4-F3C8-42C3-BDF3-673C82ACBAFE}">
      <dgm:prSet phldrT="[Tes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endParaRPr lang="it-IT" sz="1800" b="1" dirty="0" smtClean="0"/>
        </a:p>
        <a:p>
          <a:r>
            <a:rPr lang="it-IT" sz="2400" b="1" dirty="0" smtClean="0"/>
            <a:t>Come è fatto</a:t>
          </a:r>
          <a:endParaRPr lang="it-IT" sz="2400" b="1" dirty="0"/>
        </a:p>
      </dgm:t>
    </dgm:pt>
    <dgm:pt modelId="{0FC43E8F-EB47-4182-9986-49A017DF8A20}" type="parTrans" cxnId="{31BFC2F7-A8FB-45E8-AB02-17D7276D0704}">
      <dgm:prSet/>
      <dgm:spPr/>
      <dgm:t>
        <a:bodyPr/>
        <a:lstStyle/>
        <a:p>
          <a:endParaRPr lang="it-IT"/>
        </a:p>
      </dgm:t>
    </dgm:pt>
    <dgm:pt modelId="{11C2BE1B-BC6E-4B98-818E-B8311B84BE6B}" type="sibTrans" cxnId="{31BFC2F7-A8FB-45E8-AB02-17D7276D0704}">
      <dgm:prSet/>
      <dgm:spPr/>
      <dgm:t>
        <a:bodyPr/>
        <a:lstStyle/>
        <a:p>
          <a:endParaRPr lang="it-IT"/>
        </a:p>
      </dgm:t>
    </dgm:pt>
    <dgm:pt modelId="{DD4692F2-9BBA-4AB9-914F-DF9D0957D57E}">
      <dgm:prSet phldrT="[Tes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just"/>
          <a:r>
            <a:rPr lang="it-IT" sz="1700" b="1" cap="small" baseline="0" dirty="0" smtClean="0">
              <a:solidFill>
                <a:srgbClr val="002060"/>
              </a:solidFill>
            </a:rPr>
            <a:t>Questionario</a:t>
          </a:r>
          <a:r>
            <a:rPr lang="it-IT" sz="1700" b="1" dirty="0" smtClean="0">
              <a:solidFill>
                <a:srgbClr val="002060"/>
              </a:solidFill>
            </a:rPr>
            <a:t> </a:t>
          </a:r>
          <a:r>
            <a:rPr lang="it-IT" sz="1700" b="1" cap="small" baseline="0" dirty="0" smtClean="0">
              <a:solidFill>
                <a:srgbClr val="002060"/>
              </a:solidFill>
            </a:rPr>
            <a:t>di background </a:t>
          </a:r>
          <a:r>
            <a:rPr lang="it-IT" sz="1700" b="0" dirty="0" smtClean="0">
              <a:solidFill>
                <a:srgbClr val="002060"/>
              </a:solidFill>
            </a:rPr>
            <a:t>+ </a:t>
          </a:r>
          <a:r>
            <a:rPr lang="it-IT" sz="1700" b="1" cap="small" baseline="0" dirty="0" smtClean="0">
              <a:solidFill>
                <a:srgbClr val="002060"/>
              </a:solidFill>
            </a:rPr>
            <a:t>Prove preliminari </a:t>
          </a:r>
          <a:r>
            <a:rPr lang="it-IT" sz="1700" b="0" dirty="0" smtClean="0">
              <a:solidFill>
                <a:srgbClr val="002060"/>
              </a:solidFill>
            </a:rPr>
            <a:t>(3 di </a:t>
          </a:r>
          <a:r>
            <a:rPr lang="it-IT" sz="1700" b="0" i="1" dirty="0" smtClean="0">
              <a:solidFill>
                <a:srgbClr val="002060"/>
              </a:solidFill>
            </a:rPr>
            <a:t>literacy</a:t>
          </a:r>
          <a:r>
            <a:rPr lang="it-IT" sz="1700" b="0" dirty="0" smtClean="0">
              <a:solidFill>
                <a:srgbClr val="002060"/>
              </a:solidFill>
            </a:rPr>
            <a:t> e 3 di </a:t>
          </a:r>
          <a:r>
            <a:rPr lang="it-IT" sz="1700" b="0" i="1" dirty="0" smtClean="0">
              <a:solidFill>
                <a:srgbClr val="002060"/>
              </a:solidFill>
            </a:rPr>
            <a:t>numeracy</a:t>
          </a:r>
          <a:r>
            <a:rPr lang="it-IT" sz="1700" b="0" dirty="0" smtClean="0">
              <a:solidFill>
                <a:srgbClr val="002060"/>
              </a:solidFill>
            </a:rPr>
            <a:t>)</a:t>
          </a:r>
          <a:endParaRPr lang="it-IT" sz="1700" b="0" dirty="0">
            <a:solidFill>
              <a:srgbClr val="002060"/>
            </a:solidFill>
          </a:endParaRPr>
        </a:p>
      </dgm:t>
    </dgm:pt>
    <dgm:pt modelId="{B9F7B32E-5953-4335-BA74-9EE80C77CE65}" type="parTrans" cxnId="{24D3200E-CA4D-43B7-AFE0-46757E609C48}">
      <dgm:prSet/>
      <dgm:spPr/>
      <dgm:t>
        <a:bodyPr/>
        <a:lstStyle/>
        <a:p>
          <a:endParaRPr lang="it-IT"/>
        </a:p>
      </dgm:t>
    </dgm:pt>
    <dgm:pt modelId="{F8CD1F28-1A29-4B31-A803-2DD6ADF79B9C}" type="sibTrans" cxnId="{24D3200E-CA4D-43B7-AFE0-46757E609C48}">
      <dgm:prSet/>
      <dgm:spPr/>
      <dgm:t>
        <a:bodyPr/>
        <a:lstStyle/>
        <a:p>
          <a:endParaRPr lang="it-IT"/>
        </a:p>
      </dgm:t>
    </dgm:pt>
    <dgm:pt modelId="{71894F52-A176-4621-A250-931113B97AFA}">
      <dgm:prSet phldrT="[Tes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just"/>
          <a:r>
            <a:rPr lang="it-IT" sz="1700" b="1" cap="small" baseline="0" dirty="0" smtClean="0">
              <a:solidFill>
                <a:srgbClr val="002060"/>
              </a:solidFill>
            </a:rPr>
            <a:t>Moduli </a:t>
          </a:r>
          <a:r>
            <a:rPr lang="it-IT" sz="1700" b="1" cap="small" dirty="0" smtClean="0">
              <a:solidFill>
                <a:srgbClr val="002060"/>
              </a:solidFill>
            </a:rPr>
            <a:t>cognitivi </a:t>
          </a:r>
          <a:r>
            <a:rPr lang="it-IT" sz="1700" b="0" dirty="0" smtClean="0">
              <a:solidFill>
                <a:srgbClr val="002060"/>
              </a:solidFill>
            </a:rPr>
            <a:t>(</a:t>
          </a:r>
          <a:r>
            <a:rPr lang="it-IT" sz="1700" b="0" i="1" dirty="0" smtClean="0">
              <a:solidFill>
                <a:srgbClr val="002060"/>
              </a:solidFill>
            </a:rPr>
            <a:t>literacy</a:t>
          </a:r>
          <a:r>
            <a:rPr lang="it-IT" sz="1700" b="0" dirty="0" smtClean="0">
              <a:solidFill>
                <a:srgbClr val="002060"/>
              </a:solidFill>
            </a:rPr>
            <a:t>, n</a:t>
          </a:r>
          <a:r>
            <a:rPr lang="it-IT" sz="1700" b="0" i="1" dirty="0" smtClean="0">
              <a:solidFill>
                <a:srgbClr val="002060"/>
              </a:solidFill>
            </a:rPr>
            <a:t>umeracy, </a:t>
          </a:r>
          <a:r>
            <a:rPr lang="it-IT" sz="1700" b="0" i="1" dirty="0" err="1" smtClean="0">
              <a:solidFill>
                <a:srgbClr val="002060"/>
              </a:solidFill>
            </a:rPr>
            <a:t>reading</a:t>
          </a:r>
          <a:r>
            <a:rPr lang="it-IT" sz="1700" b="0" i="1" dirty="0" smtClean="0">
              <a:solidFill>
                <a:srgbClr val="002060"/>
              </a:solidFill>
            </a:rPr>
            <a:t> </a:t>
          </a:r>
          <a:r>
            <a:rPr lang="it-IT" sz="1700" b="0" i="1" dirty="0" err="1" smtClean="0">
              <a:solidFill>
                <a:srgbClr val="002060"/>
              </a:solidFill>
            </a:rPr>
            <a:t>components</a:t>
          </a:r>
          <a:r>
            <a:rPr lang="it-IT" sz="1700" b="0" i="1" dirty="0" smtClean="0">
              <a:solidFill>
                <a:srgbClr val="002060"/>
              </a:solidFill>
            </a:rPr>
            <a:t>,</a:t>
          </a:r>
          <a:r>
            <a:rPr lang="it-IT" sz="1700" b="0" dirty="0" smtClean="0">
              <a:solidFill>
                <a:srgbClr val="002060"/>
              </a:solidFill>
            </a:rPr>
            <a:t> </a:t>
          </a:r>
          <a:r>
            <a:rPr lang="it-IT" sz="1700" b="0" dirty="0" err="1" smtClean="0">
              <a:solidFill>
                <a:srgbClr val="002060"/>
              </a:solidFill>
            </a:rPr>
            <a:t>p</a:t>
          </a:r>
          <a:r>
            <a:rPr lang="it-IT" sz="1700" b="0" i="1" dirty="0" err="1" smtClean="0">
              <a:solidFill>
                <a:srgbClr val="002060"/>
              </a:solidFill>
            </a:rPr>
            <a:t>roblem</a:t>
          </a:r>
          <a:r>
            <a:rPr lang="it-IT" sz="1700" b="0" dirty="0" smtClean="0">
              <a:solidFill>
                <a:srgbClr val="002060"/>
              </a:solidFill>
            </a:rPr>
            <a:t> </a:t>
          </a:r>
          <a:r>
            <a:rPr lang="it-IT" sz="1700" b="0" i="1" dirty="0" err="1" smtClean="0">
              <a:solidFill>
                <a:srgbClr val="002060"/>
              </a:solidFill>
            </a:rPr>
            <a:t>solving</a:t>
          </a:r>
          <a:r>
            <a:rPr lang="it-IT" sz="1700" b="0" dirty="0" smtClean="0">
              <a:solidFill>
                <a:srgbClr val="002060"/>
              </a:solidFill>
            </a:rPr>
            <a:t> in ambienti tecnologicamente avanzati)</a:t>
          </a:r>
          <a:endParaRPr lang="it-IT" sz="1700" b="0" dirty="0">
            <a:solidFill>
              <a:srgbClr val="002060"/>
            </a:solidFill>
          </a:endParaRPr>
        </a:p>
      </dgm:t>
    </dgm:pt>
    <dgm:pt modelId="{65F66F3E-54BA-4EF3-86FF-6B3054A78050}" type="parTrans" cxnId="{1D8C1201-B9B8-48A2-AC23-183FE108D098}">
      <dgm:prSet/>
      <dgm:spPr/>
      <dgm:t>
        <a:bodyPr/>
        <a:lstStyle/>
        <a:p>
          <a:endParaRPr lang="it-IT"/>
        </a:p>
      </dgm:t>
    </dgm:pt>
    <dgm:pt modelId="{858C2538-50DE-4BDF-858D-8E926C706792}" type="sibTrans" cxnId="{1D8C1201-B9B8-48A2-AC23-183FE108D098}">
      <dgm:prSet/>
      <dgm:spPr/>
      <dgm:t>
        <a:bodyPr/>
        <a:lstStyle/>
        <a:p>
          <a:endParaRPr lang="it-IT"/>
        </a:p>
      </dgm:t>
    </dgm:pt>
    <dgm:pt modelId="{517CFD44-2537-4DF6-A3EB-B54CB4EB7275}">
      <dgm:prSet phldrT="[Testo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800" b="1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b="1" dirty="0" smtClean="0"/>
            <a:t>Come si usa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dirty="0"/>
        </a:p>
      </dgm:t>
    </dgm:pt>
    <dgm:pt modelId="{E651E317-DBF8-4486-9ED2-A8CAEDBA09F0}" type="parTrans" cxnId="{94589473-BD8E-42C6-96A4-9693FF12FF74}">
      <dgm:prSet/>
      <dgm:spPr/>
      <dgm:t>
        <a:bodyPr/>
        <a:lstStyle/>
        <a:p>
          <a:endParaRPr lang="it-IT"/>
        </a:p>
      </dgm:t>
    </dgm:pt>
    <dgm:pt modelId="{1970C0DD-250E-4555-9DB2-432C6EBB8E28}" type="sibTrans" cxnId="{94589473-BD8E-42C6-96A4-9693FF12FF74}">
      <dgm:prSet/>
      <dgm:spPr/>
      <dgm:t>
        <a:bodyPr/>
        <a:lstStyle/>
        <a:p>
          <a:endParaRPr lang="it-IT"/>
        </a:p>
      </dgm:t>
    </dgm:pt>
    <dgm:pt modelId="{CF39F8A0-F8A1-4A03-AA61-9DB53A205060}">
      <dgm:prSet phldrT="[Tes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it-IT" sz="1800" b="1" dirty="0" smtClean="0">
              <a:solidFill>
                <a:srgbClr val="002060"/>
              </a:solidFill>
            </a:rPr>
            <a:t>On-line</a:t>
          </a:r>
          <a:endParaRPr lang="it-IT" sz="1800" b="1" dirty="0">
            <a:solidFill>
              <a:srgbClr val="002060"/>
            </a:solidFill>
          </a:endParaRPr>
        </a:p>
      </dgm:t>
    </dgm:pt>
    <dgm:pt modelId="{6718BE99-4EC0-4D5C-8D0F-0171705B3D99}" type="parTrans" cxnId="{E0BD74D2-AA50-483D-89DC-8747E4E95A3B}">
      <dgm:prSet/>
      <dgm:spPr/>
      <dgm:t>
        <a:bodyPr/>
        <a:lstStyle/>
        <a:p>
          <a:endParaRPr lang="it-IT"/>
        </a:p>
      </dgm:t>
    </dgm:pt>
    <dgm:pt modelId="{95D4F6BC-B1CF-40FA-8331-C6A35B35F38E}" type="sibTrans" cxnId="{E0BD74D2-AA50-483D-89DC-8747E4E95A3B}">
      <dgm:prSet/>
      <dgm:spPr/>
      <dgm:t>
        <a:bodyPr/>
        <a:lstStyle/>
        <a:p>
          <a:endParaRPr lang="it-IT"/>
        </a:p>
      </dgm:t>
    </dgm:pt>
    <dgm:pt modelId="{05B4C8A5-465B-4760-982F-F3A7E8F44F39}">
      <dgm:prSet phldrT="[Tes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it-IT" sz="1800" b="1" dirty="0" smtClean="0">
              <a:solidFill>
                <a:srgbClr val="002060"/>
              </a:solidFill>
            </a:rPr>
            <a:t>In auto-somministrazione</a:t>
          </a:r>
          <a:endParaRPr lang="it-IT" sz="1800" b="1" dirty="0">
            <a:solidFill>
              <a:srgbClr val="002060"/>
            </a:solidFill>
          </a:endParaRPr>
        </a:p>
      </dgm:t>
    </dgm:pt>
    <dgm:pt modelId="{F3324071-446B-4882-AA6E-67D2778EC978}" type="parTrans" cxnId="{0819E16B-E4E3-46E0-B577-5B499C2F8419}">
      <dgm:prSet/>
      <dgm:spPr/>
      <dgm:t>
        <a:bodyPr/>
        <a:lstStyle/>
        <a:p>
          <a:endParaRPr lang="it-IT"/>
        </a:p>
      </dgm:t>
    </dgm:pt>
    <dgm:pt modelId="{07F01604-D5E9-408C-9064-C418E4EB25ED}" type="sibTrans" cxnId="{0819E16B-E4E3-46E0-B577-5B499C2F8419}">
      <dgm:prSet/>
      <dgm:spPr/>
      <dgm:t>
        <a:bodyPr/>
        <a:lstStyle/>
        <a:p>
          <a:endParaRPr lang="it-IT"/>
        </a:p>
      </dgm:t>
    </dgm:pt>
    <dgm:pt modelId="{A8790D5F-517B-43F9-9B8C-1E5B02BFA0BB}">
      <dgm:prSet phldrT="[Tes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just"/>
          <a:r>
            <a:rPr lang="it-IT" sz="1700" b="1" cap="small" baseline="0" dirty="0" smtClean="0">
              <a:solidFill>
                <a:srgbClr val="002060"/>
              </a:solidFill>
            </a:rPr>
            <a:t>Moduli non cognitivi </a:t>
          </a:r>
          <a:r>
            <a:rPr lang="it-IT" sz="1700" b="0" dirty="0" smtClean="0">
              <a:solidFill>
                <a:srgbClr val="002060"/>
              </a:solidFill>
            </a:rPr>
            <a:t>(Competenze agite, Interessi e obiettivi di carriera, Benessere soggettivo e salute)</a:t>
          </a:r>
          <a:endParaRPr lang="it-IT" sz="1700" b="0" dirty="0">
            <a:solidFill>
              <a:srgbClr val="002060"/>
            </a:solidFill>
          </a:endParaRPr>
        </a:p>
      </dgm:t>
    </dgm:pt>
    <dgm:pt modelId="{EA3668BF-454A-4DEC-BED8-F3C72DC1D12D}" type="parTrans" cxnId="{710E1EDE-84EF-4D2C-A446-17645D6AB92C}">
      <dgm:prSet/>
      <dgm:spPr/>
      <dgm:t>
        <a:bodyPr/>
        <a:lstStyle/>
        <a:p>
          <a:endParaRPr lang="it-IT"/>
        </a:p>
      </dgm:t>
    </dgm:pt>
    <dgm:pt modelId="{4823CEFB-A93E-4380-B0EB-BDB19408E8BB}" type="sibTrans" cxnId="{710E1EDE-84EF-4D2C-A446-17645D6AB92C}">
      <dgm:prSet/>
      <dgm:spPr/>
      <dgm:t>
        <a:bodyPr/>
        <a:lstStyle/>
        <a:p>
          <a:endParaRPr lang="it-IT"/>
        </a:p>
      </dgm:t>
    </dgm:pt>
    <dgm:pt modelId="{EE047B06-D37B-46E4-9025-D072A2452FAE}">
      <dgm:prSet phldrT="[Testo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it-IT" sz="1800" b="1" dirty="0" smtClean="0">
              <a:solidFill>
                <a:srgbClr val="002060"/>
              </a:solidFill>
            </a:rPr>
            <a:t>Tramite codice d’accesso</a:t>
          </a:r>
          <a:endParaRPr lang="it-IT" sz="1800" b="1" dirty="0">
            <a:solidFill>
              <a:srgbClr val="002060"/>
            </a:solidFill>
          </a:endParaRPr>
        </a:p>
      </dgm:t>
    </dgm:pt>
    <dgm:pt modelId="{DC18BDA8-7D1C-475B-8E6D-9B7ED66461CB}" type="parTrans" cxnId="{2B98E736-1BFF-449E-AAB7-0F7AF511AC6C}">
      <dgm:prSet/>
      <dgm:spPr/>
      <dgm:t>
        <a:bodyPr/>
        <a:lstStyle/>
        <a:p>
          <a:endParaRPr lang="it-IT"/>
        </a:p>
      </dgm:t>
    </dgm:pt>
    <dgm:pt modelId="{67D333AC-F62E-4C96-9621-57194A5B8419}" type="sibTrans" cxnId="{2B98E736-1BFF-449E-AAB7-0F7AF511AC6C}">
      <dgm:prSet/>
      <dgm:spPr/>
      <dgm:t>
        <a:bodyPr/>
        <a:lstStyle/>
        <a:p>
          <a:endParaRPr lang="it-IT"/>
        </a:p>
      </dgm:t>
    </dgm:pt>
    <dgm:pt modelId="{BBBF8073-9FAD-4184-849F-A472C2736EE8}">
      <dgm:prSet phldrT="[Tes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just"/>
          <a:r>
            <a:rPr lang="it-IT" sz="1800" b="1" dirty="0" smtClean="0">
              <a:solidFill>
                <a:srgbClr val="002060"/>
              </a:solidFill>
            </a:rPr>
            <a:t>Permette di conoscere il proprio livello di competenze necessarie per la vita quotidiana e per lo sviluppo professionale </a:t>
          </a:r>
          <a:endParaRPr lang="it-IT" sz="1800" b="1" dirty="0">
            <a:solidFill>
              <a:srgbClr val="002060"/>
            </a:solidFill>
          </a:endParaRPr>
        </a:p>
      </dgm:t>
    </dgm:pt>
    <dgm:pt modelId="{50217DE1-8332-465F-878B-BD72AB9E724D}" type="parTrans" cxnId="{93EEBA43-0A2A-4D68-8BC6-FA7B8FFD1ECE}">
      <dgm:prSet/>
      <dgm:spPr/>
      <dgm:t>
        <a:bodyPr/>
        <a:lstStyle/>
        <a:p>
          <a:endParaRPr lang="it-IT"/>
        </a:p>
      </dgm:t>
    </dgm:pt>
    <dgm:pt modelId="{1FFFE79C-DB62-416E-9DAB-AD44A774D513}" type="sibTrans" cxnId="{93EEBA43-0A2A-4D68-8BC6-FA7B8FFD1ECE}">
      <dgm:prSet/>
      <dgm:spPr/>
      <dgm:t>
        <a:bodyPr/>
        <a:lstStyle/>
        <a:p>
          <a:endParaRPr lang="it-IT"/>
        </a:p>
      </dgm:t>
    </dgm:pt>
    <dgm:pt modelId="{253940F4-8FF6-440E-8B1E-5A71AE602A11}">
      <dgm:prSet phldrT="[Testo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algn="just"/>
          <a:endParaRPr lang="it-IT" sz="1200" b="1" dirty="0">
            <a:solidFill>
              <a:srgbClr val="002060"/>
            </a:solidFill>
          </a:endParaRPr>
        </a:p>
      </dgm:t>
    </dgm:pt>
    <dgm:pt modelId="{D84F269B-A798-4026-9F45-D4987BD38FA3}" type="parTrans" cxnId="{62A8BC22-2A70-4E16-A84F-602136001F1E}">
      <dgm:prSet/>
      <dgm:spPr/>
      <dgm:t>
        <a:bodyPr/>
        <a:lstStyle/>
        <a:p>
          <a:endParaRPr lang="it-IT"/>
        </a:p>
      </dgm:t>
    </dgm:pt>
    <dgm:pt modelId="{ED6B5328-87F3-4D18-92A3-AC3085552DD7}" type="sibTrans" cxnId="{62A8BC22-2A70-4E16-A84F-602136001F1E}">
      <dgm:prSet/>
      <dgm:spPr/>
      <dgm:t>
        <a:bodyPr/>
        <a:lstStyle/>
        <a:p>
          <a:endParaRPr lang="it-IT"/>
        </a:p>
      </dgm:t>
    </dgm:pt>
    <dgm:pt modelId="{708D0CB4-30C1-44F4-A28E-8A0A1A648D19}" type="pres">
      <dgm:prSet presAssocID="{1ED90740-4DE0-41EF-834C-664EEE860C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F15EA6B-0B5B-48B8-97AD-100C8603AAEF}" type="pres">
      <dgm:prSet presAssocID="{CFD4EE51-26C0-4119-AC27-DD246BC6EBAA}" presName="composite" presStyleCnt="0"/>
      <dgm:spPr/>
      <dgm:t>
        <a:bodyPr/>
        <a:lstStyle/>
        <a:p>
          <a:endParaRPr lang="it-IT"/>
        </a:p>
      </dgm:t>
    </dgm:pt>
    <dgm:pt modelId="{1E438F22-ACBA-47BD-9970-9947224772D2}" type="pres">
      <dgm:prSet presAssocID="{CFD4EE51-26C0-4119-AC27-DD246BC6EBA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01AA0F-5B5F-4592-9E88-AACE9B03B36F}" type="pres">
      <dgm:prSet presAssocID="{CFD4EE51-26C0-4119-AC27-DD246BC6EBA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22D6CFA-F4C1-4EE3-A6C0-E4412E6B633F}" type="pres">
      <dgm:prSet presAssocID="{6A9EF7EC-0BA8-4ED8-A6FA-D5F3FDA0A221}" presName="sp" presStyleCnt="0"/>
      <dgm:spPr/>
      <dgm:t>
        <a:bodyPr/>
        <a:lstStyle/>
        <a:p>
          <a:endParaRPr lang="it-IT"/>
        </a:p>
      </dgm:t>
    </dgm:pt>
    <dgm:pt modelId="{B4082FF6-A185-4FE8-A385-DBCE437A66C4}" type="pres">
      <dgm:prSet presAssocID="{77EB81E4-F3C8-42C3-BDF3-673C82ACBAFE}" presName="composite" presStyleCnt="0"/>
      <dgm:spPr/>
      <dgm:t>
        <a:bodyPr/>
        <a:lstStyle/>
        <a:p>
          <a:endParaRPr lang="it-IT"/>
        </a:p>
      </dgm:t>
    </dgm:pt>
    <dgm:pt modelId="{B2749ADD-1618-45F5-A88C-ACDC1F30E7B1}" type="pres">
      <dgm:prSet presAssocID="{77EB81E4-F3C8-42C3-BDF3-673C82ACBAF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A00453-9D4D-407C-8F79-B97C23702204}" type="pres">
      <dgm:prSet presAssocID="{77EB81E4-F3C8-42C3-BDF3-673C82ACBAF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6D4ED7-2C19-4F7B-9642-757A2BBAC912}" type="pres">
      <dgm:prSet presAssocID="{11C2BE1B-BC6E-4B98-818E-B8311B84BE6B}" presName="sp" presStyleCnt="0"/>
      <dgm:spPr/>
      <dgm:t>
        <a:bodyPr/>
        <a:lstStyle/>
        <a:p>
          <a:endParaRPr lang="it-IT"/>
        </a:p>
      </dgm:t>
    </dgm:pt>
    <dgm:pt modelId="{506A0410-51DC-4F63-AF07-01C4E232A01A}" type="pres">
      <dgm:prSet presAssocID="{517CFD44-2537-4DF6-A3EB-B54CB4EB7275}" presName="composite" presStyleCnt="0"/>
      <dgm:spPr/>
      <dgm:t>
        <a:bodyPr/>
        <a:lstStyle/>
        <a:p>
          <a:endParaRPr lang="it-IT"/>
        </a:p>
      </dgm:t>
    </dgm:pt>
    <dgm:pt modelId="{9053646D-FE2F-40D2-B099-B20EC2C3CC67}" type="pres">
      <dgm:prSet presAssocID="{517CFD44-2537-4DF6-A3EB-B54CB4EB7275}" presName="parentText" presStyleLbl="alignNode1" presStyleIdx="2" presStyleCnt="3" custLinFactNeighborX="0" custLinFactNeighborY="4097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01DEFC5-2371-48F5-9CC7-B6DEEDF852D6}" type="pres">
      <dgm:prSet presAssocID="{517CFD44-2537-4DF6-A3EB-B54CB4EB7275}" presName="descendantText" presStyleLbl="alignAcc1" presStyleIdx="2" presStyleCnt="3" custLinFactNeighborX="-45" custLinFactNeighborY="111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9930B69-D793-46DE-A22A-A74D95731FA0}" srcId="{CFD4EE51-26C0-4119-AC27-DD246BC6EBAA}" destId="{71566859-69F7-4057-B3D4-571244B308CB}" srcOrd="0" destOrd="0" parTransId="{7CDA7CBD-0A74-4065-87C9-940C2A538495}" sibTransId="{CD4D0517-41D6-4B27-917D-24D70E0B9CDF}"/>
    <dgm:cxn modelId="{710E1EDE-84EF-4D2C-A446-17645D6AB92C}" srcId="{77EB81E4-F3C8-42C3-BDF3-673C82ACBAFE}" destId="{A8790D5F-517B-43F9-9B8C-1E5B02BFA0BB}" srcOrd="2" destOrd="0" parTransId="{EA3668BF-454A-4DEC-BED8-F3C72DC1D12D}" sibTransId="{4823CEFB-A93E-4380-B0EB-BDB19408E8BB}"/>
    <dgm:cxn modelId="{4B997FA2-CD8C-4124-9464-85DFE52FCBCC}" type="presOf" srcId="{05B4C8A5-465B-4760-982F-F3A7E8F44F39}" destId="{501DEFC5-2371-48F5-9CC7-B6DEEDF852D6}" srcOrd="0" destOrd="1" presId="urn:microsoft.com/office/officeart/2005/8/layout/chevron2"/>
    <dgm:cxn modelId="{07E8A6F1-5522-4B55-9564-897C49059602}" type="presOf" srcId="{CF39F8A0-F8A1-4A03-AA61-9DB53A205060}" destId="{501DEFC5-2371-48F5-9CC7-B6DEEDF852D6}" srcOrd="0" destOrd="0" presId="urn:microsoft.com/office/officeart/2005/8/layout/chevron2"/>
    <dgm:cxn modelId="{7F66A7DC-2D4F-4EE5-8BF5-3D3A78B8D26E}" type="presOf" srcId="{77EB81E4-F3C8-42C3-BDF3-673C82ACBAFE}" destId="{B2749ADD-1618-45F5-A88C-ACDC1F30E7B1}" srcOrd="0" destOrd="0" presId="urn:microsoft.com/office/officeart/2005/8/layout/chevron2"/>
    <dgm:cxn modelId="{E12D2677-5E7F-446D-A61B-E0C5F95D8B6B}" srcId="{1ED90740-4DE0-41EF-834C-664EEE860CF9}" destId="{CFD4EE51-26C0-4119-AC27-DD246BC6EBAA}" srcOrd="0" destOrd="0" parTransId="{648C21F5-307B-4883-83E4-83C3EE6D9ED3}" sibTransId="{6A9EF7EC-0BA8-4ED8-A6FA-D5F3FDA0A221}"/>
    <dgm:cxn modelId="{31BFC2F7-A8FB-45E8-AB02-17D7276D0704}" srcId="{1ED90740-4DE0-41EF-834C-664EEE860CF9}" destId="{77EB81E4-F3C8-42C3-BDF3-673C82ACBAFE}" srcOrd="1" destOrd="0" parTransId="{0FC43E8F-EB47-4182-9986-49A017DF8A20}" sibTransId="{11C2BE1B-BC6E-4B98-818E-B8311B84BE6B}"/>
    <dgm:cxn modelId="{E0BD74D2-AA50-483D-89DC-8747E4E95A3B}" srcId="{517CFD44-2537-4DF6-A3EB-B54CB4EB7275}" destId="{CF39F8A0-F8A1-4A03-AA61-9DB53A205060}" srcOrd="0" destOrd="0" parTransId="{6718BE99-4EC0-4D5C-8D0F-0171705B3D99}" sibTransId="{95D4F6BC-B1CF-40FA-8331-C6A35B35F38E}"/>
    <dgm:cxn modelId="{62A8BC22-2A70-4E16-A84F-602136001F1E}" srcId="{CFD4EE51-26C0-4119-AC27-DD246BC6EBAA}" destId="{253940F4-8FF6-440E-8B1E-5A71AE602A11}" srcOrd="1" destOrd="0" parTransId="{D84F269B-A798-4026-9F45-D4987BD38FA3}" sibTransId="{ED6B5328-87F3-4D18-92A3-AC3085552DD7}"/>
    <dgm:cxn modelId="{94589473-BD8E-42C6-96A4-9693FF12FF74}" srcId="{1ED90740-4DE0-41EF-834C-664EEE860CF9}" destId="{517CFD44-2537-4DF6-A3EB-B54CB4EB7275}" srcOrd="2" destOrd="0" parTransId="{E651E317-DBF8-4486-9ED2-A8CAEDBA09F0}" sibTransId="{1970C0DD-250E-4555-9DB2-432C6EBB8E28}"/>
    <dgm:cxn modelId="{B517F089-E05F-4549-BC1A-6D6F114B0131}" type="presOf" srcId="{1ED90740-4DE0-41EF-834C-664EEE860CF9}" destId="{708D0CB4-30C1-44F4-A28E-8A0A1A648D19}" srcOrd="0" destOrd="0" presId="urn:microsoft.com/office/officeart/2005/8/layout/chevron2"/>
    <dgm:cxn modelId="{EC59326C-DD94-481A-BD7C-4F8373810520}" type="presOf" srcId="{71894F52-A176-4621-A250-931113B97AFA}" destId="{4BA00453-9D4D-407C-8F79-B97C23702204}" srcOrd="0" destOrd="1" presId="urn:microsoft.com/office/officeart/2005/8/layout/chevron2"/>
    <dgm:cxn modelId="{CBA2ABE0-19B6-40A8-BF7B-9FA07D14D84D}" type="presOf" srcId="{A8790D5F-517B-43F9-9B8C-1E5B02BFA0BB}" destId="{4BA00453-9D4D-407C-8F79-B97C23702204}" srcOrd="0" destOrd="2" presId="urn:microsoft.com/office/officeart/2005/8/layout/chevron2"/>
    <dgm:cxn modelId="{2B98E736-1BFF-449E-AAB7-0F7AF511AC6C}" srcId="{517CFD44-2537-4DF6-A3EB-B54CB4EB7275}" destId="{EE047B06-D37B-46E4-9025-D072A2452FAE}" srcOrd="2" destOrd="0" parTransId="{DC18BDA8-7D1C-475B-8E6D-9B7ED66461CB}" sibTransId="{67D333AC-F62E-4C96-9621-57194A5B8419}"/>
    <dgm:cxn modelId="{25B67A62-9875-4D8F-A54C-F626986B467B}" type="presOf" srcId="{253940F4-8FF6-440E-8B1E-5A71AE602A11}" destId="{AD01AA0F-5B5F-4592-9E88-AACE9B03B36F}" srcOrd="0" destOrd="1" presId="urn:microsoft.com/office/officeart/2005/8/layout/chevron2"/>
    <dgm:cxn modelId="{EAF43F95-948F-4420-80D0-A11D02521354}" type="presOf" srcId="{BBBF8073-9FAD-4184-849F-A472C2736EE8}" destId="{AD01AA0F-5B5F-4592-9E88-AACE9B03B36F}" srcOrd="0" destOrd="2" presId="urn:microsoft.com/office/officeart/2005/8/layout/chevron2"/>
    <dgm:cxn modelId="{93EEBA43-0A2A-4D68-8BC6-FA7B8FFD1ECE}" srcId="{CFD4EE51-26C0-4119-AC27-DD246BC6EBAA}" destId="{BBBF8073-9FAD-4184-849F-A472C2736EE8}" srcOrd="2" destOrd="0" parTransId="{50217DE1-8332-465F-878B-BD72AB9E724D}" sibTransId="{1FFFE79C-DB62-416E-9DAB-AD44A774D513}"/>
    <dgm:cxn modelId="{0E3EF325-36FC-4396-B55F-97CE08134641}" type="presOf" srcId="{CFD4EE51-26C0-4119-AC27-DD246BC6EBAA}" destId="{1E438F22-ACBA-47BD-9970-9947224772D2}" srcOrd="0" destOrd="0" presId="urn:microsoft.com/office/officeart/2005/8/layout/chevron2"/>
    <dgm:cxn modelId="{8A0C0063-E689-4E07-8A6E-977DE5650C7E}" type="presOf" srcId="{517CFD44-2537-4DF6-A3EB-B54CB4EB7275}" destId="{9053646D-FE2F-40D2-B099-B20EC2C3CC67}" srcOrd="0" destOrd="0" presId="urn:microsoft.com/office/officeart/2005/8/layout/chevron2"/>
    <dgm:cxn modelId="{24D3200E-CA4D-43B7-AFE0-46757E609C48}" srcId="{77EB81E4-F3C8-42C3-BDF3-673C82ACBAFE}" destId="{DD4692F2-9BBA-4AB9-914F-DF9D0957D57E}" srcOrd="0" destOrd="0" parTransId="{B9F7B32E-5953-4335-BA74-9EE80C77CE65}" sibTransId="{F8CD1F28-1A29-4B31-A803-2DD6ADF79B9C}"/>
    <dgm:cxn modelId="{1D8C1201-B9B8-48A2-AC23-183FE108D098}" srcId="{77EB81E4-F3C8-42C3-BDF3-673C82ACBAFE}" destId="{71894F52-A176-4621-A250-931113B97AFA}" srcOrd="1" destOrd="0" parTransId="{65F66F3E-54BA-4EF3-86FF-6B3054A78050}" sibTransId="{858C2538-50DE-4BDF-858D-8E926C706792}"/>
    <dgm:cxn modelId="{FFB50E30-D264-43F1-BAE2-CFB59FC790CA}" type="presOf" srcId="{EE047B06-D37B-46E4-9025-D072A2452FAE}" destId="{501DEFC5-2371-48F5-9CC7-B6DEEDF852D6}" srcOrd="0" destOrd="2" presId="urn:microsoft.com/office/officeart/2005/8/layout/chevron2"/>
    <dgm:cxn modelId="{0819E16B-E4E3-46E0-B577-5B499C2F8419}" srcId="{517CFD44-2537-4DF6-A3EB-B54CB4EB7275}" destId="{05B4C8A5-465B-4760-982F-F3A7E8F44F39}" srcOrd="1" destOrd="0" parTransId="{F3324071-446B-4882-AA6E-67D2778EC978}" sibTransId="{07F01604-D5E9-408C-9064-C418E4EB25ED}"/>
    <dgm:cxn modelId="{3B3FD82C-E611-4827-A704-55DCE07AED96}" type="presOf" srcId="{DD4692F2-9BBA-4AB9-914F-DF9D0957D57E}" destId="{4BA00453-9D4D-407C-8F79-B97C23702204}" srcOrd="0" destOrd="0" presId="urn:microsoft.com/office/officeart/2005/8/layout/chevron2"/>
    <dgm:cxn modelId="{5EEC15EA-5418-4C04-B6FE-EC90BA5B6DA1}" type="presOf" srcId="{71566859-69F7-4057-B3D4-571244B308CB}" destId="{AD01AA0F-5B5F-4592-9E88-AACE9B03B36F}" srcOrd="0" destOrd="0" presId="urn:microsoft.com/office/officeart/2005/8/layout/chevron2"/>
    <dgm:cxn modelId="{54E7BCDC-0DE7-4F8C-B63D-3933233EB9AB}" type="presParOf" srcId="{708D0CB4-30C1-44F4-A28E-8A0A1A648D19}" destId="{2F15EA6B-0B5B-48B8-97AD-100C8603AAEF}" srcOrd="0" destOrd="0" presId="urn:microsoft.com/office/officeart/2005/8/layout/chevron2"/>
    <dgm:cxn modelId="{89EAA3E7-881E-48BA-82FA-B5B944EBF51A}" type="presParOf" srcId="{2F15EA6B-0B5B-48B8-97AD-100C8603AAEF}" destId="{1E438F22-ACBA-47BD-9970-9947224772D2}" srcOrd="0" destOrd="0" presId="urn:microsoft.com/office/officeart/2005/8/layout/chevron2"/>
    <dgm:cxn modelId="{4263D2DC-08ED-4800-A6A1-685C8404DC68}" type="presParOf" srcId="{2F15EA6B-0B5B-48B8-97AD-100C8603AAEF}" destId="{AD01AA0F-5B5F-4592-9E88-AACE9B03B36F}" srcOrd="1" destOrd="0" presId="urn:microsoft.com/office/officeart/2005/8/layout/chevron2"/>
    <dgm:cxn modelId="{BC40AFC7-AE55-404A-8664-ECEA8364C3DD}" type="presParOf" srcId="{708D0CB4-30C1-44F4-A28E-8A0A1A648D19}" destId="{F22D6CFA-F4C1-4EE3-A6C0-E4412E6B633F}" srcOrd="1" destOrd="0" presId="urn:microsoft.com/office/officeart/2005/8/layout/chevron2"/>
    <dgm:cxn modelId="{5556257D-C005-4DDE-9866-336284DD5450}" type="presParOf" srcId="{708D0CB4-30C1-44F4-A28E-8A0A1A648D19}" destId="{B4082FF6-A185-4FE8-A385-DBCE437A66C4}" srcOrd="2" destOrd="0" presId="urn:microsoft.com/office/officeart/2005/8/layout/chevron2"/>
    <dgm:cxn modelId="{3DD0F1D7-2ECF-454C-85D1-AEC88608770E}" type="presParOf" srcId="{B4082FF6-A185-4FE8-A385-DBCE437A66C4}" destId="{B2749ADD-1618-45F5-A88C-ACDC1F30E7B1}" srcOrd="0" destOrd="0" presId="urn:microsoft.com/office/officeart/2005/8/layout/chevron2"/>
    <dgm:cxn modelId="{8B9F962E-CFE7-40B3-B239-9126CEC311B2}" type="presParOf" srcId="{B4082FF6-A185-4FE8-A385-DBCE437A66C4}" destId="{4BA00453-9D4D-407C-8F79-B97C23702204}" srcOrd="1" destOrd="0" presId="urn:microsoft.com/office/officeart/2005/8/layout/chevron2"/>
    <dgm:cxn modelId="{3DF6002A-CB4E-4F32-9328-B49915855A4F}" type="presParOf" srcId="{708D0CB4-30C1-44F4-A28E-8A0A1A648D19}" destId="{396D4ED7-2C19-4F7B-9642-757A2BBAC912}" srcOrd="3" destOrd="0" presId="urn:microsoft.com/office/officeart/2005/8/layout/chevron2"/>
    <dgm:cxn modelId="{F25C2520-C47B-455A-83B7-B86F4AEB6F07}" type="presParOf" srcId="{708D0CB4-30C1-44F4-A28E-8A0A1A648D19}" destId="{506A0410-51DC-4F63-AF07-01C4E232A01A}" srcOrd="4" destOrd="0" presId="urn:microsoft.com/office/officeart/2005/8/layout/chevron2"/>
    <dgm:cxn modelId="{4BE4EA43-C432-4EF8-BB77-40B87E28E3FC}" type="presParOf" srcId="{506A0410-51DC-4F63-AF07-01C4E232A01A}" destId="{9053646D-FE2F-40D2-B099-B20EC2C3CC67}" srcOrd="0" destOrd="0" presId="urn:microsoft.com/office/officeart/2005/8/layout/chevron2"/>
    <dgm:cxn modelId="{8352F882-4C7A-4A5D-9F4C-14689E374F4B}" type="presParOf" srcId="{506A0410-51DC-4F63-AF07-01C4E232A01A}" destId="{501DEFC5-2371-48F5-9CC7-B6DEEDF852D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69F59F-DFB8-4529-BC67-E20DA10623A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83DFA06-97AF-4FEC-9FE1-F17B45F65D70}">
      <dgm:prSet phldrT="[Testo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t-IT" sz="3600" b="1" dirty="0" smtClean="0">
              <a:solidFill>
                <a:srgbClr val="002060"/>
              </a:solidFill>
              <a:effectLst/>
              <a:latin typeface="+mn-lt"/>
            </a:rPr>
            <a:t>Gli strumenti </a:t>
          </a:r>
          <a:endParaRPr lang="it-IT" sz="3600" b="1" dirty="0">
            <a:solidFill>
              <a:srgbClr val="002060"/>
            </a:solidFill>
            <a:effectLst/>
            <a:latin typeface="+mn-lt"/>
          </a:endParaRPr>
        </a:p>
      </dgm:t>
    </dgm:pt>
    <dgm:pt modelId="{B0E10D6D-BAB4-4629-8627-8DE1AA84FED7}" type="parTrans" cxnId="{7361EEEC-5E01-4915-BFAC-70EEEC90AF9A}">
      <dgm:prSet/>
      <dgm:spPr/>
      <dgm:t>
        <a:bodyPr/>
        <a:lstStyle/>
        <a:p>
          <a:endParaRPr lang="it-IT"/>
        </a:p>
      </dgm:t>
    </dgm:pt>
    <dgm:pt modelId="{F262B159-80E8-4ECB-821F-DB1C7556CBD4}" type="sibTrans" cxnId="{7361EEEC-5E01-4915-BFAC-70EEEC90AF9A}">
      <dgm:prSet/>
      <dgm:spPr/>
      <dgm:t>
        <a:bodyPr/>
        <a:lstStyle/>
        <a:p>
          <a:endParaRPr lang="it-IT"/>
        </a:p>
      </dgm:t>
    </dgm:pt>
    <dgm:pt modelId="{A5F20D41-E8B6-4EAD-8631-FC59E986F7F2}">
      <dgm:prSet phldrT="[Testo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it-IT" b="1" dirty="0" smtClean="0">
              <a:solidFill>
                <a:srgbClr val="002060"/>
              </a:solidFill>
              <a:effectLst/>
            </a:rPr>
            <a:t>QUESTIONARIO DI GRADIMENTO </a:t>
          </a:r>
        </a:p>
        <a:p>
          <a:pPr>
            <a:spcAft>
              <a:spcPts val="0"/>
            </a:spcAft>
          </a:pPr>
          <a:r>
            <a:rPr lang="it-IT" b="1" dirty="0" smtClean="0">
              <a:solidFill>
                <a:srgbClr val="002060"/>
              </a:solidFill>
              <a:effectLst/>
            </a:rPr>
            <a:t>PER L’UTENTE</a:t>
          </a:r>
          <a:endParaRPr lang="it-IT" b="1" dirty="0">
            <a:solidFill>
              <a:srgbClr val="002060"/>
            </a:solidFill>
            <a:effectLst/>
          </a:endParaRPr>
        </a:p>
      </dgm:t>
    </dgm:pt>
    <dgm:pt modelId="{3E4EF364-21E4-4BDE-B35C-125A904FBB15}" type="parTrans" cxnId="{82D74AC0-9AEA-408B-B275-59F3B8714CC7}">
      <dgm:prSet/>
      <dgm:spPr/>
      <dgm:t>
        <a:bodyPr/>
        <a:lstStyle/>
        <a:p>
          <a:endParaRPr lang="it-IT"/>
        </a:p>
      </dgm:t>
    </dgm:pt>
    <dgm:pt modelId="{9D01499B-BC23-449F-BAF5-F947E60EC4FB}" type="sibTrans" cxnId="{82D74AC0-9AEA-408B-B275-59F3B8714CC7}">
      <dgm:prSet/>
      <dgm:spPr/>
      <dgm:t>
        <a:bodyPr/>
        <a:lstStyle/>
        <a:p>
          <a:endParaRPr lang="it-IT"/>
        </a:p>
      </dgm:t>
    </dgm:pt>
    <dgm:pt modelId="{EAB36629-0905-4B0C-9640-BE73F1F61FEA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spcAft>
              <a:spcPts val="0"/>
            </a:spcAft>
          </a:pPr>
          <a:r>
            <a:rPr lang="it-IT" b="1" dirty="0" smtClean="0">
              <a:solidFill>
                <a:srgbClr val="002060"/>
              </a:solidFill>
              <a:effectLst/>
            </a:rPr>
            <a:t>QUESTIONARIO DI VALUTAZIONE </a:t>
          </a:r>
        </a:p>
        <a:p>
          <a:pPr>
            <a:spcAft>
              <a:spcPts val="0"/>
            </a:spcAft>
          </a:pPr>
          <a:r>
            <a:rPr lang="it-IT" b="1" dirty="0" smtClean="0">
              <a:solidFill>
                <a:srgbClr val="002060"/>
              </a:solidFill>
              <a:effectLst/>
            </a:rPr>
            <a:t>PER GLI OPERATORI DEI CPI</a:t>
          </a:r>
          <a:endParaRPr lang="it-IT" b="1" dirty="0">
            <a:solidFill>
              <a:srgbClr val="002060"/>
            </a:solidFill>
            <a:effectLst/>
          </a:endParaRPr>
        </a:p>
      </dgm:t>
    </dgm:pt>
    <dgm:pt modelId="{7EB4F13C-52C3-4125-8F26-CEC9C8629BDF}" type="parTrans" cxnId="{D0F17F0F-206E-4A70-91EF-6411A13FFF38}">
      <dgm:prSet/>
      <dgm:spPr/>
      <dgm:t>
        <a:bodyPr/>
        <a:lstStyle/>
        <a:p>
          <a:endParaRPr lang="it-IT"/>
        </a:p>
      </dgm:t>
    </dgm:pt>
    <dgm:pt modelId="{BC1EF98E-6995-44F5-926C-BB2A37532854}" type="sibTrans" cxnId="{D0F17F0F-206E-4A70-91EF-6411A13FFF38}">
      <dgm:prSet/>
      <dgm:spPr/>
      <dgm:t>
        <a:bodyPr/>
        <a:lstStyle/>
        <a:p>
          <a:endParaRPr lang="it-IT"/>
        </a:p>
      </dgm:t>
    </dgm:pt>
    <dgm:pt modelId="{4152EC3F-17E6-453F-8B6D-CC38DB4B19C1}" type="pres">
      <dgm:prSet presAssocID="{0E69F59F-DFB8-4529-BC67-E20DA10623A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C5D8E69-874D-4527-99AD-9251D4B66111}" type="pres">
      <dgm:prSet presAssocID="{283DFA06-97AF-4FEC-9FE1-F17B45F65D70}" presName="root1" presStyleCnt="0"/>
      <dgm:spPr/>
    </dgm:pt>
    <dgm:pt modelId="{840490A7-A2FE-4773-A18F-E0896074BDB6}" type="pres">
      <dgm:prSet presAssocID="{283DFA06-97AF-4FEC-9FE1-F17B45F65D70}" presName="LevelOneTextNode" presStyleLbl="node0" presStyleIdx="0" presStyleCnt="1" custScaleY="56162" custLinFactX="-53599" custLinFactNeighborX="-100000" custLinFactNeighborY="6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2C8A957-DF41-463B-A918-F38239E3E346}" type="pres">
      <dgm:prSet presAssocID="{283DFA06-97AF-4FEC-9FE1-F17B45F65D70}" presName="level2hierChild" presStyleCnt="0"/>
      <dgm:spPr/>
    </dgm:pt>
    <dgm:pt modelId="{19204AE0-D9F8-4244-93DC-D02814B3A9F8}" type="pres">
      <dgm:prSet presAssocID="{3E4EF364-21E4-4BDE-B35C-125A904FBB15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E3DAA235-6599-41A5-B42F-EB5E32F02630}" type="pres">
      <dgm:prSet presAssocID="{3E4EF364-21E4-4BDE-B35C-125A904FBB15}" presName="connTx" presStyleLbl="parChTrans1D2" presStyleIdx="0" presStyleCnt="2"/>
      <dgm:spPr/>
      <dgm:t>
        <a:bodyPr/>
        <a:lstStyle/>
        <a:p>
          <a:endParaRPr lang="it-IT"/>
        </a:p>
      </dgm:t>
    </dgm:pt>
    <dgm:pt modelId="{F19E1165-33A8-4886-8410-2ACC01935E24}" type="pres">
      <dgm:prSet presAssocID="{A5F20D41-E8B6-4EAD-8631-FC59E986F7F2}" presName="root2" presStyleCnt="0"/>
      <dgm:spPr/>
    </dgm:pt>
    <dgm:pt modelId="{34C81620-7745-42D9-9EEE-9FA56DCFFFCE}" type="pres">
      <dgm:prSet presAssocID="{A5F20D41-E8B6-4EAD-8631-FC59E986F7F2}" presName="LevelTwoTextNode" presStyleLbl="node2" presStyleIdx="0" presStyleCnt="2" custScaleX="132368" custLinFactNeighborX="63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BE52FF2-262A-49AF-AC72-9B16E8435F62}" type="pres">
      <dgm:prSet presAssocID="{A5F20D41-E8B6-4EAD-8631-FC59E986F7F2}" presName="level3hierChild" presStyleCnt="0"/>
      <dgm:spPr/>
    </dgm:pt>
    <dgm:pt modelId="{C66FA689-0EA8-45D9-9234-69B7BB0F1120}" type="pres">
      <dgm:prSet presAssocID="{7EB4F13C-52C3-4125-8F26-CEC9C8629BDF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8258B0F4-834C-4267-9C15-C65B9506BBDD}" type="pres">
      <dgm:prSet presAssocID="{7EB4F13C-52C3-4125-8F26-CEC9C8629BDF}" presName="connTx" presStyleLbl="parChTrans1D2" presStyleIdx="1" presStyleCnt="2"/>
      <dgm:spPr/>
      <dgm:t>
        <a:bodyPr/>
        <a:lstStyle/>
        <a:p>
          <a:endParaRPr lang="it-IT"/>
        </a:p>
      </dgm:t>
    </dgm:pt>
    <dgm:pt modelId="{A1E278BF-E219-427C-AB9F-7C5E36360363}" type="pres">
      <dgm:prSet presAssocID="{EAB36629-0905-4B0C-9640-BE73F1F61FEA}" presName="root2" presStyleCnt="0"/>
      <dgm:spPr/>
    </dgm:pt>
    <dgm:pt modelId="{10AF4571-0237-405C-BD1F-EE45EC0A646E}" type="pres">
      <dgm:prSet presAssocID="{EAB36629-0905-4B0C-9640-BE73F1F61FEA}" presName="LevelTwoTextNode" presStyleLbl="node2" presStyleIdx="1" presStyleCnt="2" custScaleX="132368" custLinFactNeighborX="63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8D57BD4-4479-40FC-87E9-A6AC683128D5}" type="pres">
      <dgm:prSet presAssocID="{EAB36629-0905-4B0C-9640-BE73F1F61FEA}" presName="level3hierChild" presStyleCnt="0"/>
      <dgm:spPr/>
    </dgm:pt>
  </dgm:ptLst>
  <dgm:cxnLst>
    <dgm:cxn modelId="{7361EEEC-5E01-4915-BFAC-70EEEC90AF9A}" srcId="{0E69F59F-DFB8-4529-BC67-E20DA10623A2}" destId="{283DFA06-97AF-4FEC-9FE1-F17B45F65D70}" srcOrd="0" destOrd="0" parTransId="{B0E10D6D-BAB4-4629-8627-8DE1AA84FED7}" sibTransId="{F262B159-80E8-4ECB-821F-DB1C7556CBD4}"/>
    <dgm:cxn modelId="{FC57D170-64BE-4277-B48E-C28E55751107}" type="presOf" srcId="{0E69F59F-DFB8-4529-BC67-E20DA10623A2}" destId="{4152EC3F-17E6-453F-8B6D-CC38DB4B19C1}" srcOrd="0" destOrd="0" presId="urn:microsoft.com/office/officeart/2008/layout/HorizontalMultiLevelHierarchy"/>
    <dgm:cxn modelId="{7A76521C-0AC4-45AC-B445-47D56532675E}" type="presOf" srcId="{A5F20D41-E8B6-4EAD-8631-FC59E986F7F2}" destId="{34C81620-7745-42D9-9EEE-9FA56DCFFFCE}" srcOrd="0" destOrd="0" presId="urn:microsoft.com/office/officeart/2008/layout/HorizontalMultiLevelHierarchy"/>
    <dgm:cxn modelId="{35650753-503B-4652-8398-ADBC561CF703}" type="presOf" srcId="{7EB4F13C-52C3-4125-8F26-CEC9C8629BDF}" destId="{C66FA689-0EA8-45D9-9234-69B7BB0F1120}" srcOrd="0" destOrd="0" presId="urn:microsoft.com/office/officeart/2008/layout/HorizontalMultiLevelHierarchy"/>
    <dgm:cxn modelId="{D0F17F0F-206E-4A70-91EF-6411A13FFF38}" srcId="{283DFA06-97AF-4FEC-9FE1-F17B45F65D70}" destId="{EAB36629-0905-4B0C-9640-BE73F1F61FEA}" srcOrd="1" destOrd="0" parTransId="{7EB4F13C-52C3-4125-8F26-CEC9C8629BDF}" sibTransId="{BC1EF98E-6995-44F5-926C-BB2A37532854}"/>
    <dgm:cxn modelId="{D7C19209-93BF-477A-9000-43B44900609C}" type="presOf" srcId="{3E4EF364-21E4-4BDE-B35C-125A904FBB15}" destId="{19204AE0-D9F8-4244-93DC-D02814B3A9F8}" srcOrd="0" destOrd="0" presId="urn:microsoft.com/office/officeart/2008/layout/HorizontalMultiLevelHierarchy"/>
    <dgm:cxn modelId="{68A40928-7F49-4582-8880-C78568B00B78}" type="presOf" srcId="{7EB4F13C-52C3-4125-8F26-CEC9C8629BDF}" destId="{8258B0F4-834C-4267-9C15-C65B9506BBDD}" srcOrd="1" destOrd="0" presId="urn:microsoft.com/office/officeart/2008/layout/HorizontalMultiLevelHierarchy"/>
    <dgm:cxn modelId="{14CA7479-7BE0-43C8-9768-145C5FCB0FD0}" type="presOf" srcId="{EAB36629-0905-4B0C-9640-BE73F1F61FEA}" destId="{10AF4571-0237-405C-BD1F-EE45EC0A646E}" srcOrd="0" destOrd="0" presId="urn:microsoft.com/office/officeart/2008/layout/HorizontalMultiLevelHierarchy"/>
    <dgm:cxn modelId="{433B98F1-4A5E-4367-A885-3641910A2F11}" type="presOf" srcId="{3E4EF364-21E4-4BDE-B35C-125A904FBB15}" destId="{E3DAA235-6599-41A5-B42F-EB5E32F02630}" srcOrd="1" destOrd="0" presId="urn:microsoft.com/office/officeart/2008/layout/HorizontalMultiLevelHierarchy"/>
    <dgm:cxn modelId="{16D996ED-5A9E-46C1-944E-BDAA7D95A6A5}" type="presOf" srcId="{283DFA06-97AF-4FEC-9FE1-F17B45F65D70}" destId="{840490A7-A2FE-4773-A18F-E0896074BDB6}" srcOrd="0" destOrd="0" presId="urn:microsoft.com/office/officeart/2008/layout/HorizontalMultiLevelHierarchy"/>
    <dgm:cxn modelId="{82D74AC0-9AEA-408B-B275-59F3B8714CC7}" srcId="{283DFA06-97AF-4FEC-9FE1-F17B45F65D70}" destId="{A5F20D41-E8B6-4EAD-8631-FC59E986F7F2}" srcOrd="0" destOrd="0" parTransId="{3E4EF364-21E4-4BDE-B35C-125A904FBB15}" sibTransId="{9D01499B-BC23-449F-BAF5-F947E60EC4FB}"/>
    <dgm:cxn modelId="{5FF0E86F-1F56-4707-923A-82313E16F232}" type="presParOf" srcId="{4152EC3F-17E6-453F-8B6D-CC38DB4B19C1}" destId="{3C5D8E69-874D-4527-99AD-9251D4B66111}" srcOrd="0" destOrd="0" presId="urn:microsoft.com/office/officeart/2008/layout/HorizontalMultiLevelHierarchy"/>
    <dgm:cxn modelId="{C88B84AA-3733-42BB-9DE1-0AF9CF1E81C2}" type="presParOf" srcId="{3C5D8E69-874D-4527-99AD-9251D4B66111}" destId="{840490A7-A2FE-4773-A18F-E0896074BDB6}" srcOrd="0" destOrd="0" presId="urn:microsoft.com/office/officeart/2008/layout/HorizontalMultiLevelHierarchy"/>
    <dgm:cxn modelId="{9D770F69-D47B-4802-80BA-E1BF48CABBB7}" type="presParOf" srcId="{3C5D8E69-874D-4527-99AD-9251D4B66111}" destId="{C2C8A957-DF41-463B-A918-F38239E3E346}" srcOrd="1" destOrd="0" presId="urn:microsoft.com/office/officeart/2008/layout/HorizontalMultiLevelHierarchy"/>
    <dgm:cxn modelId="{9E773145-0178-4873-937B-74DDA2A9AD79}" type="presParOf" srcId="{C2C8A957-DF41-463B-A918-F38239E3E346}" destId="{19204AE0-D9F8-4244-93DC-D02814B3A9F8}" srcOrd="0" destOrd="0" presId="urn:microsoft.com/office/officeart/2008/layout/HorizontalMultiLevelHierarchy"/>
    <dgm:cxn modelId="{BDD38F6E-1527-4F44-BB6F-958B05F336FE}" type="presParOf" srcId="{19204AE0-D9F8-4244-93DC-D02814B3A9F8}" destId="{E3DAA235-6599-41A5-B42F-EB5E32F02630}" srcOrd="0" destOrd="0" presId="urn:microsoft.com/office/officeart/2008/layout/HorizontalMultiLevelHierarchy"/>
    <dgm:cxn modelId="{7E6EE08D-DD67-4DE1-9770-93EC8A2DE29E}" type="presParOf" srcId="{C2C8A957-DF41-463B-A918-F38239E3E346}" destId="{F19E1165-33A8-4886-8410-2ACC01935E24}" srcOrd="1" destOrd="0" presId="urn:microsoft.com/office/officeart/2008/layout/HorizontalMultiLevelHierarchy"/>
    <dgm:cxn modelId="{8F1EF73B-D25E-46D2-82CC-DB8228CE707A}" type="presParOf" srcId="{F19E1165-33A8-4886-8410-2ACC01935E24}" destId="{34C81620-7745-42D9-9EEE-9FA56DCFFFCE}" srcOrd="0" destOrd="0" presId="urn:microsoft.com/office/officeart/2008/layout/HorizontalMultiLevelHierarchy"/>
    <dgm:cxn modelId="{5747F546-E42A-4D64-8898-9F171C39A092}" type="presParOf" srcId="{F19E1165-33A8-4886-8410-2ACC01935E24}" destId="{4BE52FF2-262A-49AF-AC72-9B16E8435F62}" srcOrd="1" destOrd="0" presId="urn:microsoft.com/office/officeart/2008/layout/HorizontalMultiLevelHierarchy"/>
    <dgm:cxn modelId="{28D26AD8-A69F-4E9A-8521-A93D5BE4BAD7}" type="presParOf" srcId="{C2C8A957-DF41-463B-A918-F38239E3E346}" destId="{C66FA689-0EA8-45D9-9234-69B7BB0F1120}" srcOrd="2" destOrd="0" presId="urn:microsoft.com/office/officeart/2008/layout/HorizontalMultiLevelHierarchy"/>
    <dgm:cxn modelId="{F46EC46C-E527-424D-9010-FAB3F0A93CD7}" type="presParOf" srcId="{C66FA689-0EA8-45D9-9234-69B7BB0F1120}" destId="{8258B0F4-834C-4267-9C15-C65B9506BBDD}" srcOrd="0" destOrd="0" presId="urn:microsoft.com/office/officeart/2008/layout/HorizontalMultiLevelHierarchy"/>
    <dgm:cxn modelId="{322CE6F8-6172-4B73-B75A-FD70F55E6E62}" type="presParOf" srcId="{C2C8A957-DF41-463B-A918-F38239E3E346}" destId="{A1E278BF-E219-427C-AB9F-7C5E36360363}" srcOrd="3" destOrd="0" presId="urn:microsoft.com/office/officeart/2008/layout/HorizontalMultiLevelHierarchy"/>
    <dgm:cxn modelId="{BCC0B645-A770-4D6A-8C3D-CA5461C6AEBF}" type="presParOf" srcId="{A1E278BF-E219-427C-AB9F-7C5E36360363}" destId="{10AF4571-0237-405C-BD1F-EE45EC0A646E}" srcOrd="0" destOrd="0" presId="urn:microsoft.com/office/officeart/2008/layout/HorizontalMultiLevelHierarchy"/>
    <dgm:cxn modelId="{96C414F5-0162-4F4D-BE6C-F79EEB08BC9E}" type="presParOf" srcId="{A1E278BF-E219-427C-AB9F-7C5E36360363}" destId="{88D57BD4-4479-40FC-87E9-A6AC683128D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38F22-ACBA-47BD-9970-9947224772D2}">
      <dsp:nvSpPr>
        <dsp:cNvPr id="0" name=""/>
        <dsp:cNvSpPr/>
      </dsp:nvSpPr>
      <dsp:spPr>
        <a:xfrm rot="5400000">
          <a:off x="-274640" y="280090"/>
          <a:ext cx="1830939" cy="1281657"/>
        </a:xfrm>
        <a:prstGeom prst="chevron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b="1" kern="1200" dirty="0" smtClean="0"/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Cos’è</a:t>
          </a:r>
          <a:endParaRPr lang="it-IT" sz="2400" b="1" kern="1200" dirty="0"/>
        </a:p>
      </dsp:txBody>
      <dsp:txXfrm rot="-5400000">
        <a:off x="2" y="646278"/>
        <a:ext cx="1281657" cy="549282"/>
      </dsp:txXfrm>
    </dsp:sp>
    <dsp:sp modelId="{AD01AA0F-5B5F-4592-9E88-AACE9B03B36F}">
      <dsp:nvSpPr>
        <dsp:cNvPr id="0" name=""/>
        <dsp:cNvSpPr/>
      </dsp:nvSpPr>
      <dsp:spPr>
        <a:xfrm rot="5400000">
          <a:off x="5403219" y="-4116112"/>
          <a:ext cx="1190110" cy="9433234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solidFill>
                <a:srgbClr val="002060"/>
              </a:solidFill>
            </a:rPr>
            <a:t>Strumento di </a:t>
          </a:r>
          <a:r>
            <a:rPr lang="it-IT" sz="1800" b="1" i="1" kern="1200" cap="small" baseline="0" dirty="0" smtClean="0">
              <a:solidFill>
                <a:srgbClr val="002060"/>
              </a:solidFill>
            </a:rPr>
            <a:t>self-</a:t>
          </a:r>
          <a:r>
            <a:rPr lang="it-IT" sz="1800" b="1" i="1" kern="1200" cap="small" baseline="0" dirty="0" err="1" smtClean="0">
              <a:solidFill>
                <a:srgbClr val="002060"/>
              </a:solidFill>
            </a:rPr>
            <a:t>assessment</a:t>
          </a:r>
          <a:r>
            <a:rPr lang="it-IT" sz="1800" b="1" kern="1200" dirty="0" smtClean="0">
              <a:solidFill>
                <a:srgbClr val="002060"/>
              </a:solidFill>
            </a:rPr>
            <a:t> delle </a:t>
          </a:r>
          <a:r>
            <a:rPr lang="it-IT" sz="1800" b="1" kern="1200" cap="small" baseline="0" dirty="0" smtClean="0">
              <a:solidFill>
                <a:srgbClr val="002060"/>
              </a:solidFill>
            </a:rPr>
            <a:t>competenze</a:t>
          </a:r>
          <a:r>
            <a:rPr lang="it-IT" sz="1800" b="1" kern="1200" dirty="0" smtClean="0">
              <a:solidFill>
                <a:srgbClr val="002060"/>
              </a:solidFill>
            </a:rPr>
            <a:t> chiave degli adulti, realizzato dall’OCSE</a:t>
          </a:r>
          <a:endParaRPr lang="it-IT" sz="1800" b="1" kern="1200" dirty="0">
            <a:solidFill>
              <a:srgbClr val="002060"/>
            </a:solidFill>
          </a:endParaRPr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200" b="1" kern="1200" dirty="0">
            <a:solidFill>
              <a:srgbClr val="002060"/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solidFill>
                <a:srgbClr val="002060"/>
              </a:solidFill>
            </a:rPr>
            <a:t>Permette di conoscere il proprio livello di competenze necessarie per la vita quotidiana e per lo sviluppo professionale </a:t>
          </a:r>
          <a:endParaRPr lang="it-IT" sz="1800" b="1" kern="1200" dirty="0">
            <a:solidFill>
              <a:srgbClr val="002060"/>
            </a:solidFill>
          </a:endParaRPr>
        </a:p>
      </dsp:txBody>
      <dsp:txXfrm rot="-5400000">
        <a:off x="1281657" y="63546"/>
        <a:ext cx="9375138" cy="1073918"/>
      </dsp:txXfrm>
    </dsp:sp>
    <dsp:sp modelId="{B2749ADD-1618-45F5-A88C-ACDC1F30E7B1}">
      <dsp:nvSpPr>
        <dsp:cNvPr id="0" name=""/>
        <dsp:cNvSpPr/>
      </dsp:nvSpPr>
      <dsp:spPr>
        <a:xfrm rot="5400000">
          <a:off x="-274640" y="1919491"/>
          <a:ext cx="1830939" cy="1281657"/>
        </a:xfrm>
        <a:prstGeom prst="chevron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/>
            <a:t>Come è fatto</a:t>
          </a:r>
          <a:endParaRPr lang="it-IT" sz="2400" b="1" kern="1200" dirty="0"/>
        </a:p>
      </dsp:txBody>
      <dsp:txXfrm rot="-5400000">
        <a:off x="2" y="2285679"/>
        <a:ext cx="1281657" cy="549282"/>
      </dsp:txXfrm>
    </dsp:sp>
    <dsp:sp modelId="{4BA00453-9D4D-407C-8F79-B97C23702204}">
      <dsp:nvSpPr>
        <dsp:cNvPr id="0" name=""/>
        <dsp:cNvSpPr/>
      </dsp:nvSpPr>
      <dsp:spPr>
        <a:xfrm rot="5400000">
          <a:off x="5402906" y="-2476398"/>
          <a:ext cx="1190736" cy="9433234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700" b="1" kern="1200" cap="small" baseline="0" dirty="0" smtClean="0">
              <a:solidFill>
                <a:srgbClr val="002060"/>
              </a:solidFill>
            </a:rPr>
            <a:t>Questionario</a:t>
          </a:r>
          <a:r>
            <a:rPr lang="it-IT" sz="1700" b="1" kern="1200" dirty="0" smtClean="0">
              <a:solidFill>
                <a:srgbClr val="002060"/>
              </a:solidFill>
            </a:rPr>
            <a:t> </a:t>
          </a:r>
          <a:r>
            <a:rPr lang="it-IT" sz="1700" b="1" kern="1200" cap="small" baseline="0" dirty="0" smtClean="0">
              <a:solidFill>
                <a:srgbClr val="002060"/>
              </a:solidFill>
            </a:rPr>
            <a:t>di background </a:t>
          </a:r>
          <a:r>
            <a:rPr lang="it-IT" sz="1700" b="0" kern="1200" dirty="0" smtClean="0">
              <a:solidFill>
                <a:srgbClr val="002060"/>
              </a:solidFill>
            </a:rPr>
            <a:t>+ </a:t>
          </a:r>
          <a:r>
            <a:rPr lang="it-IT" sz="1700" b="1" kern="1200" cap="small" baseline="0" dirty="0" smtClean="0">
              <a:solidFill>
                <a:srgbClr val="002060"/>
              </a:solidFill>
            </a:rPr>
            <a:t>Prove preliminari </a:t>
          </a:r>
          <a:r>
            <a:rPr lang="it-IT" sz="1700" b="0" kern="1200" dirty="0" smtClean="0">
              <a:solidFill>
                <a:srgbClr val="002060"/>
              </a:solidFill>
            </a:rPr>
            <a:t>(3 di </a:t>
          </a:r>
          <a:r>
            <a:rPr lang="it-IT" sz="1700" b="0" i="1" kern="1200" dirty="0" smtClean="0">
              <a:solidFill>
                <a:srgbClr val="002060"/>
              </a:solidFill>
            </a:rPr>
            <a:t>literacy</a:t>
          </a:r>
          <a:r>
            <a:rPr lang="it-IT" sz="1700" b="0" kern="1200" dirty="0" smtClean="0">
              <a:solidFill>
                <a:srgbClr val="002060"/>
              </a:solidFill>
            </a:rPr>
            <a:t> e 3 di </a:t>
          </a:r>
          <a:r>
            <a:rPr lang="it-IT" sz="1700" b="0" i="1" kern="1200" dirty="0" smtClean="0">
              <a:solidFill>
                <a:srgbClr val="002060"/>
              </a:solidFill>
            </a:rPr>
            <a:t>numeracy</a:t>
          </a:r>
          <a:r>
            <a:rPr lang="it-IT" sz="1700" b="0" kern="1200" dirty="0" smtClean="0">
              <a:solidFill>
                <a:srgbClr val="002060"/>
              </a:solidFill>
            </a:rPr>
            <a:t>)</a:t>
          </a:r>
          <a:endParaRPr lang="it-IT" sz="1700" b="0" kern="1200" dirty="0">
            <a:solidFill>
              <a:srgbClr val="002060"/>
            </a:solidFill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700" b="1" kern="1200" cap="small" baseline="0" dirty="0" smtClean="0">
              <a:solidFill>
                <a:srgbClr val="002060"/>
              </a:solidFill>
            </a:rPr>
            <a:t>Moduli </a:t>
          </a:r>
          <a:r>
            <a:rPr lang="it-IT" sz="1700" b="1" kern="1200" cap="small" dirty="0" smtClean="0">
              <a:solidFill>
                <a:srgbClr val="002060"/>
              </a:solidFill>
            </a:rPr>
            <a:t>cognitivi </a:t>
          </a:r>
          <a:r>
            <a:rPr lang="it-IT" sz="1700" b="0" kern="1200" dirty="0" smtClean="0">
              <a:solidFill>
                <a:srgbClr val="002060"/>
              </a:solidFill>
            </a:rPr>
            <a:t>(</a:t>
          </a:r>
          <a:r>
            <a:rPr lang="it-IT" sz="1700" b="0" i="1" kern="1200" dirty="0" smtClean="0">
              <a:solidFill>
                <a:srgbClr val="002060"/>
              </a:solidFill>
            </a:rPr>
            <a:t>literacy</a:t>
          </a:r>
          <a:r>
            <a:rPr lang="it-IT" sz="1700" b="0" kern="1200" dirty="0" smtClean="0">
              <a:solidFill>
                <a:srgbClr val="002060"/>
              </a:solidFill>
            </a:rPr>
            <a:t>, n</a:t>
          </a:r>
          <a:r>
            <a:rPr lang="it-IT" sz="1700" b="0" i="1" kern="1200" dirty="0" smtClean="0">
              <a:solidFill>
                <a:srgbClr val="002060"/>
              </a:solidFill>
            </a:rPr>
            <a:t>umeracy, </a:t>
          </a:r>
          <a:r>
            <a:rPr lang="it-IT" sz="1700" b="0" i="1" kern="1200" dirty="0" err="1" smtClean="0">
              <a:solidFill>
                <a:srgbClr val="002060"/>
              </a:solidFill>
            </a:rPr>
            <a:t>reading</a:t>
          </a:r>
          <a:r>
            <a:rPr lang="it-IT" sz="1700" b="0" i="1" kern="1200" dirty="0" smtClean="0">
              <a:solidFill>
                <a:srgbClr val="002060"/>
              </a:solidFill>
            </a:rPr>
            <a:t> </a:t>
          </a:r>
          <a:r>
            <a:rPr lang="it-IT" sz="1700" b="0" i="1" kern="1200" dirty="0" err="1" smtClean="0">
              <a:solidFill>
                <a:srgbClr val="002060"/>
              </a:solidFill>
            </a:rPr>
            <a:t>components</a:t>
          </a:r>
          <a:r>
            <a:rPr lang="it-IT" sz="1700" b="0" i="1" kern="1200" dirty="0" smtClean="0">
              <a:solidFill>
                <a:srgbClr val="002060"/>
              </a:solidFill>
            </a:rPr>
            <a:t>,</a:t>
          </a:r>
          <a:r>
            <a:rPr lang="it-IT" sz="1700" b="0" kern="1200" dirty="0" smtClean="0">
              <a:solidFill>
                <a:srgbClr val="002060"/>
              </a:solidFill>
            </a:rPr>
            <a:t> </a:t>
          </a:r>
          <a:r>
            <a:rPr lang="it-IT" sz="1700" b="0" kern="1200" dirty="0" err="1" smtClean="0">
              <a:solidFill>
                <a:srgbClr val="002060"/>
              </a:solidFill>
            </a:rPr>
            <a:t>p</a:t>
          </a:r>
          <a:r>
            <a:rPr lang="it-IT" sz="1700" b="0" i="1" kern="1200" dirty="0" err="1" smtClean="0">
              <a:solidFill>
                <a:srgbClr val="002060"/>
              </a:solidFill>
            </a:rPr>
            <a:t>roblem</a:t>
          </a:r>
          <a:r>
            <a:rPr lang="it-IT" sz="1700" b="0" kern="1200" dirty="0" smtClean="0">
              <a:solidFill>
                <a:srgbClr val="002060"/>
              </a:solidFill>
            </a:rPr>
            <a:t> </a:t>
          </a:r>
          <a:r>
            <a:rPr lang="it-IT" sz="1700" b="0" i="1" kern="1200" dirty="0" err="1" smtClean="0">
              <a:solidFill>
                <a:srgbClr val="002060"/>
              </a:solidFill>
            </a:rPr>
            <a:t>solving</a:t>
          </a:r>
          <a:r>
            <a:rPr lang="it-IT" sz="1700" b="0" kern="1200" dirty="0" smtClean="0">
              <a:solidFill>
                <a:srgbClr val="002060"/>
              </a:solidFill>
            </a:rPr>
            <a:t> in ambienti tecnologicamente avanzati)</a:t>
          </a:r>
          <a:endParaRPr lang="it-IT" sz="1700" b="0" kern="1200" dirty="0">
            <a:solidFill>
              <a:srgbClr val="002060"/>
            </a:solidFill>
          </a:endParaRPr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700" b="1" kern="1200" cap="small" baseline="0" dirty="0" smtClean="0">
              <a:solidFill>
                <a:srgbClr val="002060"/>
              </a:solidFill>
            </a:rPr>
            <a:t>Moduli non cognitivi </a:t>
          </a:r>
          <a:r>
            <a:rPr lang="it-IT" sz="1700" b="0" kern="1200" dirty="0" smtClean="0">
              <a:solidFill>
                <a:srgbClr val="002060"/>
              </a:solidFill>
            </a:rPr>
            <a:t>(Competenze agite, Interessi e obiettivi di carriera, Benessere soggettivo e salute)</a:t>
          </a:r>
          <a:endParaRPr lang="it-IT" sz="1700" b="0" kern="1200" dirty="0">
            <a:solidFill>
              <a:srgbClr val="002060"/>
            </a:solidFill>
          </a:endParaRPr>
        </a:p>
      </dsp:txBody>
      <dsp:txXfrm rot="-5400000">
        <a:off x="1281658" y="1702977"/>
        <a:ext cx="9375107" cy="1074482"/>
      </dsp:txXfrm>
    </dsp:sp>
    <dsp:sp modelId="{9053646D-FE2F-40D2-B099-B20EC2C3CC67}">
      <dsp:nvSpPr>
        <dsp:cNvPr id="0" name=""/>
        <dsp:cNvSpPr/>
      </dsp:nvSpPr>
      <dsp:spPr>
        <a:xfrm rot="5400000">
          <a:off x="-274640" y="3564342"/>
          <a:ext cx="1830939" cy="1281657"/>
        </a:xfrm>
        <a:prstGeom prst="chevron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8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600" b="1" kern="120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b="1" kern="1200" dirty="0" smtClean="0"/>
            <a:t>Come si usa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 dirty="0"/>
        </a:p>
      </dsp:txBody>
      <dsp:txXfrm rot="-5400000">
        <a:off x="2" y="3930530"/>
        <a:ext cx="1281657" cy="549282"/>
      </dsp:txXfrm>
    </dsp:sp>
    <dsp:sp modelId="{501DEFC5-2371-48F5-9CC7-B6DEEDF852D6}">
      <dsp:nvSpPr>
        <dsp:cNvPr id="0" name=""/>
        <dsp:cNvSpPr/>
      </dsp:nvSpPr>
      <dsp:spPr>
        <a:xfrm rot="5400000">
          <a:off x="5398974" y="-824075"/>
          <a:ext cx="1190110" cy="9433234"/>
        </a:xfrm>
        <a:prstGeom prst="round2SameRect">
          <a:avLst/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solidFill>
                <a:srgbClr val="002060"/>
              </a:solidFill>
            </a:rPr>
            <a:t>On-line</a:t>
          </a:r>
          <a:endParaRPr lang="it-IT" sz="1800" b="1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solidFill>
                <a:srgbClr val="002060"/>
              </a:solidFill>
            </a:rPr>
            <a:t>In auto-somministrazione</a:t>
          </a:r>
          <a:endParaRPr lang="it-IT" sz="1800" b="1" kern="1200" dirty="0">
            <a:solidFill>
              <a:srgbClr val="00206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800" b="1" kern="1200" dirty="0" smtClean="0">
              <a:solidFill>
                <a:srgbClr val="002060"/>
              </a:solidFill>
            </a:rPr>
            <a:t>Tramite codice d’accesso</a:t>
          </a:r>
          <a:endParaRPr lang="it-IT" sz="1800" b="1" kern="1200" dirty="0">
            <a:solidFill>
              <a:srgbClr val="002060"/>
            </a:solidFill>
          </a:endParaRPr>
        </a:p>
      </dsp:txBody>
      <dsp:txXfrm rot="-5400000">
        <a:off x="1277412" y="3355583"/>
        <a:ext cx="9375138" cy="10739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C3EE1-0BA1-4AF2-AF7C-109CF7164496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6900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376900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6D533-4604-4778-B850-5229F71295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274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D082E-F699-4232-9DEA-5686534EF4E5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6ECB4-EC05-43B3-A74A-4B819BDD33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22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6ECB4-EC05-43B3-A74A-4B819BDD33D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401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6ECB4-EC05-43B3-A74A-4B819BDD33D6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02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568" y="-297"/>
            <a:ext cx="12180864" cy="685859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0718" y="365125"/>
            <a:ext cx="10803082" cy="1325563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550718" y="1825625"/>
            <a:ext cx="10803082" cy="4351338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numero diapositiva 5"/>
          <p:cNvSpPr txBox="1">
            <a:spLocks/>
          </p:cNvSpPr>
          <p:nvPr userDrawn="1"/>
        </p:nvSpPr>
        <p:spPr>
          <a:xfrm>
            <a:off x="11357266" y="6560705"/>
            <a:ext cx="502227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14249C1-67BD-49EA-B3BD-24D3C26A7B5A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18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630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4633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068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21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36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164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92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844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56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2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7658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15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27DEC-254F-4FF8-B32C-9417B854BFF7}" type="datetimeFigureOut">
              <a:rPr lang="it-IT" smtClean="0"/>
              <a:t>07/02/2019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249C1-67BD-49EA-B3BD-24D3C26A7B5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158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" y="-19080"/>
            <a:ext cx="12175090" cy="6858000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02972" y="4645063"/>
            <a:ext cx="10936884" cy="8382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48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    </a:t>
            </a:r>
          </a:p>
          <a:p>
            <a:pPr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defRPr/>
            </a:pPr>
            <a:r>
              <a:rPr lang="it-IT" sz="1800" b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Laura Agneni</a:t>
            </a:r>
            <a:r>
              <a:rPr lang="it-IT" sz="1800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1800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r>
              <a:rPr lang="it-IT" sz="1800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ANPAL </a:t>
            </a:r>
            <a:r>
              <a:rPr lang="it-IT" sz="1800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- Struttura 3 </a:t>
            </a:r>
            <a:r>
              <a:rPr lang="it-IT" sz="1800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- Ufficio </a:t>
            </a:r>
            <a:r>
              <a:rPr lang="it-IT" sz="1800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di statistica e supporto metodologico</a:t>
            </a:r>
          </a:p>
        </p:txBody>
      </p:sp>
      <p:sp>
        <p:nvSpPr>
          <p:cNvPr id="6" name="Shape 94"/>
          <p:cNvSpPr txBox="1">
            <a:spLocks noGrp="1"/>
          </p:cNvSpPr>
          <p:nvPr>
            <p:ph type="ctrTitle"/>
          </p:nvPr>
        </p:nvSpPr>
        <p:spPr>
          <a:xfrm>
            <a:off x="42672" y="3328448"/>
            <a:ext cx="10997184" cy="1011904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marL="5080" indent="-6350">
              <a:lnSpc>
                <a:spcPct val="107000"/>
              </a:lnSpc>
              <a:spcAft>
                <a:spcPts val="15"/>
              </a:spcAft>
            </a:pPr>
            <a:r>
              <a:rPr lang="it-IT" sz="2400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PIAAC </a:t>
            </a:r>
            <a:r>
              <a:rPr lang="it-IT" sz="2400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online nei Centri per l’Impiego. </a:t>
            </a:r>
            <a:br>
              <a:rPr lang="it-IT" sz="2400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r>
              <a:rPr lang="it-IT" sz="2400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I risultati della </a:t>
            </a:r>
            <a:r>
              <a:rPr lang="it-IT" sz="2400" i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sperimentazione</a:t>
            </a:r>
            <a:endParaRPr lang="it-IT" sz="1600" b="1" i="1" dirty="0">
              <a:solidFill>
                <a:srgbClr val="002060"/>
              </a:solidFill>
              <a:latin typeface="Calibri" panose="020F0502020204030204" pitchFamily="34" charset="0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1280160" y="3034559"/>
            <a:ext cx="9087334" cy="1856778"/>
          </a:xfrm>
          <a:prstGeom prst="rect">
            <a:avLst/>
          </a:prstGeom>
        </p:spPr>
      </p:pic>
      <p:pic>
        <p:nvPicPr>
          <p:cNvPr id="8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946" y="291600"/>
            <a:ext cx="2705736" cy="941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Shape 2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98" y="401485"/>
            <a:ext cx="2717656" cy="68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23"/>
          <p:cNvSpPr/>
          <p:nvPr/>
        </p:nvSpPr>
        <p:spPr>
          <a:xfrm>
            <a:off x="145644" y="1428607"/>
            <a:ext cx="10894212" cy="77063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algn="ctr"/>
            <a:r>
              <a:rPr lang="it-IT" sz="2800" b="1" dirty="0" smtClean="0">
                <a:solidFill>
                  <a:srgbClr val="366092"/>
                </a:solidFill>
                <a:effectLst/>
                <a:ea typeface="Times New Roman"/>
                <a:cs typeface="Calibri"/>
              </a:rPr>
              <a:t>Presentazione </a:t>
            </a:r>
          </a:p>
          <a:p>
            <a:pPr algn="ctr"/>
            <a:r>
              <a:rPr lang="it-IT" sz="2800" b="1" dirty="0" smtClean="0">
                <a:solidFill>
                  <a:srgbClr val="366092"/>
                </a:solidFill>
                <a:effectLst/>
                <a:ea typeface="Times New Roman"/>
                <a:cs typeface="Calibri"/>
              </a:rPr>
              <a:t>RAPPORTO </a:t>
            </a:r>
            <a:r>
              <a:rPr lang="it-IT" sz="2800" b="1" dirty="0">
                <a:solidFill>
                  <a:srgbClr val="366092"/>
                </a:solidFill>
                <a:effectLst/>
                <a:ea typeface="Times New Roman"/>
                <a:cs typeface="Calibri"/>
              </a:rPr>
              <a:t>“PIAAC – Formazione &amp; </a:t>
            </a:r>
            <a:r>
              <a:rPr lang="it-IT" sz="2800" b="1" dirty="0" smtClean="0">
                <a:solidFill>
                  <a:srgbClr val="366092"/>
                </a:solidFill>
                <a:effectLst/>
                <a:ea typeface="Times New Roman"/>
                <a:cs typeface="Calibri"/>
              </a:rPr>
              <a:t>Competenze Online </a:t>
            </a:r>
            <a:r>
              <a:rPr lang="it-IT" sz="2800" b="1" dirty="0">
                <a:solidFill>
                  <a:srgbClr val="366092"/>
                </a:solidFill>
                <a:effectLst/>
                <a:ea typeface="Times New Roman"/>
                <a:cs typeface="Calibri"/>
              </a:rPr>
              <a:t/>
            </a:r>
            <a:br>
              <a:rPr lang="it-IT" sz="2800" b="1" dirty="0">
                <a:solidFill>
                  <a:srgbClr val="366092"/>
                </a:solidFill>
                <a:effectLst/>
                <a:ea typeface="Times New Roman"/>
                <a:cs typeface="Calibri"/>
              </a:rPr>
            </a:br>
            <a:r>
              <a:rPr lang="it-IT" sz="2800" b="1" dirty="0">
                <a:solidFill>
                  <a:srgbClr val="366092"/>
                </a:solidFill>
                <a:effectLst/>
                <a:ea typeface="Times New Roman"/>
                <a:cs typeface="Calibri"/>
              </a:rPr>
              <a:t>I risultati della sperimentazione nei Centri per l’Impiego”</a:t>
            </a:r>
            <a:endParaRPr lang="it-IT" sz="2800" dirty="0">
              <a:effectLst/>
              <a:ea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effectLst/>
                <a:ea typeface="Calibri"/>
                <a:cs typeface="Calibri"/>
              </a:rPr>
              <a:t> </a:t>
            </a:r>
            <a:endParaRPr lang="it-IT" sz="2800" dirty="0">
              <a:effectLst/>
              <a:ea typeface="Calibri"/>
              <a:cs typeface="Times New Roman"/>
            </a:endParaRPr>
          </a:p>
        </p:txBody>
      </p:sp>
      <p:pic>
        <p:nvPicPr>
          <p:cNvPr id="14" name="Picture 10"/>
          <p:cNvPicPr/>
          <p:nvPr/>
        </p:nvPicPr>
        <p:blipFill>
          <a:blip r:embed="rId6"/>
          <a:stretch>
            <a:fillRect/>
          </a:stretch>
        </p:blipFill>
        <p:spPr>
          <a:xfrm>
            <a:off x="5070377" y="291600"/>
            <a:ext cx="1120140" cy="569595"/>
          </a:xfrm>
          <a:prstGeom prst="rect">
            <a:avLst/>
          </a:prstGeom>
        </p:spPr>
      </p:pic>
      <p:sp>
        <p:nvSpPr>
          <p:cNvPr id="15" name="Rectangle 19"/>
          <p:cNvSpPr/>
          <p:nvPr/>
        </p:nvSpPr>
        <p:spPr>
          <a:xfrm>
            <a:off x="102972" y="5983135"/>
            <a:ext cx="10936884" cy="35669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algn="ctr">
              <a:spcAft>
                <a:spcPts val="800"/>
              </a:spcAft>
            </a:pPr>
            <a:r>
              <a:rPr lang="it-IT" sz="1200" b="1" dirty="0" smtClean="0">
                <a:solidFill>
                  <a:srgbClr val="366092"/>
                </a:solidFill>
                <a:ea typeface="Calibri"/>
                <a:cs typeface="Times New Roman"/>
              </a:rPr>
              <a:t>Roma, 5 febbraio 2019 </a:t>
            </a:r>
            <a:r>
              <a:rPr lang="it-IT" sz="12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it-IT" sz="12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it-IT" sz="1200" dirty="0" smtClean="0">
                <a:solidFill>
                  <a:srgbClr val="366092"/>
                </a:solidFill>
                <a:ea typeface="Calibri"/>
                <a:cs typeface="Times New Roman"/>
              </a:rPr>
              <a:t>CNEL </a:t>
            </a:r>
            <a:r>
              <a:rPr lang="it-IT" sz="1200" dirty="0">
                <a:solidFill>
                  <a:srgbClr val="366092"/>
                </a:solidFill>
                <a:ea typeface="Calibri"/>
                <a:cs typeface="Times New Roman"/>
              </a:rPr>
              <a:t>– Parlamentino – Viale Lubin</a:t>
            </a:r>
            <a:r>
              <a:rPr lang="it-IT" sz="1200" dirty="0" smtClean="0">
                <a:solidFill>
                  <a:srgbClr val="366092"/>
                </a:solidFill>
                <a:ea typeface="Calibri"/>
                <a:cs typeface="Times New Roman"/>
              </a:rPr>
              <a:t>, 2</a:t>
            </a:r>
            <a:endParaRPr lang="it-IT" sz="12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193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8" y="0"/>
            <a:ext cx="12183326" cy="6876000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1089764" y="-137785"/>
            <a:ext cx="9238267" cy="899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b="1" i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2800" b="1" i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I </a:t>
            </a:r>
            <a:r>
              <a:rPr lang="it-IT" sz="2800" b="1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risultati delle prove </a:t>
            </a:r>
            <a:r>
              <a:rPr lang="it-IT" sz="2800" b="1" i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di </a:t>
            </a:r>
            <a:r>
              <a:rPr lang="it-IT" sz="2800" b="1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problem</a:t>
            </a:r>
            <a:r>
              <a:rPr lang="it-IT" sz="2800" b="1" i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r>
              <a:rPr lang="it-IT" sz="2800" b="1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solving</a:t>
            </a:r>
            <a:r>
              <a:rPr lang="it-IT" sz="2800" b="1" i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endParaRPr lang="it-IT" sz="2800" b="1" i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endParaRPr lang="it-IT" sz="36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42614" y="33656"/>
            <a:ext cx="10777786" cy="64946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446" y="976636"/>
            <a:ext cx="783205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60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" y="0"/>
            <a:ext cx="12175090" cy="685800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1583450" y="2598003"/>
            <a:ext cx="84515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i="1" dirty="0" smtClean="0">
                <a:solidFill>
                  <a:srgbClr val="4472C4">
                    <a:lumMod val="75000"/>
                  </a:srgbClr>
                </a:solidFill>
              </a:rPr>
              <a:t>I risultati delle prove non cognitive</a:t>
            </a:r>
            <a:endParaRPr lang="it-IT" sz="3200" i="1" dirty="0"/>
          </a:p>
        </p:txBody>
      </p:sp>
      <p:pic>
        <p:nvPicPr>
          <p:cNvPr id="4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526599" y="2163909"/>
            <a:ext cx="9717024" cy="161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13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4" y="-17690"/>
            <a:ext cx="12045924" cy="6858000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99" y="1178362"/>
            <a:ext cx="9687117" cy="48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0" y="-14540"/>
            <a:ext cx="10236562" cy="1031906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995026" y="-387558"/>
            <a:ext cx="7675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I risultati del modulo Competenze agite</a:t>
            </a:r>
            <a:endParaRPr lang="it-IT" sz="32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82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24" y="-17690"/>
            <a:ext cx="12045924" cy="6858000"/>
          </a:xfrm>
          <a:prstGeom prst="rect">
            <a:avLst/>
          </a:prstGeom>
        </p:spPr>
      </p:pic>
      <p:pic>
        <p:nvPicPr>
          <p:cNvPr id="8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-1" y="-14540"/>
            <a:ext cx="10459233" cy="1031906"/>
          </a:xfrm>
          <a:prstGeom prst="rect">
            <a:avLst/>
          </a:prstGeom>
        </p:spPr>
      </p:pic>
      <p:sp>
        <p:nvSpPr>
          <p:cNvPr id="9" name="Titolo 1"/>
          <p:cNvSpPr txBox="1">
            <a:spLocks/>
          </p:cNvSpPr>
          <p:nvPr/>
        </p:nvSpPr>
        <p:spPr>
          <a:xfrm>
            <a:off x="1045129" y="-375032"/>
            <a:ext cx="94892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I risultati del modulo Competenze agite – le </a:t>
            </a:r>
            <a:r>
              <a:rPr lang="it-IT" sz="3200" b="1" i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digital</a:t>
            </a: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it-IT" sz="3200" b="1" i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skill</a:t>
            </a:r>
            <a:endParaRPr lang="it-IT" sz="32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7" name="Immagine 6" descr="G:\Fig.6_Executive Summary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118" y="850323"/>
            <a:ext cx="7693749" cy="55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2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76" y="0"/>
            <a:ext cx="12045924" cy="6858000"/>
          </a:xfrm>
          <a:prstGeom prst="rect">
            <a:avLst/>
          </a:prstGeom>
        </p:spPr>
      </p:pic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1116799" y="1208762"/>
            <a:ext cx="8821182" cy="4771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</a:rPr>
              <a:t>Restituisce </a:t>
            </a:r>
            <a:r>
              <a:rPr lang="it-IT" sz="2000" dirty="0">
                <a:solidFill>
                  <a:schemeClr val="accent5">
                    <a:lumMod val="50000"/>
                  </a:schemeClr>
                </a:solidFill>
              </a:rPr>
              <a:t>all’utente un dettagliato </a:t>
            </a:r>
            <a:r>
              <a:rPr lang="it-IT" sz="2000" b="1" dirty="0">
                <a:solidFill>
                  <a:schemeClr val="accent5">
                    <a:lumMod val="50000"/>
                  </a:schemeClr>
                </a:solidFill>
              </a:rPr>
              <a:t>report suddiviso in tre parti</a:t>
            </a: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it-IT" sz="2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it-IT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Aree di interesse di carriera</a:t>
            </a:r>
          </a:p>
          <a:p>
            <a:pPr marL="457200" lvl="0" indent="-457200">
              <a:buFont typeface="+mj-lt"/>
              <a:buAutoNum type="arabicPeriod"/>
            </a:pPr>
            <a:endParaRPr lang="it-IT" sz="20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Corrispondenza tra profilo di interessi e categoria professionale di </a:t>
            </a:r>
            <a:r>
              <a:rPr lang="it-IT" sz="2000" b="1" dirty="0">
                <a:solidFill>
                  <a:schemeClr val="accent5">
                    <a:lumMod val="50000"/>
                  </a:schemeClr>
                </a:solidFill>
              </a:rPr>
              <a:t>appartenenza (ultimo lavoro svolto) o </a:t>
            </a:r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lavoro desiderato/ricercato</a:t>
            </a:r>
          </a:p>
          <a:p>
            <a:pPr marL="457200" lvl="0" indent="-457200">
              <a:buFont typeface="+mj-lt"/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it-IT" sz="2000" b="1" dirty="0">
              <a:solidFill>
                <a:srgbClr val="00206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endParaRPr lang="it-IT" sz="2000" b="1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endParaRPr lang="it-IT" sz="2000" b="1" dirty="0" smtClean="0">
              <a:solidFill>
                <a:srgbClr val="00206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3950208" y="4798826"/>
            <a:ext cx="76626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 </a:t>
            </a:r>
          </a:p>
        </p:txBody>
      </p:sp>
      <p:pic>
        <p:nvPicPr>
          <p:cNvPr id="6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71669" y="47342"/>
            <a:ext cx="10459233" cy="1031906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116799" y="-313150"/>
            <a:ext cx="94892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I risultati del modulo Interessi e Obiettivi di carriera</a:t>
            </a:r>
            <a:endParaRPr lang="it-IT" sz="32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887" y="3466792"/>
            <a:ext cx="8618338" cy="1836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100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76" y="0"/>
            <a:ext cx="12045924" cy="6858000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3950208" y="4798826"/>
            <a:ext cx="76626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 </a:t>
            </a:r>
          </a:p>
        </p:txBody>
      </p:sp>
      <p:pic>
        <p:nvPicPr>
          <p:cNvPr id="6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71669" y="47342"/>
            <a:ext cx="10853788" cy="1031906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116799" y="-313150"/>
            <a:ext cx="94892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I risultati del modulo Interessi e Obiettivi di carriera</a:t>
            </a:r>
            <a:endParaRPr lang="it-IT" sz="32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63879" y="1390388"/>
            <a:ext cx="2574000" cy="48475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3250405" y="1390388"/>
            <a:ext cx="2520000" cy="48475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5770405" y="1390388"/>
            <a:ext cx="2568526" cy="484757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8351457" y="1390388"/>
            <a:ext cx="2574000" cy="48475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820646"/>
              </p:ext>
            </p:extLst>
          </p:nvPr>
        </p:nvGraphicFramePr>
        <p:xfrm>
          <a:off x="526094" y="1340285"/>
          <a:ext cx="10546914" cy="4935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ttangolo 7"/>
          <p:cNvSpPr/>
          <p:nvPr/>
        </p:nvSpPr>
        <p:spPr>
          <a:xfrm>
            <a:off x="1200306" y="1021149"/>
            <a:ext cx="31014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 smtClean="0">
                <a:solidFill>
                  <a:schemeClr val="accent5">
                    <a:lumMod val="50000"/>
                  </a:schemeClr>
                </a:solidFill>
              </a:rPr>
              <a:t>3. Intenzionalità di carriera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1254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" y="0"/>
            <a:ext cx="12164568" cy="6858000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3950208" y="4798826"/>
            <a:ext cx="76626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/>
              <a:t> </a:t>
            </a:r>
          </a:p>
        </p:txBody>
      </p:sp>
      <p:pic>
        <p:nvPicPr>
          <p:cNvPr id="6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71669" y="47342"/>
            <a:ext cx="10459233" cy="1031906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1116799" y="-313150"/>
            <a:ext cx="94892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I risultati del modulo Benessere soggettivo e salute</a:t>
            </a:r>
            <a:endParaRPr lang="it-IT" sz="32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419616" y="1210116"/>
            <a:ext cx="911128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i="1" dirty="0">
                <a:solidFill>
                  <a:srgbClr val="002060"/>
                </a:solidFill>
              </a:rPr>
              <a:t>Benessere </a:t>
            </a:r>
            <a:r>
              <a:rPr lang="it-IT" sz="2400" b="1" i="1" dirty="0" smtClean="0">
                <a:solidFill>
                  <a:srgbClr val="002060"/>
                </a:solidFill>
              </a:rPr>
              <a:t>soggettivo</a:t>
            </a:r>
          </a:p>
          <a:p>
            <a:pPr algn="just"/>
            <a:endParaRPr lang="it-IT" sz="2400" b="1" dirty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2060"/>
                </a:solidFill>
              </a:rPr>
              <a:t>grado di</a:t>
            </a:r>
            <a:r>
              <a:rPr lang="it-IT" sz="2400" i="1" dirty="0">
                <a:solidFill>
                  <a:srgbClr val="002060"/>
                </a:solidFill>
              </a:rPr>
              <a:t> </a:t>
            </a:r>
            <a:r>
              <a:rPr lang="it-IT" sz="2400" b="1" i="1" dirty="0">
                <a:solidFill>
                  <a:srgbClr val="002060"/>
                </a:solidFill>
              </a:rPr>
              <a:t>Soddisfazione per la propria vita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i="1" dirty="0">
                <a:solidFill>
                  <a:srgbClr val="002060"/>
                </a:solidFill>
              </a:rPr>
              <a:t>Emozioni positive </a:t>
            </a:r>
            <a:r>
              <a:rPr lang="it-IT" sz="2400" dirty="0">
                <a:solidFill>
                  <a:srgbClr val="002060"/>
                </a:solidFill>
              </a:rPr>
              <a:t>ed</a:t>
            </a:r>
            <a:r>
              <a:rPr lang="it-IT" sz="2400" i="1" dirty="0">
                <a:solidFill>
                  <a:srgbClr val="002060"/>
                </a:solidFill>
              </a:rPr>
              <a:t> Emozioni negative </a:t>
            </a:r>
            <a:r>
              <a:rPr lang="it-IT" sz="2400" dirty="0">
                <a:solidFill>
                  <a:srgbClr val="002060"/>
                </a:solidFill>
              </a:rPr>
              <a:t>provate nella settimana precedente al </a:t>
            </a:r>
            <a:r>
              <a:rPr lang="it-IT" sz="2400" dirty="0" smtClean="0">
                <a:solidFill>
                  <a:srgbClr val="002060"/>
                </a:solidFill>
              </a:rPr>
              <a:t>test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400" dirty="0">
              <a:solidFill>
                <a:srgbClr val="002060"/>
              </a:solidFill>
            </a:endParaRPr>
          </a:p>
          <a:p>
            <a:r>
              <a:rPr lang="it-IT" sz="2400" b="1" i="1" dirty="0">
                <a:solidFill>
                  <a:srgbClr val="002060"/>
                </a:solidFill>
              </a:rPr>
              <a:t>Salute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2060"/>
                </a:solidFill>
              </a:rPr>
              <a:t>auto-valutazione della propria salute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2060"/>
                </a:solidFill>
              </a:rPr>
              <a:t>comportamenti per uno stile di vita sano (indicatori di benessere)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83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" y="-19080"/>
            <a:ext cx="12175090" cy="6858000"/>
          </a:xfrm>
          <a:prstGeom prst="rect">
            <a:avLst/>
          </a:prstGeom>
        </p:spPr>
      </p:pic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1383534271"/>
              </p:ext>
            </p:extLst>
          </p:nvPr>
        </p:nvGraphicFramePr>
        <p:xfrm>
          <a:off x="122334" y="1252149"/>
          <a:ext cx="1179038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14"/>
          <p:cNvPicPr/>
          <p:nvPr/>
        </p:nvPicPr>
        <p:blipFill>
          <a:blip r:embed="rId8"/>
          <a:stretch>
            <a:fillRect/>
          </a:stretch>
        </p:blipFill>
        <p:spPr>
          <a:xfrm>
            <a:off x="4094" y="64519"/>
            <a:ext cx="10236562" cy="1031906"/>
          </a:xfrm>
          <a:prstGeom prst="rect">
            <a:avLst/>
          </a:prstGeom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999120" y="-245869"/>
            <a:ext cx="7675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L’attività di valutazione</a:t>
            </a:r>
            <a:endParaRPr lang="it-IT" sz="32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265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" y="0"/>
            <a:ext cx="12175090" cy="685800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1583450" y="957093"/>
            <a:ext cx="84515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i="1" dirty="0" smtClean="0">
                <a:solidFill>
                  <a:srgbClr val="4472C4">
                    <a:lumMod val="75000"/>
                  </a:srgbClr>
                </a:solidFill>
              </a:rPr>
              <a:t>Grazie per l’attenzione</a:t>
            </a:r>
            <a:endParaRPr lang="it-IT" sz="3200" i="1" dirty="0"/>
          </a:p>
        </p:txBody>
      </p:sp>
      <p:pic>
        <p:nvPicPr>
          <p:cNvPr id="4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526599" y="550712"/>
            <a:ext cx="9717024" cy="1613159"/>
          </a:xfrm>
          <a:prstGeom prst="rect">
            <a:avLst/>
          </a:prstGeom>
        </p:spPr>
      </p:pic>
      <p:sp>
        <p:nvSpPr>
          <p:cNvPr id="6" name="Titolo 1"/>
          <p:cNvSpPr txBox="1">
            <a:spLocks/>
          </p:cNvSpPr>
          <p:nvPr/>
        </p:nvSpPr>
        <p:spPr>
          <a:xfrm>
            <a:off x="1583450" y="1842492"/>
            <a:ext cx="4381346" cy="276407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it-IT" sz="48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    </a:t>
            </a:r>
          </a:p>
          <a:p>
            <a:pPr algn="l"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algn="l"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algn="l">
              <a:defRPr/>
            </a:pPr>
            <a:endParaRPr lang="it-IT" sz="4800" b="1" dirty="0">
              <a:solidFill>
                <a:schemeClr val="bg1">
                  <a:lumMod val="50000"/>
                </a:schemeClr>
              </a:solidFill>
              <a:ea typeface="+mn-ea"/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endParaRPr lang="it-IT" sz="4800" b="1" dirty="0">
              <a:solidFill>
                <a:schemeClr val="accent5">
                  <a:lumMod val="75000"/>
                </a:schemeClr>
              </a:solidFill>
            </a:endParaRPr>
          </a:p>
          <a:p>
            <a:pPr algn="l">
              <a:defRPr/>
            </a:pPr>
            <a:r>
              <a:rPr lang="it-IT" sz="1800" b="1" dirty="0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Laura </a:t>
            </a:r>
            <a:r>
              <a:rPr lang="it-IT" sz="1800" b="1" dirty="0" err="1" smtClean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>Agneni</a:t>
            </a:r>
            <a:endParaRPr lang="it-IT" sz="1800" b="1" dirty="0" smtClean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  <a:p>
            <a:pPr algn="l">
              <a:defRPr/>
            </a:pPr>
            <a:endParaRPr lang="it-IT" sz="1800" dirty="0" smtClean="0">
              <a:solidFill>
                <a:srgbClr val="002060"/>
              </a:solidFill>
              <a:latin typeface="+mn-lt"/>
            </a:endParaRPr>
          </a:p>
          <a:p>
            <a:pPr algn="l">
              <a:defRPr/>
            </a:pPr>
            <a:r>
              <a:rPr lang="it-IT" sz="1800" dirty="0" smtClean="0">
                <a:solidFill>
                  <a:srgbClr val="002060"/>
                </a:solidFill>
                <a:latin typeface="+mn-lt"/>
              </a:rPr>
              <a:t>ANPAL</a:t>
            </a:r>
          </a:p>
          <a:p>
            <a:pPr algn="l">
              <a:defRPr/>
            </a:pPr>
            <a:r>
              <a:rPr lang="it-IT" sz="1800" dirty="0" smtClean="0">
                <a:solidFill>
                  <a:srgbClr val="002060"/>
                </a:solidFill>
                <a:latin typeface="+mn-lt"/>
              </a:rPr>
              <a:t>Ufficio </a:t>
            </a:r>
            <a:r>
              <a:rPr lang="it-IT" sz="1800" dirty="0">
                <a:solidFill>
                  <a:srgbClr val="002060"/>
                </a:solidFill>
                <a:latin typeface="+mn-lt"/>
              </a:rPr>
              <a:t>di statistica e supporto metodologico</a:t>
            </a:r>
          </a:p>
          <a:p>
            <a:pPr algn="l"/>
            <a:endParaRPr lang="it-IT" sz="1800" dirty="0" smtClean="0">
              <a:solidFill>
                <a:srgbClr val="002060"/>
              </a:solidFill>
              <a:latin typeface="+mn-lt"/>
            </a:endParaRPr>
          </a:p>
          <a:p>
            <a:pPr algn="l"/>
            <a:r>
              <a:rPr lang="it-IT" sz="1600" dirty="0" smtClean="0">
                <a:solidFill>
                  <a:srgbClr val="002060"/>
                </a:solidFill>
                <a:latin typeface="+mn-lt"/>
              </a:rPr>
              <a:t>Corso </a:t>
            </a:r>
            <a:r>
              <a:rPr lang="it-IT" sz="1600" dirty="0">
                <a:solidFill>
                  <a:srgbClr val="002060"/>
                </a:solidFill>
                <a:latin typeface="+mn-lt"/>
              </a:rPr>
              <a:t>d'Italia, 33</a:t>
            </a:r>
          </a:p>
          <a:p>
            <a:pPr algn="l"/>
            <a:r>
              <a:rPr lang="it-IT" sz="1600" dirty="0">
                <a:solidFill>
                  <a:srgbClr val="002060"/>
                </a:solidFill>
                <a:latin typeface="+mn-lt"/>
              </a:rPr>
              <a:t>00198 Roma</a:t>
            </a:r>
          </a:p>
          <a:p>
            <a:pPr algn="l"/>
            <a:r>
              <a:rPr lang="it-IT" sz="1600" dirty="0">
                <a:solidFill>
                  <a:srgbClr val="002060"/>
                </a:solidFill>
                <a:latin typeface="+mn-lt"/>
              </a:rPr>
              <a:t>Tel. +33.06.85447236</a:t>
            </a:r>
          </a:p>
          <a:p>
            <a:pPr algn="l"/>
            <a:r>
              <a:rPr lang="it-IT" sz="1600" dirty="0">
                <a:solidFill>
                  <a:srgbClr val="002060"/>
                </a:solidFill>
                <a:latin typeface="+mn-lt"/>
              </a:rPr>
              <a:t>email: </a:t>
            </a:r>
            <a:r>
              <a:rPr lang="it-IT" sz="1600" b="1" dirty="0" smtClean="0">
                <a:solidFill>
                  <a:srgbClr val="002060"/>
                </a:solidFill>
                <a:latin typeface="+mn-lt"/>
              </a:rPr>
              <a:t>laura.agneni@anpal.gov.it</a:t>
            </a:r>
            <a:endParaRPr lang="it-IT" sz="1600" b="1" dirty="0">
              <a:solidFill>
                <a:srgbClr val="002060"/>
              </a:solidFill>
              <a:latin typeface="+mn-lt"/>
            </a:endParaRPr>
          </a:p>
          <a:p>
            <a:pPr algn="l"/>
            <a:r>
              <a:rPr lang="it-IT" sz="1600" dirty="0">
                <a:solidFill>
                  <a:srgbClr val="002060"/>
                </a:solidFill>
                <a:latin typeface="+mn-lt"/>
              </a:rPr>
              <a:t>website: </a:t>
            </a:r>
            <a:r>
              <a:rPr lang="it-IT" sz="1600" b="1" dirty="0">
                <a:solidFill>
                  <a:srgbClr val="002060"/>
                </a:solidFill>
                <a:latin typeface="+mn-lt"/>
              </a:rPr>
              <a:t>www.anpal.gov.it </a:t>
            </a:r>
          </a:p>
          <a:p>
            <a:pPr algn="l">
              <a:defRPr/>
            </a:pPr>
            <a:endParaRPr lang="it-IT" sz="1400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7" name="Immagin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50" y="4459265"/>
            <a:ext cx="1832079" cy="637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91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" y="-19080"/>
            <a:ext cx="12175090" cy="6858000"/>
          </a:xfrm>
          <a:prstGeom prst="rect">
            <a:avLst/>
          </a:prstGeom>
        </p:spPr>
      </p:pic>
      <p:graphicFrame>
        <p:nvGraphicFramePr>
          <p:cNvPr id="13" name="Diagramma 12"/>
          <p:cNvGraphicFramePr/>
          <p:nvPr>
            <p:extLst>
              <p:ext uri="{D42A27DB-BD31-4B8C-83A1-F6EECF244321}">
                <p14:modId xmlns:p14="http://schemas.microsoft.com/office/powerpoint/2010/main" val="2794058445"/>
              </p:ext>
            </p:extLst>
          </p:nvPr>
        </p:nvGraphicFramePr>
        <p:xfrm>
          <a:off x="193137" y="1185201"/>
          <a:ext cx="10714892" cy="5120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Picture 14"/>
          <p:cNvPicPr/>
          <p:nvPr/>
        </p:nvPicPr>
        <p:blipFill>
          <a:blip r:embed="rId8"/>
          <a:stretch>
            <a:fillRect/>
          </a:stretch>
        </p:blipFill>
        <p:spPr>
          <a:xfrm>
            <a:off x="9665" y="64519"/>
            <a:ext cx="10236562" cy="1031906"/>
          </a:xfrm>
          <a:prstGeom prst="rect">
            <a:avLst/>
          </a:prstGeom>
        </p:spPr>
      </p:pic>
      <p:sp>
        <p:nvSpPr>
          <p:cNvPr id="17" name="Titolo 1"/>
          <p:cNvSpPr txBox="1">
            <a:spLocks/>
          </p:cNvSpPr>
          <p:nvPr/>
        </p:nvSpPr>
        <p:spPr>
          <a:xfrm>
            <a:off x="1004691" y="-140362"/>
            <a:ext cx="7675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28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PIAAC – Formazione &amp; Competenze Online</a:t>
            </a:r>
            <a:r>
              <a:rPr lang="it-IT" sz="28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it-IT" sz="2800" b="1" i="1" dirty="0">
                <a:solidFill>
                  <a:srgbClr val="1F4E79"/>
                </a:solidFill>
                <a:latin typeface="Calibri"/>
                <a:ea typeface="Calibri"/>
                <a:cs typeface="Times New Roman"/>
              </a:rPr>
            </a:br>
            <a:endParaRPr lang="it-IT" sz="28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72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761"/>
            <a:ext cx="12175090" cy="6858000"/>
          </a:xfrm>
          <a:prstGeom prst="rect">
            <a:avLst/>
          </a:prstGeom>
        </p:spPr>
      </p:pic>
      <p:pic>
        <p:nvPicPr>
          <p:cNvPr id="10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-27066"/>
            <a:ext cx="10236562" cy="864066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/>
        </p:nvSpPr>
        <p:spPr>
          <a:xfrm>
            <a:off x="995026" y="-435234"/>
            <a:ext cx="7675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Le sezioni dello strumento</a:t>
            </a:r>
            <a:endParaRPr lang="it-IT" sz="32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221361" y="1053584"/>
            <a:ext cx="5400000" cy="7320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PROVE COGNITIVE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5709540" y="1059191"/>
            <a:ext cx="5400000" cy="7320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PROVE NON COGNITIVE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21361" y="1872261"/>
            <a:ext cx="5400000" cy="421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 algn="just">
              <a:lnSpc>
                <a:spcPts val="1800"/>
              </a:lnSpc>
              <a:spcAft>
                <a:spcPts val="1200"/>
              </a:spcAft>
            </a:pPr>
            <a:r>
              <a:rPr lang="it-IT" sz="2000" b="1" cap="small" dirty="0">
                <a:solidFill>
                  <a:srgbClr val="002060"/>
                </a:solidFill>
              </a:rPr>
              <a:t>Literacy: </a:t>
            </a:r>
            <a:r>
              <a:rPr lang="it-IT" dirty="0">
                <a:solidFill>
                  <a:srgbClr val="002060"/>
                </a:solidFill>
              </a:rPr>
              <a:t>capire, valutare, utilizzare ed esaminare testi scritti per partecipare alla vita sociale, per raggiungere obiettivi e sviluppare conoscenza e potenziale umano. </a:t>
            </a:r>
            <a:endParaRPr lang="it-IT" sz="8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 algn="just">
              <a:lnSpc>
                <a:spcPts val="1800"/>
              </a:lnSpc>
              <a:spcAft>
                <a:spcPts val="1200"/>
              </a:spcAft>
            </a:pPr>
            <a:r>
              <a:rPr lang="it-IT" sz="2000" b="1" cap="small" dirty="0" smtClean="0">
                <a:solidFill>
                  <a:srgbClr val="002060"/>
                </a:solidFill>
                <a:latin typeface="Calibri" panose="020F0502020204030204" pitchFamily="34" charset="0"/>
              </a:rPr>
              <a:t>Numeracy</a:t>
            </a:r>
            <a:r>
              <a:rPr lang="it-IT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it-IT" dirty="0">
                <a:solidFill>
                  <a:srgbClr val="002060"/>
                </a:solidFill>
              </a:rPr>
              <a:t>accedere a, utilizzare, interpretare e comunicare informazioni e idee matematiche, per affrontare e gestire problemi di natura matematica in un certo numero di situazioni della vita adulta.</a:t>
            </a:r>
          </a:p>
          <a:p>
            <a:pPr lvl="0" algn="just">
              <a:lnSpc>
                <a:spcPts val="1800"/>
              </a:lnSpc>
              <a:spcAft>
                <a:spcPts val="1200"/>
              </a:spcAft>
            </a:pPr>
            <a:r>
              <a:rPr lang="it-IT" sz="2000" b="1" cap="small" dirty="0" smtClean="0">
                <a:solidFill>
                  <a:srgbClr val="002060"/>
                </a:solidFill>
                <a:latin typeface="Calibri" panose="020F0502020204030204" pitchFamily="34" charset="0"/>
              </a:rPr>
              <a:t>Reading</a:t>
            </a:r>
            <a:r>
              <a:rPr lang="it-IT" sz="2000" b="1" i="1" cap="small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b="1" cap="small" dirty="0" err="1">
                <a:solidFill>
                  <a:srgbClr val="002060"/>
                </a:solidFill>
                <a:latin typeface="Calibri" panose="020F0502020204030204" pitchFamily="34" charset="0"/>
              </a:rPr>
              <a:t>components</a:t>
            </a:r>
            <a:r>
              <a:rPr lang="it-IT" sz="2000" b="1" cap="small" dirty="0">
                <a:solidFill>
                  <a:srgbClr val="002060"/>
                </a:solidFill>
                <a:latin typeface="Calibri" panose="020F0502020204030204" pitchFamily="34" charset="0"/>
              </a:rPr>
              <a:t>:</a:t>
            </a:r>
            <a:r>
              <a:rPr lang="it-IT" sz="2000" b="1" i="1" cap="small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abilità</a:t>
            </a:r>
            <a:r>
              <a:rPr lang="it-IT" b="1" i="1" dirty="0" smtClean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di base </a:t>
            </a:r>
            <a:r>
              <a:rPr lang="it-IT" dirty="0" smtClean="0">
                <a:solidFill>
                  <a:srgbClr val="002060"/>
                </a:solidFill>
              </a:rPr>
              <a:t>nella lettura (Vocabolario</a:t>
            </a:r>
            <a:r>
              <a:rPr lang="it-IT" dirty="0">
                <a:solidFill>
                  <a:srgbClr val="002060"/>
                </a:solidFill>
              </a:rPr>
              <a:t>, </a:t>
            </a:r>
            <a:r>
              <a:rPr lang="it-IT" dirty="0" smtClean="0">
                <a:solidFill>
                  <a:srgbClr val="002060"/>
                </a:solidFill>
              </a:rPr>
              <a:t>elaborazione </a:t>
            </a:r>
            <a:r>
              <a:rPr lang="it-IT" dirty="0">
                <a:solidFill>
                  <a:srgbClr val="002060"/>
                </a:solidFill>
              </a:rPr>
              <a:t>di </a:t>
            </a:r>
            <a:r>
              <a:rPr lang="it-IT" dirty="0" smtClean="0">
                <a:solidFill>
                  <a:srgbClr val="002060"/>
                </a:solidFill>
              </a:rPr>
              <a:t>frasi, comprensione </a:t>
            </a:r>
            <a:r>
              <a:rPr lang="it-IT" dirty="0">
                <a:solidFill>
                  <a:srgbClr val="002060"/>
                </a:solidFill>
              </a:rPr>
              <a:t>di </a:t>
            </a:r>
            <a:r>
              <a:rPr lang="it-IT" dirty="0" smtClean="0">
                <a:solidFill>
                  <a:srgbClr val="002060"/>
                </a:solidFill>
              </a:rPr>
              <a:t>brani). Permette </a:t>
            </a:r>
            <a:r>
              <a:rPr lang="it-IT" dirty="0">
                <a:solidFill>
                  <a:srgbClr val="002060"/>
                </a:solidFill>
              </a:rPr>
              <a:t>di rilevare la differenza </a:t>
            </a:r>
            <a:r>
              <a:rPr lang="it-IT" dirty="0" smtClean="0">
                <a:solidFill>
                  <a:srgbClr val="002060"/>
                </a:solidFill>
              </a:rPr>
              <a:t>fra </a:t>
            </a:r>
            <a:r>
              <a:rPr lang="it-IT" dirty="0">
                <a:solidFill>
                  <a:srgbClr val="002060"/>
                </a:solidFill>
              </a:rPr>
              <a:t>il possesso delle competenze di base nella lettura e la loro applicazione per comprendere il </a:t>
            </a:r>
            <a:r>
              <a:rPr lang="it-IT" dirty="0" smtClean="0">
                <a:solidFill>
                  <a:srgbClr val="002060"/>
                </a:solidFill>
              </a:rPr>
              <a:t>testo.</a:t>
            </a:r>
          </a:p>
          <a:p>
            <a:pPr algn="just">
              <a:lnSpc>
                <a:spcPts val="1800"/>
              </a:lnSpc>
              <a:spcAft>
                <a:spcPts val="1200"/>
              </a:spcAft>
            </a:pPr>
            <a:r>
              <a:rPr lang="it-IT" sz="2000" b="1" cap="small" dirty="0" err="1">
                <a:solidFill>
                  <a:srgbClr val="002060"/>
                </a:solidFill>
                <a:latin typeface="Calibri" panose="020F0502020204030204" pitchFamily="34" charset="0"/>
              </a:rPr>
              <a:t>Problem</a:t>
            </a:r>
            <a:r>
              <a:rPr lang="it-IT" sz="2000" b="1" cap="small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sz="2000" b="1" cap="small" dirty="0" err="1">
                <a:solidFill>
                  <a:srgbClr val="002060"/>
                </a:solidFill>
                <a:latin typeface="Calibri" panose="020F0502020204030204" pitchFamily="34" charset="0"/>
              </a:rPr>
              <a:t>solving</a:t>
            </a:r>
            <a:r>
              <a:rPr lang="it-IT" sz="2000" b="1" cap="small" dirty="0">
                <a:solidFill>
                  <a:srgbClr val="002060"/>
                </a:solidFill>
                <a:latin typeface="Calibri" panose="020F0502020204030204" pitchFamily="34" charset="0"/>
              </a:rPr>
              <a:t> in ambienti tecnologicamente avanzati: </a:t>
            </a:r>
            <a:r>
              <a:rPr lang="it-IT" dirty="0" smtClean="0">
                <a:solidFill>
                  <a:srgbClr val="002060"/>
                </a:solidFill>
              </a:rPr>
              <a:t>usare </a:t>
            </a:r>
            <a:r>
              <a:rPr lang="it-IT" dirty="0">
                <a:solidFill>
                  <a:srgbClr val="002060"/>
                </a:solidFill>
              </a:rPr>
              <a:t>la tecnologia per risolvere problemi e compiere operazioni </a:t>
            </a:r>
            <a:r>
              <a:rPr lang="it-IT" dirty="0" smtClean="0">
                <a:solidFill>
                  <a:srgbClr val="002060"/>
                </a:solidFill>
              </a:rPr>
              <a:t>complesse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che ogni individuo affronta nella vita quotidiana.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709540" y="1868898"/>
            <a:ext cx="5400000" cy="4212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just">
              <a:lnSpc>
                <a:spcPts val="1800"/>
              </a:lnSpc>
              <a:spcAft>
                <a:spcPts val="2000"/>
              </a:spcAft>
            </a:pPr>
            <a:r>
              <a:rPr lang="it-IT" sz="2000" b="1" cap="small" dirty="0" smtClean="0">
                <a:solidFill>
                  <a:srgbClr val="002060"/>
                </a:solidFill>
              </a:rPr>
              <a:t>Competenze agite: </a:t>
            </a:r>
            <a:r>
              <a:rPr lang="it-IT" dirty="0" smtClean="0">
                <a:solidFill>
                  <a:srgbClr val="002060"/>
                </a:solidFill>
              </a:rPr>
              <a:t>rileva </a:t>
            </a:r>
            <a:r>
              <a:rPr lang="it-IT" dirty="0">
                <a:solidFill>
                  <a:srgbClr val="002060"/>
                </a:solidFill>
              </a:rPr>
              <a:t>la frequenza (livello alto, medio, basso) e il contesto </a:t>
            </a:r>
            <a:r>
              <a:rPr lang="it-IT" dirty="0" smtClean="0">
                <a:solidFill>
                  <a:srgbClr val="002060"/>
                </a:solidFill>
              </a:rPr>
              <a:t>(</a:t>
            </a:r>
            <a:r>
              <a:rPr lang="it-IT" dirty="0">
                <a:solidFill>
                  <a:srgbClr val="002060"/>
                </a:solidFill>
              </a:rPr>
              <a:t>vita </a:t>
            </a:r>
            <a:r>
              <a:rPr lang="it-IT" dirty="0" smtClean="0">
                <a:solidFill>
                  <a:srgbClr val="002060"/>
                </a:solidFill>
              </a:rPr>
              <a:t>quotidiana, </a:t>
            </a:r>
            <a:r>
              <a:rPr lang="it-IT" dirty="0">
                <a:solidFill>
                  <a:srgbClr val="002060"/>
                </a:solidFill>
              </a:rPr>
              <a:t>lavoro) di utilizzo delle competenze relative ai domini di analisi: lettura, scrittura, abilità matematiche e abilità informatiche (ICT). </a:t>
            </a:r>
          </a:p>
          <a:p>
            <a:pPr lvl="0" algn="just">
              <a:lnSpc>
                <a:spcPts val="1800"/>
              </a:lnSpc>
              <a:spcAft>
                <a:spcPts val="2000"/>
              </a:spcAft>
            </a:pPr>
            <a:r>
              <a:rPr lang="it-IT" sz="2000" b="1" cap="small" dirty="0" smtClean="0">
                <a:solidFill>
                  <a:srgbClr val="002060"/>
                </a:solidFill>
                <a:latin typeface="Calibri" panose="020F0502020204030204" pitchFamily="34" charset="0"/>
              </a:rPr>
              <a:t>Interessi e Obiettivi di carriera</a:t>
            </a:r>
            <a:r>
              <a:rPr lang="it-IT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: </a:t>
            </a:r>
            <a:r>
              <a:rPr lang="it-IT" dirty="0">
                <a:solidFill>
                  <a:srgbClr val="002060"/>
                </a:solidFill>
              </a:rPr>
              <a:t>rileva le </a:t>
            </a:r>
            <a:r>
              <a:rPr lang="it-IT" dirty="0" smtClean="0">
                <a:solidFill>
                  <a:srgbClr val="002060"/>
                </a:solidFill>
              </a:rPr>
              <a:t>preferenze </a:t>
            </a:r>
            <a:r>
              <a:rPr lang="it-IT" dirty="0">
                <a:solidFill>
                  <a:srgbClr val="002060"/>
                </a:solidFill>
              </a:rPr>
              <a:t>di un individuo per i diversi tipi di attività e ambienti lavorativi e il livello di “intenzionalità” nel cercare nuove opportunità professionali e di carriera e una formazione orientata al </a:t>
            </a:r>
            <a:r>
              <a:rPr lang="it-IT" dirty="0" smtClean="0">
                <a:solidFill>
                  <a:srgbClr val="002060"/>
                </a:solidFill>
              </a:rPr>
              <a:t>lavoro.</a:t>
            </a:r>
            <a:endParaRPr lang="it-IT" dirty="0">
              <a:solidFill>
                <a:srgbClr val="002060"/>
              </a:solidFill>
            </a:endParaRPr>
          </a:p>
          <a:p>
            <a:pPr lvl="0" algn="just">
              <a:lnSpc>
                <a:spcPts val="1800"/>
              </a:lnSpc>
              <a:spcAft>
                <a:spcPts val="2000"/>
              </a:spcAft>
            </a:pPr>
            <a:r>
              <a:rPr lang="it-IT" sz="2000" b="1" cap="small" dirty="0" smtClean="0">
                <a:solidFill>
                  <a:srgbClr val="002060"/>
                </a:solidFill>
                <a:latin typeface="Calibri" panose="020F0502020204030204" pitchFamily="34" charset="0"/>
              </a:rPr>
              <a:t>Benessere soggettivo e Salute:</a:t>
            </a:r>
            <a:r>
              <a:rPr lang="it-IT" sz="2000" b="1" i="1" cap="small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rileva la percezione che gli individui hanno di sé e del proprio stato di salute, con riferimento alla soddisfazione per la propria vita, alle emozioni positive/negative e ad alcuni indicatori di benessere legati al proprio stile di vita</a:t>
            </a:r>
            <a:r>
              <a:rPr lang="it-IT" dirty="0" smtClean="0">
                <a:solidFill>
                  <a:srgbClr val="002060"/>
                </a:solidFill>
              </a:rPr>
              <a:t>.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79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062" cy="6858000"/>
          </a:xfrm>
          <a:prstGeom prst="rect">
            <a:avLst/>
          </a:prstGeom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08" y="571393"/>
            <a:ext cx="8473440" cy="5829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72884" y="1171450"/>
            <a:ext cx="223211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u="sng" cap="small" dirty="0" smtClean="0">
                <a:solidFill>
                  <a:schemeClr val="accent5">
                    <a:lumMod val="75000"/>
                  </a:schemeClr>
                </a:solidFill>
              </a:rPr>
              <a:t>Sono stati coinvolti</a:t>
            </a:r>
          </a:p>
          <a:p>
            <a:endParaRPr lang="it-IT" sz="800" b="1" cap="small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sz="2000" b="1" cap="small" dirty="0" smtClean="0">
                <a:solidFill>
                  <a:schemeClr val="accent5">
                    <a:lumMod val="75000"/>
                  </a:schemeClr>
                </a:solidFill>
              </a:rPr>
              <a:t>19</a:t>
            </a:r>
            <a:r>
              <a:rPr lang="it-IT" sz="2000" cap="small" dirty="0" smtClean="0">
                <a:solidFill>
                  <a:schemeClr val="accent5">
                    <a:lumMod val="75000"/>
                  </a:schemeClr>
                </a:solidFill>
              </a:rPr>
              <a:t> regioni </a:t>
            </a:r>
          </a:p>
          <a:p>
            <a:r>
              <a:rPr lang="it-IT" sz="2000" b="1" cap="small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it-IT" sz="2000" cap="small" dirty="0" smtClean="0">
                <a:solidFill>
                  <a:schemeClr val="accent5">
                    <a:lumMod val="75000"/>
                  </a:schemeClr>
                </a:solidFill>
              </a:rPr>
              <a:t> p.a. (trento)</a:t>
            </a:r>
          </a:p>
          <a:p>
            <a:endParaRPr lang="it-IT" sz="800" b="1" cap="small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sz="2000" b="1" cap="small" dirty="0" smtClean="0">
                <a:solidFill>
                  <a:schemeClr val="accent5">
                    <a:lumMod val="75000"/>
                  </a:schemeClr>
                </a:solidFill>
              </a:rPr>
              <a:t>181</a:t>
            </a:r>
            <a:r>
              <a:rPr lang="it-IT" sz="2000" cap="small" dirty="0" smtClean="0">
                <a:solidFill>
                  <a:schemeClr val="accent5">
                    <a:lumMod val="75000"/>
                  </a:schemeClr>
                </a:solidFill>
              </a:rPr>
              <a:t> Cpi</a:t>
            </a:r>
          </a:p>
          <a:p>
            <a:endParaRPr lang="it-IT" sz="800" cap="small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sz="2000" b="1" cap="small" dirty="0" smtClean="0">
                <a:solidFill>
                  <a:schemeClr val="accent5">
                    <a:lumMod val="75000"/>
                  </a:schemeClr>
                </a:solidFill>
              </a:rPr>
              <a:t>3.704 </a:t>
            </a:r>
            <a:r>
              <a:rPr lang="it-IT" sz="2000" cap="small" dirty="0" smtClean="0">
                <a:solidFill>
                  <a:schemeClr val="accent5">
                    <a:lumMod val="75000"/>
                  </a:schemeClr>
                </a:solidFill>
              </a:rPr>
              <a:t>Partecipanti</a:t>
            </a:r>
            <a:endParaRPr lang="it-IT" sz="2000" b="1" cap="small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sz="2000" b="1" cap="small" dirty="0" smtClean="0">
                <a:solidFill>
                  <a:schemeClr val="accent5">
                    <a:lumMod val="75000"/>
                  </a:schemeClr>
                </a:solidFill>
              </a:rPr>
              <a:t>3.648 </a:t>
            </a:r>
            <a:r>
              <a:rPr lang="it-IT" sz="2000" cap="small" dirty="0" smtClean="0">
                <a:solidFill>
                  <a:schemeClr val="accent5">
                    <a:lumMod val="75000"/>
                  </a:schemeClr>
                </a:solidFill>
              </a:rPr>
              <a:t>Rispondenti</a:t>
            </a:r>
            <a:endParaRPr lang="it-IT" sz="2000" b="1" cap="small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it-IT" sz="2000" b="1" cap="small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6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4094" y="64519"/>
            <a:ext cx="10236562" cy="649465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999120" y="-516176"/>
            <a:ext cx="101617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28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Il percorso dell’utente attraverso le prove di PIAAC online</a:t>
            </a:r>
            <a:endParaRPr lang="it-IT" sz="28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cxnSp>
        <p:nvCxnSpPr>
          <p:cNvPr id="4" name="Connettore 2 3"/>
          <p:cNvCxnSpPr/>
          <p:nvPr/>
        </p:nvCxnSpPr>
        <p:spPr>
          <a:xfrm>
            <a:off x="6761280" y="5248405"/>
            <a:ext cx="0" cy="18789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06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401" y="-39169"/>
            <a:ext cx="12246759" cy="6858000"/>
          </a:xfrm>
          <a:prstGeom prst="rect">
            <a:avLst/>
          </a:prstGeom>
        </p:spPr>
      </p:pic>
      <p:sp>
        <p:nvSpPr>
          <p:cNvPr id="12" name="Segnaposto contenuto 2"/>
          <p:cNvSpPr>
            <a:spLocks noGrp="1"/>
          </p:cNvSpPr>
          <p:nvPr>
            <p:ph idx="1"/>
          </p:nvPr>
        </p:nvSpPr>
        <p:spPr>
          <a:xfrm>
            <a:off x="41673" y="1035450"/>
            <a:ext cx="3002152" cy="486594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700" b="1" cap="small" dirty="0">
                <a:solidFill>
                  <a:srgbClr val="026A98"/>
                </a:solidFill>
              </a:rPr>
              <a:t>Disoccupati </a:t>
            </a:r>
            <a:r>
              <a:rPr lang="it-IT" sz="1700" b="1" cap="small" dirty="0" smtClean="0">
                <a:solidFill>
                  <a:srgbClr val="026A98"/>
                </a:solidFill>
              </a:rPr>
              <a:t>di lungo periodo (6 o 12 mesi)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700" b="1" cap="small" dirty="0" smtClean="0">
                <a:solidFill>
                  <a:srgbClr val="026A98"/>
                </a:solidFill>
              </a:rPr>
              <a:t>Disoccupati residenti in aree di crisi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700" b="1" cap="small" dirty="0" smtClean="0">
                <a:solidFill>
                  <a:srgbClr val="026A98"/>
                </a:solidFill>
              </a:rPr>
              <a:t>Giovani partecipanti o meno al Programma Nazionale Garanzia Giovani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700" b="1" cap="small" dirty="0" smtClean="0">
                <a:solidFill>
                  <a:srgbClr val="026A98"/>
                </a:solidFill>
              </a:rPr>
              <a:t>Lavoratori </a:t>
            </a:r>
            <a:r>
              <a:rPr lang="it-IT" sz="1700" b="1" cap="small" dirty="0">
                <a:solidFill>
                  <a:srgbClr val="026A98"/>
                </a:solidFill>
              </a:rPr>
              <a:t>coinvolti in </a:t>
            </a:r>
            <a:r>
              <a:rPr lang="it-IT" sz="1700" b="1" cap="small" dirty="0" smtClean="0">
                <a:solidFill>
                  <a:srgbClr val="026A98"/>
                </a:solidFill>
              </a:rPr>
              <a:t>situazioni di crisi aziendale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700" b="1" cap="small" dirty="0" smtClean="0">
                <a:solidFill>
                  <a:srgbClr val="026A98"/>
                </a:solidFill>
              </a:rPr>
              <a:t>Percettori di Naspi o ex </a:t>
            </a:r>
            <a:r>
              <a:rPr lang="it-IT" sz="1700" b="1" cap="small" dirty="0">
                <a:solidFill>
                  <a:srgbClr val="026A98"/>
                </a:solidFill>
              </a:rPr>
              <a:t>percettori di mobilità in deroga </a:t>
            </a:r>
            <a:endParaRPr lang="it-IT" sz="1700" b="1" cap="small" dirty="0" smtClean="0">
              <a:solidFill>
                <a:srgbClr val="026A98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it-IT" sz="1700" b="1" cap="small" dirty="0" smtClean="0">
                <a:solidFill>
                  <a:srgbClr val="026A98"/>
                </a:solidFill>
              </a:rPr>
              <a:t>In alcuni casi priorità per donne o disoccupati </a:t>
            </a:r>
            <a:r>
              <a:rPr lang="it-IT" sz="1700" b="1" cap="small" dirty="0">
                <a:solidFill>
                  <a:srgbClr val="026A98"/>
                </a:solidFill>
              </a:rPr>
              <a:t>con istruzione </a:t>
            </a:r>
            <a:r>
              <a:rPr lang="it-IT" sz="1700" b="1" cap="small" dirty="0" smtClean="0">
                <a:solidFill>
                  <a:srgbClr val="026A98"/>
                </a:solidFill>
              </a:rPr>
              <a:t>medio-alta</a:t>
            </a:r>
          </a:p>
        </p:txBody>
      </p:sp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402984"/>
              </p:ext>
            </p:extLst>
          </p:nvPr>
        </p:nvGraphicFramePr>
        <p:xfrm>
          <a:off x="3645439" y="395549"/>
          <a:ext cx="7344739" cy="5988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olo 1"/>
          <p:cNvSpPr txBox="1">
            <a:spLocks/>
          </p:cNvSpPr>
          <p:nvPr/>
        </p:nvSpPr>
        <p:spPr>
          <a:xfrm>
            <a:off x="999120" y="-644802"/>
            <a:ext cx="1016171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28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I partecipanti alla sperimentazione </a:t>
            </a:r>
            <a:endParaRPr lang="it-IT" sz="28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3" name="CasellaDiTesto 2"/>
          <p:cNvSpPr txBox="1"/>
          <p:nvPr/>
        </p:nvSpPr>
        <p:spPr>
          <a:xfrm rot="16200000">
            <a:off x="3363449" y="2932728"/>
            <a:ext cx="1103545" cy="6052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it-IT" sz="1600" b="1" cap="small" dirty="0" smtClean="0">
                <a:solidFill>
                  <a:srgbClr val="002060"/>
                </a:solidFill>
              </a:rPr>
              <a:t>titolo di studio</a:t>
            </a:r>
          </a:p>
          <a:p>
            <a:pPr algn="ctr"/>
            <a:endParaRPr lang="it-IT" sz="200" b="1" cap="small" dirty="0" smtClean="0">
              <a:solidFill>
                <a:srgbClr val="002060"/>
              </a:solidFill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it-IT" sz="200" b="1" cap="small" dirty="0">
              <a:solidFill>
                <a:srgbClr val="00206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 rot="16200000">
            <a:off x="3002547" y="4383362"/>
            <a:ext cx="1826744" cy="60480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endParaRPr lang="en-US" sz="600" b="1" cap="small" dirty="0" smtClean="0">
              <a:solidFill>
                <a:srgbClr val="00206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1600" b="1" cap="small" dirty="0">
                <a:solidFill>
                  <a:srgbClr val="002060"/>
                </a:solidFill>
              </a:rPr>
              <a:t>CLASSE </a:t>
            </a:r>
            <a:r>
              <a:rPr lang="it-IT" sz="1600" b="1" cap="small" dirty="0" smtClean="0">
                <a:solidFill>
                  <a:srgbClr val="002060"/>
                </a:solidFill>
              </a:rPr>
              <a:t>D’ETÀ</a:t>
            </a:r>
            <a:endParaRPr lang="en-US" sz="1600" b="1" cap="small" dirty="0" smtClean="0">
              <a:solidFill>
                <a:srgbClr val="002060"/>
              </a:solidFill>
            </a:endParaRPr>
          </a:p>
          <a:p>
            <a:pPr algn="ctr"/>
            <a:endParaRPr lang="en-US" sz="400" b="1" cap="small" dirty="0" smtClean="0">
              <a:solidFill>
                <a:srgbClr val="00206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 rot="16200000">
            <a:off x="3366317" y="694336"/>
            <a:ext cx="1103545" cy="6052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it-IT" sz="1600" b="1" cap="small" dirty="0" smtClean="0">
                <a:solidFill>
                  <a:srgbClr val="002060"/>
                </a:solidFill>
              </a:rPr>
              <a:t>ripartizione territoriale</a:t>
            </a:r>
          </a:p>
          <a:p>
            <a:pPr algn="ctr"/>
            <a:endParaRPr lang="it-IT" sz="200" b="1" cap="small" dirty="0" smtClean="0">
              <a:solidFill>
                <a:srgbClr val="002060"/>
              </a:solidFill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it-IT" sz="200" b="1" cap="small" dirty="0">
              <a:solidFill>
                <a:srgbClr val="002060"/>
              </a:solidFill>
            </a:endParaRPr>
          </a:p>
        </p:txBody>
      </p:sp>
      <p:pic>
        <p:nvPicPr>
          <p:cNvPr id="10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4094" y="-66351"/>
            <a:ext cx="10236562" cy="649465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 rot="16200000">
            <a:off x="3335700" y="1796205"/>
            <a:ext cx="1170000" cy="6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it-IT" sz="1600" b="1" cap="small" dirty="0" smtClean="0">
                <a:solidFill>
                  <a:srgbClr val="002060"/>
                </a:solidFill>
              </a:rPr>
              <a:t>categoria professionale </a:t>
            </a:r>
            <a:endParaRPr lang="it-IT" sz="200" b="1" cap="small" dirty="0" smtClean="0">
              <a:solidFill>
                <a:srgbClr val="002060"/>
              </a:solidFill>
            </a:endParaRP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endParaRPr lang="it-IT" sz="200" b="1" cap="small" dirty="0">
              <a:solidFill>
                <a:srgbClr val="00206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 rot="16200000">
            <a:off x="3539008" y="5634937"/>
            <a:ext cx="751562" cy="6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endParaRPr lang="en-US" sz="600" b="1" cap="small" dirty="0" smtClean="0">
              <a:solidFill>
                <a:srgbClr val="002060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1600" b="1" cap="small" dirty="0" smtClean="0">
                <a:solidFill>
                  <a:srgbClr val="002060"/>
                </a:solidFill>
              </a:rPr>
              <a:t>GENERE</a:t>
            </a:r>
            <a:endParaRPr lang="en-US" sz="1600" b="1" cap="small" dirty="0" smtClean="0">
              <a:solidFill>
                <a:srgbClr val="002060"/>
              </a:solidFill>
            </a:endParaRPr>
          </a:p>
          <a:p>
            <a:pPr algn="ctr"/>
            <a:endParaRPr lang="en-US" sz="400" b="1" cap="small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98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5508"/>
            <a:ext cx="12278062" cy="6858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002081" y="-46924"/>
            <a:ext cx="10359025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it-IT" sz="2000" b="1" i="1" dirty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Confronto tra </a:t>
            </a:r>
            <a:r>
              <a:rPr lang="it-IT" sz="20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partecipanti </a:t>
            </a:r>
            <a:r>
              <a:rPr lang="it-IT" sz="2000" b="1" i="1" dirty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alla sperimentazione, </a:t>
            </a:r>
            <a:r>
              <a:rPr lang="it-IT" sz="20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popolazione dell’Indagine </a:t>
            </a:r>
            <a:r>
              <a:rPr lang="it-IT" sz="2000" b="1" i="1" dirty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PIAAC-Italia e </a:t>
            </a:r>
            <a:r>
              <a:rPr lang="it-IT" sz="20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platea </a:t>
            </a:r>
            <a:r>
              <a:rPr lang="it-IT" sz="2000" b="1" i="1" dirty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degli utenti dei Cpi, per genere, classi </a:t>
            </a:r>
            <a:r>
              <a:rPr lang="it-IT" sz="20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d’età, titolo </a:t>
            </a:r>
            <a:r>
              <a:rPr lang="it-IT" sz="2000" b="1" i="1" dirty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di studio e ripartizione </a:t>
            </a:r>
            <a:r>
              <a:rPr lang="it-IT" sz="20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territoriale </a:t>
            </a:r>
            <a:r>
              <a:rPr lang="it-IT" sz="2000" i="1" dirty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(</a:t>
            </a:r>
            <a:r>
              <a:rPr lang="it-IT" sz="2000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val. %)</a:t>
            </a:r>
            <a:endParaRPr lang="it-IT" sz="2000" i="1" dirty="0">
              <a:solidFill>
                <a:schemeClr val="accent5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506884"/>
              </p:ext>
            </p:extLst>
          </p:nvPr>
        </p:nvGraphicFramePr>
        <p:xfrm>
          <a:off x="499193" y="881263"/>
          <a:ext cx="10440847" cy="5329522"/>
        </p:xfrm>
        <a:graphic>
          <a:graphicData uri="http://schemas.openxmlformats.org/drawingml/2006/table">
            <a:tbl>
              <a:tblPr firstRow="1" firstCol="1" bandRow="1">
                <a:solidFill>
                  <a:schemeClr val="accent2">
                    <a:lumMod val="40000"/>
                    <a:lumOff val="60000"/>
                  </a:schemeClr>
                </a:solidFill>
                <a:tableStyleId>{22838BEF-8BB2-4498-84A7-C5851F593DF1}</a:tableStyleId>
              </a:tblPr>
              <a:tblGrid>
                <a:gridCol w="4097859"/>
                <a:gridCol w="2732542"/>
                <a:gridCol w="1756151"/>
                <a:gridCol w="1854295"/>
              </a:tblGrid>
              <a:tr h="935011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59324" marR="59324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Istat - Rcfl</a:t>
                      </a:r>
                      <a:endParaRPr lang="it-IT" sz="2000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Media 2017</a:t>
                      </a:r>
                      <a:endParaRPr lang="it-IT" sz="2000" dirty="0" smtClean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 marL="0" indent="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Utenti Dei Cpi</a:t>
                      </a:r>
                      <a:endParaRPr lang="it-IT" sz="20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Popolazione </a:t>
                      </a:r>
                      <a:r>
                        <a:rPr lang="it-IT" sz="2000" kern="1200" cap="small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PIAAC-ITALIA 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2011-2012</a:t>
                      </a:r>
                      <a:endParaRPr lang="it-IT" sz="20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Partecipanti alla sperimentazione </a:t>
                      </a:r>
                      <a:r>
                        <a:rPr lang="it-IT" sz="2000" kern="1200" cap="small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PIAAC online</a:t>
                      </a:r>
                      <a:endParaRPr lang="it-IT" sz="200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85969">
                <a:tc grid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Genere</a:t>
                      </a:r>
                      <a:r>
                        <a:rPr lang="it-IT" sz="200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t-IT" sz="2000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24" marR="59324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it-IT" sz="1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9324" marR="59324" marT="0" marB="0"/>
                </a:tc>
                <a:tc hMerge="1"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/>
                      </a:endParaRPr>
                    </a:p>
                  </a:txBody>
                  <a:tcPr marL="59324" marR="59324" marT="0" marB="0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Maschi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51,5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50,0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44,7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Femmine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48,5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50,0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55,3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69811">
                <a:tc grid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Classi </a:t>
                      </a:r>
                      <a:r>
                        <a:rPr lang="it-IT" sz="2000" kern="1200" cap="small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d’età</a:t>
                      </a:r>
                      <a:r>
                        <a:rPr lang="it-IT" sz="2000" cap="small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t-IT" sz="2000" cap="small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4" marR="5932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9324" marR="59324" marT="0" marB="0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15-24 anni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17,7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14,4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19,1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25-34 anni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25,8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18,9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28,2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35-44 anni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22,3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24,4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23,9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45-54 anni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21,9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21,8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19,5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 anni e oltre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12,3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20,5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9,3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69811">
                <a:tc grid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Titolo di </a:t>
                      </a:r>
                      <a:r>
                        <a:rPr lang="it-IT" sz="2000" kern="1200" cap="small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studio</a:t>
                      </a:r>
                      <a:r>
                        <a:rPr lang="it-IT" sz="2000" cap="small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t-IT" sz="2000" cap="small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4" marR="59324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9324" marR="59324" marT="0" marB="0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Fino al Istruzione secondaria di </a:t>
                      </a:r>
                      <a:r>
                        <a:rPr lang="it-IT" sz="1800" b="0" kern="1200" cap="small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 grado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45,3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53,4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24,6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377943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Istruzione </a:t>
                      </a: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secondaria di </a:t>
                      </a:r>
                      <a:r>
                        <a:rPr lang="it-IT" sz="1800" b="0" kern="1200" cap="small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II grado </a:t>
                      </a: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e/o titolo  post-diploma non accademico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44,2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33,8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51,4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20175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Laurea e/o titolo post-laurea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10,5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12,1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24,1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69811">
                <a:tc gridSpan="4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2000" kern="1200" cap="small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Ripartizione </a:t>
                      </a:r>
                      <a:r>
                        <a:rPr lang="it-IT" sz="2000" kern="1200" cap="small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territoriale</a:t>
                      </a:r>
                      <a:r>
                        <a:rPr lang="it-IT" sz="2000" kern="1200" cap="small" baseline="0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t-IT" sz="2000" cap="small" baseline="0" dirty="0">
                        <a:solidFill>
                          <a:srgbClr val="0070C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24" marR="59324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324" marR="5932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59324" marR="59324" marT="0" marB="0"/>
                </a:tc>
              </a:tr>
              <a:tr h="249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Nord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32,9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39,8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49270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Centro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20,3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19,4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  <a:tr h="28596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b="0" kern="1200" cap="small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Mezzogiorno</a:t>
                      </a:r>
                      <a:endParaRPr lang="it-IT" sz="1800" b="0" cap="small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46,8</a:t>
                      </a:r>
                      <a:endParaRPr lang="it-IT" sz="180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59324" marR="59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it-IT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40,8</a:t>
                      </a:r>
                      <a:endParaRPr lang="it-IT" sz="1800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24" marR="59324" marT="0" marB="0" anchor="ctr"/>
                </a:tc>
              </a:tr>
            </a:tbl>
          </a:graphicData>
        </a:graphic>
      </p:graphicFrame>
      <p:sp>
        <p:nvSpPr>
          <p:cNvPr id="14" name="Ovale 13"/>
          <p:cNvSpPr/>
          <p:nvPr/>
        </p:nvSpPr>
        <p:spPr>
          <a:xfrm>
            <a:off x="9757775" y="4835046"/>
            <a:ext cx="526093" cy="363255"/>
          </a:xfrm>
          <a:prstGeom prst="ellipse">
            <a:avLst/>
          </a:prstGeom>
          <a:solidFill>
            <a:schemeClr val="accent1">
              <a:alpha val="14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Ovale 14"/>
          <p:cNvSpPr/>
          <p:nvPr/>
        </p:nvSpPr>
        <p:spPr>
          <a:xfrm>
            <a:off x="9757774" y="5352788"/>
            <a:ext cx="526093" cy="363255"/>
          </a:xfrm>
          <a:prstGeom prst="ellipse">
            <a:avLst/>
          </a:prstGeom>
          <a:solidFill>
            <a:schemeClr val="accent1">
              <a:alpha val="14000"/>
            </a:schemeClr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Ovale 15"/>
          <p:cNvSpPr/>
          <p:nvPr/>
        </p:nvSpPr>
        <p:spPr>
          <a:xfrm>
            <a:off x="9732722" y="2248421"/>
            <a:ext cx="526093" cy="363255"/>
          </a:xfrm>
          <a:prstGeom prst="ellipse">
            <a:avLst/>
          </a:prstGeom>
          <a:solidFill>
            <a:schemeClr val="accent1">
              <a:alpha val="14000"/>
            </a:schemeClr>
          </a:solidFill>
          <a:ln w="19050">
            <a:solidFill>
              <a:srgbClr val="AB15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Ovale 16"/>
          <p:cNvSpPr/>
          <p:nvPr/>
        </p:nvSpPr>
        <p:spPr>
          <a:xfrm>
            <a:off x="9745248" y="2972762"/>
            <a:ext cx="526093" cy="363255"/>
          </a:xfrm>
          <a:prstGeom prst="ellipse">
            <a:avLst/>
          </a:prstGeom>
          <a:solidFill>
            <a:schemeClr val="accent1">
              <a:alpha val="14000"/>
            </a:schemeClr>
          </a:solidFill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Ovale 17"/>
          <p:cNvSpPr/>
          <p:nvPr/>
        </p:nvSpPr>
        <p:spPr>
          <a:xfrm>
            <a:off x="9732721" y="3676307"/>
            <a:ext cx="526093" cy="363255"/>
          </a:xfrm>
          <a:prstGeom prst="ellipse">
            <a:avLst/>
          </a:prstGeom>
          <a:solidFill>
            <a:schemeClr val="accent1">
              <a:alpha val="14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9" name="Picture 14"/>
          <p:cNvPicPr/>
          <p:nvPr/>
        </p:nvPicPr>
        <p:blipFill>
          <a:blip r:embed="rId4"/>
          <a:stretch>
            <a:fillRect/>
          </a:stretch>
        </p:blipFill>
        <p:spPr>
          <a:xfrm>
            <a:off x="-50105" y="-105508"/>
            <a:ext cx="11235847" cy="96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40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" y="0"/>
            <a:ext cx="12175090" cy="6858000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1583450" y="2598003"/>
            <a:ext cx="84515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i="1" dirty="0" smtClean="0">
                <a:solidFill>
                  <a:srgbClr val="4472C4">
                    <a:lumMod val="75000"/>
                  </a:srgbClr>
                </a:solidFill>
              </a:rPr>
              <a:t>I risultati delle prove cognitive</a:t>
            </a:r>
            <a:endParaRPr lang="it-IT" sz="3200" i="1" dirty="0"/>
          </a:p>
        </p:txBody>
      </p:sp>
      <p:pic>
        <p:nvPicPr>
          <p:cNvPr id="4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526599" y="2239457"/>
            <a:ext cx="9717024" cy="161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10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" y="-10374"/>
            <a:ext cx="12045924" cy="6858000"/>
          </a:xfrm>
          <a:prstGeom prst="rect">
            <a:avLst/>
          </a:prstGeom>
        </p:spPr>
      </p:pic>
      <p:pic>
        <p:nvPicPr>
          <p:cNvPr id="6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23038"/>
            <a:ext cx="10236562" cy="1031906"/>
          </a:xfrm>
          <a:prstGeom prst="rect">
            <a:avLst/>
          </a:prstGeom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995026" y="-349980"/>
            <a:ext cx="76756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3200" b="1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ea typeface="Calibri"/>
                <a:cs typeface="Times New Roman"/>
              </a:rPr>
              <a:t>Il modulo delle Reading Components (RC)</a:t>
            </a:r>
            <a:endParaRPr lang="it-IT" sz="3200" b="1" i="1" dirty="0">
              <a:solidFill>
                <a:srgbClr val="1F4E79"/>
              </a:solidFill>
              <a:latin typeface="Calibri"/>
              <a:ea typeface="Calibri"/>
              <a:cs typeface="Times New Roman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928" y="912953"/>
            <a:ext cx="7456513" cy="54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87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8" y="0"/>
            <a:ext cx="12151432" cy="6858000"/>
          </a:xfrm>
          <a:prstGeom prst="rect">
            <a:avLst/>
          </a:prstGeom>
        </p:spPr>
      </p:pic>
      <p:sp>
        <p:nvSpPr>
          <p:cNvPr id="24" name="Titolo 1"/>
          <p:cNvSpPr txBox="1">
            <a:spLocks/>
          </p:cNvSpPr>
          <p:nvPr/>
        </p:nvSpPr>
        <p:spPr>
          <a:xfrm>
            <a:off x="1089764" y="-137785"/>
            <a:ext cx="9238267" cy="899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defRPr/>
            </a:pPr>
            <a:endParaRPr lang="it-IT" sz="2800" b="1" i="1" dirty="0" smtClean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>
              <a:lnSpc>
                <a:spcPct val="80000"/>
              </a:lnSpc>
              <a:defRPr/>
            </a:pPr>
            <a:r>
              <a:rPr lang="it-IT" sz="2800" b="1" i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I </a:t>
            </a:r>
            <a:r>
              <a:rPr lang="it-IT" sz="2800" b="1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risultati delle prove core </a:t>
            </a:r>
            <a:r>
              <a:rPr lang="it-IT" sz="2800" b="1" i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(literacy </a:t>
            </a:r>
            <a:r>
              <a:rPr lang="it-IT" sz="2800" b="1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e </a:t>
            </a:r>
            <a:r>
              <a:rPr lang="it-IT" sz="2800" b="1" i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numeracy</a:t>
            </a:r>
            <a:r>
              <a:rPr lang="it-IT" sz="2800" b="1" i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) </a:t>
            </a:r>
          </a:p>
          <a:p>
            <a:pPr>
              <a:lnSpc>
                <a:spcPct val="80000"/>
              </a:lnSpc>
              <a:defRPr/>
            </a:pPr>
            <a:endParaRPr lang="it-IT" sz="36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" name="Picture 14"/>
          <p:cNvPicPr/>
          <p:nvPr/>
        </p:nvPicPr>
        <p:blipFill>
          <a:blip r:embed="rId3"/>
          <a:stretch>
            <a:fillRect/>
          </a:stretch>
        </p:blipFill>
        <p:spPr>
          <a:xfrm>
            <a:off x="42614" y="33656"/>
            <a:ext cx="10777786" cy="649465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607" y="610253"/>
            <a:ext cx="8173010" cy="57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70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2C2860AA09B5E4F8ED8EBE8E5647B7B" ma:contentTypeVersion="1" ma:contentTypeDescription="Creare un nuovo documento." ma:contentTypeScope="" ma:versionID="40a976a8972a2170046c605b6fbf1c2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c668263a8a535a1e6ae14b8e04a80ef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inizio pianificazione" ma:description="Data inizio pianificazione è una colonna del sito creata dalla funzionalità Pianificazione e usata per specificare la data e l'ora in cui la pagina apparirà per la prima volta ai visitatori del sito." ma:hidden="true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Data fine pianificazione è una colonna del sito creata dalla funzionalità Pubblicazione e usata per specificare la data e l'ora in cui la pagina non apparirà più ai visitatori del sito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C144A18-B02B-4A01-92D3-8AE9FB1EB1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9EEFF27-BCCE-4F42-89F0-A57C5D536F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0DCA63-391A-4310-9BD9-5F41FBCA3BEA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3253</TotalTime>
  <Words>821</Words>
  <Application>Microsoft Office PowerPoint</Application>
  <PresentationFormat>Personalizzato</PresentationFormat>
  <Paragraphs>221</Paragraphs>
  <Slides>18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PIAAC online nei Centri per l’Impiego.  I risultati della sperimentazione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Italia Lavoro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Antonelli</dc:creator>
  <cp:lastModifiedBy>Pellicori Maria Teresa</cp:lastModifiedBy>
  <cp:revision>277</cp:revision>
  <cp:lastPrinted>2019-02-04T14:41:51Z</cp:lastPrinted>
  <dcterms:created xsi:type="dcterms:W3CDTF">2017-02-27T09:44:32Z</dcterms:created>
  <dcterms:modified xsi:type="dcterms:W3CDTF">2019-02-07T08:59:10Z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0x010100A2C2860AA09B5E4F8ED8EBE8E5647B7B</vt:lpwstr>
  </property>
</Properties>
</file>