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0"/>
  </p:notesMasterIdLst>
  <p:sldIdLst>
    <p:sldId id="531" r:id="rId5"/>
    <p:sldId id="2435" r:id="rId6"/>
    <p:sldId id="2446" r:id="rId7"/>
    <p:sldId id="2448" r:id="rId8"/>
    <p:sldId id="2449" r:id="rId9"/>
    <p:sldId id="2442" r:id="rId10"/>
    <p:sldId id="2450" r:id="rId11"/>
    <p:sldId id="2451" r:id="rId12"/>
    <p:sldId id="2443" r:id="rId13"/>
    <p:sldId id="2436" r:id="rId14"/>
    <p:sldId id="2437" r:id="rId15"/>
    <p:sldId id="2438" r:id="rId16"/>
    <p:sldId id="2440" r:id="rId17"/>
    <p:sldId id="2441" r:id="rId18"/>
    <p:sldId id="2452" r:id="rId1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6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5C8A"/>
    <a:srgbClr val="165B88"/>
    <a:srgbClr val="6995B3"/>
    <a:srgbClr val="8B99A1"/>
    <a:srgbClr val="84AEEC"/>
    <a:srgbClr val="2F33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703" autoAdjust="0"/>
  </p:normalViewPr>
  <p:slideViewPr>
    <p:cSldViewPr snapToGrid="0" showGuides="1">
      <p:cViewPr>
        <p:scale>
          <a:sx n="117" d="100"/>
          <a:sy n="117" d="100"/>
        </p:scale>
        <p:origin x="-108" y="-102"/>
      </p:cViewPr>
      <p:guideLst>
        <p:guide orient="horz" pos="2136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370A3-6847-4770-BAE0-862438C62089}" type="datetimeFigureOut">
              <a:rPr lang="en-US" smtClean="0"/>
              <a:t>2/7/2019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109BC-39F4-43B1-850C-D5EB0E6480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159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3863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9979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3574" y="6430012"/>
            <a:ext cx="11564851" cy="27247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129" y="289211"/>
            <a:ext cx="1917888" cy="93749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21" y="158308"/>
            <a:ext cx="2798659" cy="121848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058" y="198768"/>
            <a:ext cx="2733367" cy="9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2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=""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630966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7062787" y="1199097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0507442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="" xmlns:a16="http://schemas.microsoft.com/office/drawing/2014/main" id="{EAF2EDC5-8FCA-8543-8C1F-688DA6DC9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365125"/>
            <a:ext cx="10248899" cy="703279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BD8003D-13A7-4986-AB10-F498433627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164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=""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630966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7062787" y="1199097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0507442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348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300" y="268580"/>
            <a:ext cx="1218489" cy="44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11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=""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630966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0507442" y="6386539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rgbClr val="699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415" y="294907"/>
            <a:ext cx="1218489" cy="44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77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1104900" y="1"/>
            <a:ext cx="7583700" cy="6858001"/>
          </a:xfrm>
          <a:custGeom>
            <a:avLst/>
            <a:gdLst>
              <a:gd name="connsiteX0" fmla="*/ 0 w 7583700"/>
              <a:gd name="connsiteY0" fmla="*/ 0 h 6858001"/>
              <a:gd name="connsiteX1" fmla="*/ 2537926 w 7583700"/>
              <a:gd name="connsiteY1" fmla="*/ 0 h 6858001"/>
              <a:gd name="connsiteX2" fmla="*/ 2847001 w 7583700"/>
              <a:gd name="connsiteY2" fmla="*/ 138995 h 6858001"/>
              <a:gd name="connsiteX3" fmla="*/ 7582790 w 7583700"/>
              <a:gd name="connsiteY3" fmla="*/ 6846094 h 6858001"/>
              <a:gd name="connsiteX4" fmla="*/ 7583700 w 7583700"/>
              <a:gd name="connsiteY4" fmla="*/ 6858001 h 6858001"/>
              <a:gd name="connsiteX5" fmla="*/ 0 w 7583700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83700" h="6858001">
                <a:moveTo>
                  <a:pt x="0" y="0"/>
                </a:moveTo>
                <a:lnTo>
                  <a:pt x="2537926" y="0"/>
                </a:lnTo>
                <a:lnTo>
                  <a:pt x="2847001" y="138995"/>
                </a:lnTo>
                <a:cubicBezTo>
                  <a:pt x="5428994" y="1376579"/>
                  <a:pt x="7280340" y="3883594"/>
                  <a:pt x="7582790" y="6846094"/>
                </a:cubicBezTo>
                <a:lnTo>
                  <a:pt x="7583700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anchor="ctr">
            <a:noAutofit/>
          </a:bodyPr>
          <a:lstStyle>
            <a:lvl1pPr algn="ctr">
              <a:lnSpc>
                <a:spcPct val="100000"/>
              </a:lnSpc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</a:t>
            </a:r>
          </a:p>
          <a:p>
            <a:r>
              <a:rPr lang="en-US" dirty="0"/>
              <a:t>image here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="" xmlns:a16="http://schemas.microsoft.com/office/drawing/2014/main" id="{D92F0F3B-16BB-4489-BB21-65F40B4AE170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7239001" y="931169"/>
            <a:ext cx="4393296" cy="1338061"/>
          </a:xfrm>
          <a:prstGeom prst="rect">
            <a:avLst/>
          </a:prstGeom>
        </p:spPr>
        <p:txBody>
          <a:bodyPr tIns="0" bIns="0" anchor="b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7" name="Freeform 27">
            <a:extLst>
              <a:ext uri="{FF2B5EF4-FFF2-40B4-BE49-F238E27FC236}">
                <a16:creationId xmlns="" xmlns:a16="http://schemas.microsoft.com/office/drawing/2014/main" id="{1F9BD45B-C63D-416A-B4BE-874469C7A33E}"/>
              </a:ext>
            </a:extLst>
          </p:cNvPr>
          <p:cNvSpPr/>
          <p:nvPr userDrawn="1"/>
        </p:nvSpPr>
        <p:spPr>
          <a:xfrm rot="10800000" flipH="1">
            <a:off x="1104900" y="529"/>
            <a:ext cx="4686301" cy="3733270"/>
          </a:xfrm>
          <a:custGeom>
            <a:avLst/>
            <a:gdLst>
              <a:gd name="connsiteX0" fmla="*/ 683 w 2374769"/>
              <a:gd name="connsiteY0" fmla="*/ 0 h 2362237"/>
              <a:gd name="connsiteX1" fmla="*/ 242807 w 2374769"/>
              <a:gd name="connsiteY1" fmla="*/ 12161 h 2362237"/>
              <a:gd name="connsiteX2" fmla="*/ 2374769 w 2374769"/>
              <a:gd name="connsiteY2" fmla="*/ 2362237 h 2362237"/>
              <a:gd name="connsiteX3" fmla="*/ 1543208 w 2374769"/>
              <a:gd name="connsiteY3" fmla="*/ 2362237 h 2362237"/>
              <a:gd name="connsiteX4" fmla="*/ 0 w 2374769"/>
              <a:gd name="connsiteY4" fmla="*/ 827150 h 2362237"/>
              <a:gd name="connsiteX5" fmla="*/ 0 w 2374769"/>
              <a:gd name="connsiteY5" fmla="*/ 34 h 2362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4769" h="2362237">
                <a:moveTo>
                  <a:pt x="683" y="0"/>
                </a:moveTo>
                <a:lnTo>
                  <a:pt x="242807" y="12161"/>
                </a:lnTo>
                <a:cubicBezTo>
                  <a:pt x="1440298" y="133133"/>
                  <a:pt x="2374769" y="1139131"/>
                  <a:pt x="2374769" y="2362237"/>
                </a:cubicBezTo>
                <a:lnTo>
                  <a:pt x="1543208" y="2362237"/>
                </a:lnTo>
                <a:cubicBezTo>
                  <a:pt x="1543208" y="1514432"/>
                  <a:pt x="852291" y="827150"/>
                  <a:pt x="0" y="827150"/>
                </a:cubicBezTo>
                <a:lnTo>
                  <a:pt x="0" y="34"/>
                </a:lnTo>
                <a:close/>
              </a:path>
            </a:pathLst>
          </a:cu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94EBA745-0612-4E63-904D-28C1814173B3}"/>
              </a:ext>
            </a:extLst>
          </p:cNvPr>
          <p:cNvSpPr/>
          <p:nvPr userDrawn="1"/>
        </p:nvSpPr>
        <p:spPr>
          <a:xfrm rot="10800000">
            <a:off x="9680853" y="6171304"/>
            <a:ext cx="2511147" cy="686695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D4A07D89-63CD-43EE-B1E4-7D0647743842}"/>
              </a:ext>
            </a:extLst>
          </p:cNvPr>
          <p:cNvSpPr/>
          <p:nvPr userDrawn="1"/>
        </p:nvSpPr>
        <p:spPr>
          <a:xfrm>
            <a:off x="10957868" y="469760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3341AF09-FA4B-42FD-B2E1-9CE324444D10}"/>
              </a:ext>
            </a:extLst>
          </p:cNvPr>
          <p:cNvSpPr/>
          <p:nvPr userDrawn="1"/>
        </p:nvSpPr>
        <p:spPr>
          <a:xfrm>
            <a:off x="8834437" y="1199097"/>
            <a:ext cx="244510" cy="24322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2" name="Text Placeholder 2">
            <a:extLst>
              <a:ext uri="{FF2B5EF4-FFF2-40B4-BE49-F238E27FC236}">
                <a16:creationId xmlns="" xmlns:a16="http://schemas.microsoft.com/office/drawing/2014/main" id="{EDF14A51-F696-4A12-9467-1EE825414B5E}"/>
              </a:ext>
            </a:extLst>
          </p:cNvPr>
          <p:cNvSpPr>
            <a:spLocks noGrp="1"/>
          </p:cNvSpPr>
          <p:nvPr>
            <p:ph type="body" idx="71" hasCustomPrompt="1"/>
          </p:nvPr>
        </p:nvSpPr>
        <p:spPr>
          <a:xfrm>
            <a:off x="7239001" y="2280573"/>
            <a:ext cx="4393295" cy="465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itle 2" hidden="1">
            <a:extLst>
              <a:ext uri="{FF2B5EF4-FFF2-40B4-BE49-F238E27FC236}">
                <a16:creationId xmlns="" xmlns:a16="http://schemas.microsoft.com/office/drawing/2014/main" id="{6A57A924-A6D5-4ACD-B1F0-01BED4BF9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365125"/>
            <a:ext cx="10248899" cy="703279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70072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="" xmlns:a16="http://schemas.microsoft.com/office/drawing/2014/main" id="{F234FF3D-DFA8-484F-A7A7-95C7BF99FEF3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1104901" y="0"/>
            <a:ext cx="5402083" cy="6858000"/>
          </a:xfrm>
          <a:custGeom>
            <a:avLst/>
            <a:gdLst>
              <a:gd name="connsiteX0" fmla="*/ 0 w 5402083"/>
              <a:gd name="connsiteY0" fmla="*/ 0 h 6858000"/>
              <a:gd name="connsiteX1" fmla="*/ 5401085 w 5402083"/>
              <a:gd name="connsiteY1" fmla="*/ 0 h 6858000"/>
              <a:gd name="connsiteX2" fmla="*/ 5355776 w 5402083"/>
              <a:gd name="connsiteY2" fmla="*/ 42971 h 6858000"/>
              <a:gd name="connsiteX3" fmla="*/ 3946012 w 5402083"/>
              <a:gd name="connsiteY3" fmla="*/ 3428527 h 6858000"/>
              <a:gd name="connsiteX4" fmla="*/ 5355776 w 5402083"/>
              <a:gd name="connsiteY4" fmla="*/ 6814084 h 6858000"/>
              <a:gd name="connsiteX5" fmla="*/ 5402083 w 5402083"/>
              <a:gd name="connsiteY5" fmla="*/ 6858000 h 6858000"/>
              <a:gd name="connsiteX6" fmla="*/ 0 w 540208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02083" h="6858000">
                <a:moveTo>
                  <a:pt x="0" y="0"/>
                </a:moveTo>
                <a:lnTo>
                  <a:pt x="5401085" y="0"/>
                </a:lnTo>
                <a:lnTo>
                  <a:pt x="5355776" y="42971"/>
                </a:lnTo>
                <a:cubicBezTo>
                  <a:pt x="4484752" y="909410"/>
                  <a:pt x="3946012" y="2106385"/>
                  <a:pt x="3946012" y="3428527"/>
                </a:cubicBezTo>
                <a:cubicBezTo>
                  <a:pt x="3946012" y="4750669"/>
                  <a:pt x="4484752" y="5947644"/>
                  <a:pt x="5355776" y="6814084"/>
                </a:cubicBezTo>
                <a:lnTo>
                  <a:pt x="540208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66" name="Oval 65"/>
          <p:cNvSpPr/>
          <p:nvPr/>
        </p:nvSpPr>
        <p:spPr>
          <a:xfrm>
            <a:off x="697641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5" name="Oval 34"/>
          <p:cNvSpPr/>
          <p:nvPr/>
        </p:nvSpPr>
        <p:spPr>
          <a:xfrm>
            <a:off x="1524000" y="1812813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2" name="Oval 21"/>
          <p:cNvSpPr/>
          <p:nvPr userDrawn="1"/>
        </p:nvSpPr>
        <p:spPr>
          <a:xfrm>
            <a:off x="1104900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2700" dirty="0"/>
          </a:p>
        </p:txBody>
      </p:sp>
      <p:sp>
        <p:nvSpPr>
          <p:cNvPr id="23" name="Text Placeholder 2">
            <a:extLst>
              <a:ext uri="{FF2B5EF4-FFF2-40B4-BE49-F238E27FC236}">
                <a16:creationId xmlns="" xmlns:a16="http://schemas.microsoft.com/office/drawing/2014/main" id="{5A9A0366-A1B7-4E16-B13E-603846466E2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68726" y="3534503"/>
            <a:ext cx="4560094" cy="465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="" xmlns:a16="http://schemas.microsoft.com/office/drawing/2014/main" id="{0374FC2C-96CE-4523-B50F-ADC18C0A998B}"/>
              </a:ext>
            </a:extLst>
          </p:cNvPr>
          <p:cNvSpPr/>
          <p:nvPr userDrawn="1"/>
        </p:nvSpPr>
        <p:spPr>
          <a:xfrm rot="10800000">
            <a:off x="8439878" y="5850862"/>
            <a:ext cx="3682959" cy="100713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rgbClr val="165B8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9E8541-FA8A-4117-90A5-95E6E9B80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964" y="1864903"/>
            <a:ext cx="4562856" cy="1563624"/>
          </a:xfrm>
          <a:prstGeom prst="rect">
            <a:avLst/>
          </a:prstGeom>
        </p:spPr>
        <p:txBody>
          <a:bodyPr vert="horz" lIns="91440" tIns="0" rIns="91440" bIns="0" rtlCol="0" anchor="b" anchorCtr="0">
            <a:noAutofit/>
          </a:bodyPr>
          <a:lstStyle>
            <a:lvl1pPr>
              <a:defRPr lang="en-US" sz="3600" b="0" baseline="0">
                <a:solidFill>
                  <a:schemeClr val="tx1">
                    <a:lumMod val="85000"/>
                    <a:lumOff val="15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736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A32EE4F-6B2E-4FCC-BC34-5BF831F902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5425439" y="0"/>
            <a:ext cx="6766561" cy="6858000"/>
          </a:xfrm>
          <a:custGeom>
            <a:avLst/>
            <a:gdLst>
              <a:gd name="connsiteX0" fmla="*/ 0 w 6766561"/>
              <a:gd name="connsiteY0" fmla="*/ 0 h 6858000"/>
              <a:gd name="connsiteX1" fmla="*/ 6766561 w 6766561"/>
              <a:gd name="connsiteY1" fmla="*/ 0 h 6858000"/>
              <a:gd name="connsiteX2" fmla="*/ 6766561 w 6766561"/>
              <a:gd name="connsiteY2" fmla="*/ 6858000 h 6858000"/>
              <a:gd name="connsiteX3" fmla="*/ 0 w 67665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6561" h="6858000">
                <a:moveTo>
                  <a:pt x="0" y="0"/>
                </a:moveTo>
                <a:lnTo>
                  <a:pt x="6766561" y="0"/>
                </a:lnTo>
                <a:lnTo>
                  <a:pt x="676656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3" name="Oval 22"/>
          <p:cNvSpPr/>
          <p:nvPr/>
        </p:nvSpPr>
        <p:spPr>
          <a:xfrm>
            <a:off x="1755742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66" name="Oval 65"/>
          <p:cNvSpPr/>
          <p:nvPr/>
        </p:nvSpPr>
        <p:spPr>
          <a:xfrm>
            <a:off x="392841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5" name="Oval 34"/>
          <p:cNvSpPr/>
          <p:nvPr/>
        </p:nvSpPr>
        <p:spPr>
          <a:xfrm>
            <a:off x="1524000" y="1812813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125D7C1C-9CF4-47B3-9ABC-8F0E2CE6CD31}"/>
              </a:ext>
            </a:extLst>
          </p:cNvPr>
          <p:cNvSpPr/>
          <p:nvPr userDrawn="1"/>
        </p:nvSpPr>
        <p:spPr>
          <a:xfrm rot="10800000">
            <a:off x="3192203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B0B53361-3F22-4468-B6F8-71E345F7077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B38687-48E7-4488-BB10-BDE4F5A73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144" y="1237089"/>
            <a:ext cx="4562856" cy="1563624"/>
          </a:xfrm>
          <a:prstGeom prst="rect">
            <a:avLst/>
          </a:prstGeom>
        </p:spPr>
        <p:txBody>
          <a:bodyPr vert="horz" lIns="91440" tIns="0" rIns="91440" bIns="0" rtlCol="0" anchor="b" anchorCtr="0">
            <a:noAutofit/>
          </a:bodyPr>
          <a:lstStyle>
            <a:lvl1pPr>
              <a:defRPr lang="en-US" sz="3600" b="0" baseline="0" dirty="0">
                <a:solidFill>
                  <a:schemeClr val="tx1">
                    <a:lumMod val="85000"/>
                    <a:lumOff val="15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F3A5C24-92D8-4CC1-AF50-F29B9C30BDBB}"/>
              </a:ext>
            </a:extLst>
          </p:cNvPr>
          <p:cNvSpPr/>
          <p:nvPr userDrawn="1"/>
        </p:nvSpPr>
        <p:spPr>
          <a:xfrm>
            <a:off x="5425439" y="0"/>
            <a:ext cx="6766561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="" xmlns:a16="http://schemas.microsoft.com/office/drawing/2014/main" id="{89F459E6-70DE-4FF8-AD0C-1B49B34CF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3143" y="2888791"/>
            <a:ext cx="4562856" cy="2410459"/>
          </a:xfrm>
          <a:prstGeom prst="rect">
            <a:avLst/>
          </a:prstGeom>
        </p:spPr>
        <p:txBody>
          <a:bodyPr vert="horz" lIns="91440" tIns="73152" rIns="91440" bIns="45720" rtlCol="0">
            <a:noAutofit/>
          </a:bodyPr>
          <a:lstStyle>
            <a:lvl1pPr marL="0" indent="0" algn="l">
              <a:buNone/>
              <a:defRPr lang="en-US" sz="1400" b="0" i="0" baseline="0">
                <a:effectLst/>
              </a:defRPr>
            </a:lvl1pPr>
          </a:lstStyle>
          <a:p>
            <a:pPr marL="228600" lvl="0" indent="-228600">
              <a:lnSpc>
                <a:spcPct val="145000"/>
              </a:lnSpc>
              <a:spcBef>
                <a:spcPts val="0"/>
              </a:spcBef>
            </a:pPr>
            <a:r>
              <a:rPr lang="it-IT" smtClean="0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36975078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=""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630966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7062787" y="1199097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0507442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="" xmlns:a16="http://schemas.microsoft.com/office/drawing/2014/main" id="{EAF2EDC5-8FCA-8543-8C1F-688DA6DC9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365125"/>
            <a:ext cx="10248899" cy="703279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28B56F67-6D31-4B9E-8530-E063E5785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4900" y="1338606"/>
            <a:ext cx="4914900" cy="48383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="" xmlns:a16="http://schemas.microsoft.com/office/drawing/2014/main" id="{69E53391-9670-4404-BC42-063A6EC48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338606"/>
            <a:ext cx="5181598" cy="48383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55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=""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630966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7062787" y="1199097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0507442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="" xmlns:a16="http://schemas.microsoft.com/office/drawing/2014/main" id="{EAF2EDC5-8FCA-8543-8C1F-688DA6DC9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365125"/>
            <a:ext cx="10248899" cy="703279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="" xmlns:a16="http://schemas.microsoft.com/office/drawing/2014/main" id="{9473839A-0FBA-4FFD-963E-C459DBF01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4900" y="1341797"/>
            <a:ext cx="489267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="" xmlns:a16="http://schemas.microsoft.com/office/drawing/2014/main" id="{780A680B-0184-4FD9-B262-BC525F0FE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4900" y="2308409"/>
            <a:ext cx="4892675" cy="38812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="" xmlns:a16="http://schemas.microsoft.com/office/drawing/2014/main" id="{2BB13104-4CA8-41CF-97D3-CC8715182B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6" y="1341797"/>
            <a:ext cx="516096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="" xmlns:a16="http://schemas.microsoft.com/office/drawing/2014/main" id="{F6A37A72-F47E-45B8-B790-D1444B002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6" y="2308409"/>
            <a:ext cx="5160962" cy="38812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963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=""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630966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5243414" y="6098258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0507442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34A57A7D-E285-478E-A8B6-10716A7A7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457200"/>
            <a:ext cx="366712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="" xmlns:a16="http://schemas.microsoft.com/office/drawing/2014/main" id="{02638390-43F5-47D5-BE57-D060C6E9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4900" y="2057400"/>
            <a:ext cx="366712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366B2167-56BA-4D43-889D-FD798AA1F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0896" y="457201"/>
            <a:ext cx="6364492" cy="54038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94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06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50" r:id="rId3"/>
    <p:sldLayoutId id="2147483663" r:id="rId4"/>
    <p:sldLayoutId id="2147483665" r:id="rId5"/>
    <p:sldLayoutId id="2147483677" r:id="rId6"/>
    <p:sldLayoutId id="2147483673" r:id="rId7"/>
    <p:sldLayoutId id="2147483674" r:id="rId8"/>
    <p:sldLayoutId id="2147483680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18.emf"/><Relationship Id="rId18" Type="http://schemas.openxmlformats.org/officeDocument/2006/relationships/image" Target="../media/image22.emf"/><Relationship Id="rId26" Type="http://schemas.openxmlformats.org/officeDocument/2006/relationships/slide" Target="slide1.xml"/><Relationship Id="rId3" Type="http://schemas.openxmlformats.org/officeDocument/2006/relationships/slide" Target="slide2.xml"/><Relationship Id="rId21" Type="http://schemas.openxmlformats.org/officeDocument/2006/relationships/image" Target="../media/image25.emf"/><Relationship Id="rId7" Type="http://schemas.openxmlformats.org/officeDocument/2006/relationships/image" Target="../media/image14.emf"/><Relationship Id="rId12" Type="http://schemas.openxmlformats.org/officeDocument/2006/relationships/image" Target="../media/image17.emf"/><Relationship Id="rId17" Type="http://schemas.openxmlformats.org/officeDocument/2006/relationships/image" Target="../media/image21.emf"/><Relationship Id="rId25" Type="http://schemas.openxmlformats.org/officeDocument/2006/relationships/image" Target="../media/image29.emf"/><Relationship Id="rId2" Type="http://schemas.openxmlformats.org/officeDocument/2006/relationships/image" Target="../media/image11.emf"/><Relationship Id="rId16" Type="http://schemas.openxmlformats.org/officeDocument/2006/relationships/image" Target="../media/image20.emf"/><Relationship Id="rId20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16.emf"/><Relationship Id="rId24" Type="http://schemas.openxmlformats.org/officeDocument/2006/relationships/image" Target="../media/image28.emf"/><Relationship Id="rId5" Type="http://schemas.openxmlformats.org/officeDocument/2006/relationships/image" Target="../media/image13.emf"/><Relationship Id="rId15" Type="http://schemas.openxmlformats.org/officeDocument/2006/relationships/slide" Target="slide15.xml"/><Relationship Id="rId23" Type="http://schemas.openxmlformats.org/officeDocument/2006/relationships/image" Target="../media/image27.emf"/><Relationship Id="rId28" Type="http://schemas.openxmlformats.org/officeDocument/2006/relationships/image" Target="../media/image31.emf"/><Relationship Id="rId10" Type="http://schemas.openxmlformats.org/officeDocument/2006/relationships/slide" Target="slide14.xml"/><Relationship Id="rId19" Type="http://schemas.openxmlformats.org/officeDocument/2006/relationships/image" Target="../media/image23.emf"/><Relationship Id="rId4" Type="http://schemas.openxmlformats.org/officeDocument/2006/relationships/image" Target="../media/image12.emf"/><Relationship Id="rId9" Type="http://schemas.openxmlformats.org/officeDocument/2006/relationships/slide" Target="slide12.xml"/><Relationship Id="rId14" Type="http://schemas.openxmlformats.org/officeDocument/2006/relationships/image" Target="../media/image19.emf"/><Relationship Id="rId22" Type="http://schemas.openxmlformats.org/officeDocument/2006/relationships/image" Target="../media/image26.emf"/><Relationship Id="rId27" Type="http://schemas.openxmlformats.org/officeDocument/2006/relationships/image" Target="../media/image3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33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>
          <a:xfrm>
            <a:off x="516702" y="2619633"/>
            <a:ext cx="11210081" cy="988842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13714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 smtClean="0">
                <a:solidFill>
                  <a:srgbClr val="155A88"/>
                </a:solidFill>
                <a:latin typeface="Roboto Black"/>
              </a:rPr>
              <a:t>IL PIAAC ON LINE NELLA DIMENSIONE ORGANIZZATIVA E FUNZIONALE DEI SERVIZI PER IL LAVORO</a:t>
            </a:r>
            <a:endParaRPr lang="it-IT" sz="3200" dirty="0">
              <a:solidFill>
                <a:srgbClr val="155A88"/>
              </a:solidFill>
              <a:latin typeface="Roboto Black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748" y="5461225"/>
            <a:ext cx="1829547" cy="669309"/>
          </a:xfrm>
          <a:prstGeom prst="rect">
            <a:avLst/>
          </a:prstGeom>
        </p:spPr>
      </p:pic>
      <p:sp>
        <p:nvSpPr>
          <p:cNvPr id="6" name="Title 5"/>
          <p:cNvSpPr txBox="1">
            <a:spLocks/>
          </p:cNvSpPr>
          <p:nvPr/>
        </p:nvSpPr>
        <p:spPr>
          <a:xfrm>
            <a:off x="5993375" y="5313407"/>
            <a:ext cx="5584906" cy="964946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defPPr>
              <a:defRPr lang="en-US"/>
            </a:defPPr>
            <a:lvl1pPr algn="ctr" defTabSz="1371417">
              <a:lnSpc>
                <a:spcPct val="90000"/>
              </a:lnSpc>
              <a:spcBef>
                <a:spcPct val="0"/>
              </a:spcBef>
              <a:buNone/>
              <a:defRPr kumimoji="1" sz="5400" b="1">
                <a:solidFill>
                  <a:srgbClr val="155B8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ja-JP" sz="2000" b="0" dirty="0" err="1">
                <a:solidFill>
                  <a:srgbClr val="83929B"/>
                </a:solidFill>
                <a:latin typeface="Roboto Black"/>
              </a:rPr>
              <a:t>Divisione</a:t>
            </a:r>
            <a:r>
              <a:rPr lang="en-US" altLang="ja-JP" sz="2000" b="0" dirty="0">
                <a:solidFill>
                  <a:srgbClr val="83929B"/>
                </a:solidFill>
                <a:latin typeface="Roboto Black"/>
              </a:rPr>
              <a:t> </a:t>
            </a:r>
            <a:r>
              <a:rPr lang="en-US" altLang="ja-JP" sz="2000" b="0" dirty="0" err="1">
                <a:solidFill>
                  <a:srgbClr val="83929B"/>
                </a:solidFill>
                <a:latin typeface="Roboto Black"/>
              </a:rPr>
              <a:t>Servizi</a:t>
            </a:r>
            <a:r>
              <a:rPr lang="en-US" altLang="ja-JP" sz="2000" b="0" dirty="0">
                <a:solidFill>
                  <a:srgbClr val="83929B"/>
                </a:solidFill>
                <a:latin typeface="Roboto Black"/>
              </a:rPr>
              <a:t> per </a:t>
            </a:r>
            <a:r>
              <a:rPr lang="en-US" altLang="ja-JP" sz="2000" b="0" dirty="0" err="1">
                <a:solidFill>
                  <a:srgbClr val="83929B"/>
                </a:solidFill>
                <a:latin typeface="Roboto Black"/>
              </a:rPr>
              <a:t>il</a:t>
            </a:r>
            <a:r>
              <a:rPr lang="en-US" altLang="ja-JP" sz="2000" b="0" dirty="0">
                <a:solidFill>
                  <a:srgbClr val="83929B"/>
                </a:solidFill>
                <a:latin typeface="Roboto Black"/>
              </a:rPr>
              <a:t> </a:t>
            </a:r>
            <a:r>
              <a:rPr lang="en-US" altLang="ja-JP" sz="2000" b="0" dirty="0" err="1" smtClean="0">
                <a:solidFill>
                  <a:srgbClr val="83929B"/>
                </a:solidFill>
                <a:latin typeface="Roboto Black"/>
              </a:rPr>
              <a:t>Lavoro</a:t>
            </a:r>
            <a:endParaRPr lang="en-US" altLang="ja-JP" sz="2000" b="0" dirty="0" smtClean="0">
              <a:solidFill>
                <a:srgbClr val="83929B"/>
              </a:solidFill>
              <a:latin typeface="Roboto Black"/>
            </a:endParaRPr>
          </a:p>
          <a:p>
            <a:pPr algn="r"/>
            <a:r>
              <a:rPr lang="en-US" altLang="ja-JP" sz="2000" b="0" dirty="0" smtClean="0">
                <a:solidFill>
                  <a:srgbClr val="83929B"/>
                </a:solidFill>
                <a:latin typeface="Roboto Black"/>
              </a:rPr>
              <a:t>Angelo </a:t>
            </a:r>
            <a:r>
              <a:rPr lang="en-US" altLang="ja-JP" sz="2000" b="0" dirty="0" err="1" smtClean="0">
                <a:solidFill>
                  <a:srgbClr val="83929B"/>
                </a:solidFill>
                <a:latin typeface="Roboto Black"/>
              </a:rPr>
              <a:t>Irano</a:t>
            </a:r>
            <a:endParaRPr lang="ja-JP" altLang="en-US" sz="2000" b="0" dirty="0">
              <a:solidFill>
                <a:srgbClr val="83929B"/>
              </a:solidFill>
              <a:latin typeface="Roboto Black"/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529059" y="4065372"/>
            <a:ext cx="11210081" cy="469477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13714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 smtClean="0">
                <a:solidFill>
                  <a:srgbClr val="155A88"/>
                </a:solidFill>
                <a:latin typeface="Roboto Black"/>
              </a:rPr>
              <a:t>Roma 5 febbraio 2019</a:t>
            </a:r>
            <a:endParaRPr lang="it-IT" sz="2400" dirty="0">
              <a:solidFill>
                <a:srgbClr val="155A88"/>
              </a:solidFill>
              <a:latin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387664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 flipH="1">
            <a:off x="1104900" y="1720840"/>
            <a:ext cx="106739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rgbClr val="165B88"/>
                </a:solidFill>
              </a:rPr>
              <a:t>Le informazioni più rilevanti che possiamo cogliere devono essere finalizzate a </a:t>
            </a:r>
            <a:r>
              <a:rPr lang="it-IT" sz="3600" b="1" dirty="0" smtClean="0">
                <a:solidFill>
                  <a:srgbClr val="165B88"/>
                </a:solidFill>
              </a:rPr>
              <a:t>disegnare politiche di istruzione e formazione</a:t>
            </a:r>
            <a:r>
              <a:rPr lang="it-IT" sz="3600" dirty="0" smtClean="0">
                <a:solidFill>
                  <a:srgbClr val="165B88"/>
                </a:solidFill>
              </a:rPr>
              <a:t> adeguate per sviluppare e mantenere le </a:t>
            </a:r>
            <a:r>
              <a:rPr lang="it-IT" sz="3600" b="1" dirty="0" smtClean="0">
                <a:solidFill>
                  <a:srgbClr val="FFC000"/>
                </a:solidFill>
              </a:rPr>
              <a:t>KEY INFORMATION PROCESSING SKILL </a:t>
            </a:r>
            <a:r>
              <a:rPr lang="it-IT" sz="3600" dirty="0" smtClean="0">
                <a:solidFill>
                  <a:srgbClr val="165B88"/>
                </a:solidFill>
              </a:rPr>
              <a:t>(COMPETENZE ESSENZIALI PER LA PIENA PARTECIPAZIONE ALLA VITA SOCIALE E LAVORATIVA)</a:t>
            </a:r>
            <a:endParaRPr lang="it-IT" sz="3600" b="1" dirty="0">
              <a:solidFill>
                <a:srgbClr val="165B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2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88758" y="685800"/>
            <a:ext cx="7423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165B88"/>
                </a:solidFill>
              </a:rPr>
              <a:t>Oggi in Italia</a:t>
            </a:r>
            <a:endParaRPr lang="it-IT" sz="2800" b="1" dirty="0">
              <a:solidFill>
                <a:srgbClr val="165B88"/>
              </a:solidFill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1227306" y="1424936"/>
            <a:ext cx="8919994" cy="3083564"/>
            <a:chOff x="1287380" y="1480409"/>
            <a:chExt cx="8514624" cy="3567505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380" y="1528537"/>
              <a:ext cx="8514624" cy="3519377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1287380" y="1480409"/>
              <a:ext cx="11429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</p:grp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956" y="294429"/>
            <a:ext cx="1101829" cy="39137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ttangolo 9"/>
          <p:cNvSpPr/>
          <p:nvPr/>
        </p:nvSpPr>
        <p:spPr>
          <a:xfrm>
            <a:off x="1078907" y="4642517"/>
            <a:ext cx="7474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it-IT" sz="3200" b="1" dirty="0" smtClean="0">
                <a:solidFill>
                  <a:srgbClr val="0D5784"/>
                </a:solidFill>
                <a:ea typeface="Helvetica Neue" charset="0"/>
                <a:cs typeface="Helvetica Neue" charset="0"/>
              </a:rPr>
              <a:t>Il 27,9% di </a:t>
            </a:r>
            <a:r>
              <a:rPr lang="it-IT" sz="3200" b="1" dirty="0" err="1" smtClean="0">
                <a:solidFill>
                  <a:srgbClr val="0D5784"/>
                </a:solidFill>
                <a:ea typeface="Helvetica Neue" charset="0"/>
                <a:cs typeface="Helvetica Neue" charset="0"/>
              </a:rPr>
              <a:t>low</a:t>
            </a:r>
            <a:r>
              <a:rPr lang="it-IT" sz="3200" b="1" dirty="0" smtClean="0">
                <a:solidFill>
                  <a:srgbClr val="0D5784"/>
                </a:solidFill>
                <a:ea typeface="Helvetica Neue" charset="0"/>
                <a:cs typeface="Helvetica Neue" charset="0"/>
              </a:rPr>
              <a:t> </a:t>
            </a:r>
            <a:r>
              <a:rPr lang="it-IT" sz="3200" b="1" dirty="0" err="1" smtClean="0">
                <a:solidFill>
                  <a:srgbClr val="0D5784"/>
                </a:solidFill>
                <a:ea typeface="Helvetica Neue" charset="0"/>
                <a:cs typeface="Helvetica Neue" charset="0"/>
              </a:rPr>
              <a:t>skilled</a:t>
            </a:r>
            <a:r>
              <a:rPr lang="it-IT" sz="3200" b="1" dirty="0" smtClean="0">
                <a:solidFill>
                  <a:srgbClr val="0D5784"/>
                </a:solidFill>
                <a:ea typeface="Helvetica Neue" charset="0"/>
                <a:cs typeface="Helvetica Neue" charset="0"/>
              </a:rPr>
              <a:t> e 3,3% di high </a:t>
            </a:r>
            <a:r>
              <a:rPr lang="it-IT" sz="3200" b="1" dirty="0" err="1" smtClean="0">
                <a:solidFill>
                  <a:srgbClr val="0D5784"/>
                </a:solidFill>
                <a:ea typeface="Helvetica Neue" charset="0"/>
                <a:cs typeface="Helvetica Neue" charset="0"/>
              </a:rPr>
              <a:t>skilled</a:t>
            </a:r>
            <a:endParaRPr lang="it-IT" sz="3200" b="1" dirty="0">
              <a:solidFill>
                <a:srgbClr val="0D5784"/>
              </a:solidFill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4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571" y="1160724"/>
            <a:ext cx="10151884" cy="551747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88758" y="685800"/>
            <a:ext cx="7423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165B88"/>
                </a:solidFill>
              </a:rPr>
              <a:t>Oggi in Italia</a:t>
            </a:r>
            <a:endParaRPr lang="it-IT" sz="2800" b="1" dirty="0">
              <a:solidFill>
                <a:srgbClr val="165B88"/>
              </a:solidFill>
            </a:endParaRPr>
          </a:p>
        </p:txBody>
      </p:sp>
      <p:sp>
        <p:nvSpPr>
          <p:cNvPr id="4" name="Freccia a destra 3"/>
          <p:cNvSpPr/>
          <p:nvPr/>
        </p:nvSpPr>
        <p:spPr>
          <a:xfrm rot="5977915">
            <a:off x="3250898" y="4673167"/>
            <a:ext cx="577515" cy="3248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781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203" y="1217058"/>
            <a:ext cx="6743614" cy="4100473"/>
          </a:xfrm>
          <a:prstGeom prst="rect">
            <a:avLst/>
          </a:prstGeom>
        </p:spPr>
      </p:pic>
      <p:sp>
        <p:nvSpPr>
          <p:cNvPr id="3" name="Freccia a sinistra 2"/>
          <p:cNvSpPr/>
          <p:nvPr/>
        </p:nvSpPr>
        <p:spPr>
          <a:xfrm>
            <a:off x="6789709" y="2107955"/>
            <a:ext cx="744432" cy="37314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reccia a sinistra 3"/>
          <p:cNvSpPr/>
          <p:nvPr/>
        </p:nvSpPr>
        <p:spPr>
          <a:xfrm>
            <a:off x="6789709" y="4213754"/>
            <a:ext cx="744432" cy="35351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946" y="221665"/>
            <a:ext cx="1450952" cy="5153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5"/>
          <p:cNvSpPr/>
          <p:nvPr/>
        </p:nvSpPr>
        <p:spPr>
          <a:xfrm>
            <a:off x="7534141" y="1893988"/>
            <a:ext cx="46578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it-IT" sz="2400" b="1" dirty="0" smtClean="0">
                <a:solidFill>
                  <a:srgbClr val="0D5784"/>
                </a:solidFill>
                <a:ea typeface="Helvetica Neue" charset="0"/>
                <a:cs typeface="Helvetica Neue" charset="0"/>
              </a:rPr>
              <a:t>Il 20%  dei cittadini con titoli di studio bassi sono in povertà assoluta</a:t>
            </a:r>
            <a:endParaRPr lang="it-IT" sz="2400" b="1" dirty="0">
              <a:solidFill>
                <a:srgbClr val="0D5784"/>
              </a:solidFill>
              <a:ea typeface="Helvetica Neue" charset="0"/>
              <a:cs typeface="Helvetica Neue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721483" y="4151774"/>
            <a:ext cx="4056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it-IT" sz="2400" b="1" dirty="0" smtClean="0">
                <a:solidFill>
                  <a:srgbClr val="0D5784"/>
                </a:solidFill>
                <a:ea typeface="Helvetica Neue" charset="0"/>
                <a:cs typeface="Helvetica Neue" charset="0"/>
              </a:rPr>
              <a:t>Quasi il </a:t>
            </a:r>
            <a:r>
              <a:rPr lang="it-IT" sz="2400" b="1" dirty="0">
                <a:solidFill>
                  <a:srgbClr val="0D5784"/>
                </a:solidFill>
                <a:ea typeface="Helvetica Neue" charset="0"/>
                <a:cs typeface="Helvetica Neue" charset="0"/>
              </a:rPr>
              <a:t>27</a:t>
            </a:r>
            <a:r>
              <a:rPr lang="it-IT" sz="2400" b="1" dirty="0" smtClean="0">
                <a:solidFill>
                  <a:srgbClr val="0D5784"/>
                </a:solidFill>
                <a:ea typeface="Helvetica Neue" charset="0"/>
                <a:cs typeface="Helvetica Neue" charset="0"/>
              </a:rPr>
              <a:t>%  </a:t>
            </a:r>
            <a:r>
              <a:rPr lang="it-IT" sz="2400" b="1" dirty="0">
                <a:solidFill>
                  <a:srgbClr val="0D5784"/>
                </a:solidFill>
                <a:ea typeface="Helvetica Neue" charset="0"/>
                <a:cs typeface="Helvetica Neue" charset="0"/>
              </a:rPr>
              <a:t>di chi è in cerca di occupazione è </a:t>
            </a:r>
            <a:r>
              <a:rPr lang="it-IT" sz="2400" b="1" dirty="0" smtClean="0">
                <a:solidFill>
                  <a:srgbClr val="0D5784"/>
                </a:solidFill>
                <a:ea typeface="Helvetica Neue" charset="0"/>
                <a:cs typeface="Helvetica Neue" charset="0"/>
              </a:rPr>
              <a:t>in povertà assoluta</a:t>
            </a:r>
            <a:endParaRPr lang="it-IT" sz="2400" b="1" dirty="0">
              <a:solidFill>
                <a:srgbClr val="0D5784"/>
              </a:solidFill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29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5695952" y="1563248"/>
            <a:ext cx="6141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rgbClr val="165C8A"/>
                </a:solidFill>
              </a:rPr>
              <a:t>Popolazione 25-64 anni che frequenta un corso di studio o di formazione professionale in percentuale sulla popolazione della stessa classe di età</a:t>
            </a:r>
            <a:endParaRPr lang="it-IT" sz="1200" dirty="0">
              <a:solidFill>
                <a:srgbClr val="165C8A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132513" y="2303379"/>
            <a:ext cx="12622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7,9% 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7291526" y="2510318"/>
            <a:ext cx="14753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165C8A"/>
                </a:solidFill>
              </a:rPr>
              <a:t>(Anno 2017)</a:t>
            </a:r>
          </a:p>
        </p:txBody>
      </p:sp>
      <p:pic>
        <p:nvPicPr>
          <p:cNvPr id="6" name="Segnaposto immagine 5"/>
          <p:cNvPicPr>
            <a:picLocks noGrp="1" noChangeAspect="1"/>
          </p:cNvPicPr>
          <p:nvPr>
            <p:ph type="pic" sz="quarter" idx="7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Rettangolo 10"/>
          <p:cNvSpPr/>
          <p:nvPr/>
        </p:nvSpPr>
        <p:spPr>
          <a:xfrm>
            <a:off x="2118334" y="560903"/>
            <a:ext cx="7821951" cy="862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2380049" y="700007"/>
            <a:ext cx="94578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smtClean="0">
                <a:solidFill>
                  <a:srgbClr val="165C8A"/>
                </a:solidFill>
              </a:rPr>
              <a:t>Adulti che partecipano all’apprendimento permanente</a:t>
            </a:r>
            <a:endParaRPr lang="it-IT" sz="3200" b="1" dirty="0">
              <a:solidFill>
                <a:srgbClr val="165C8A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066" y="215087"/>
            <a:ext cx="1101829" cy="39137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ttangolo 12"/>
          <p:cNvSpPr/>
          <p:nvPr/>
        </p:nvSpPr>
        <p:spPr>
          <a:xfrm>
            <a:off x="6096000" y="3288788"/>
            <a:ext cx="55212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 smtClean="0">
                <a:solidFill>
                  <a:srgbClr val="165C8A"/>
                </a:solidFill>
              </a:rPr>
              <a:t>Solo 8 adulti su 100 partecipano ad attività formative e di aggiornamento professionale</a:t>
            </a:r>
            <a:endParaRPr lang="it-IT" sz="3200" b="1" dirty="0">
              <a:solidFill>
                <a:srgbClr val="165C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35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066" y="215087"/>
            <a:ext cx="1101829" cy="39137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tangolo 7"/>
          <p:cNvSpPr/>
          <p:nvPr/>
        </p:nvSpPr>
        <p:spPr>
          <a:xfrm>
            <a:off x="6823990" y="876703"/>
            <a:ext cx="28883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 smtClean="0">
                <a:solidFill>
                  <a:srgbClr val="165C8A"/>
                </a:solidFill>
              </a:rPr>
              <a:t>COSA SERVE</a:t>
            </a:r>
            <a:endParaRPr lang="it-IT" sz="3200" b="1" dirty="0">
              <a:solidFill>
                <a:srgbClr val="165C8A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7615426" y="1461478"/>
            <a:ext cx="462420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 smtClean="0">
                <a:solidFill>
                  <a:srgbClr val="165C8A"/>
                </a:solidFill>
              </a:rPr>
              <a:t>Mobilitare risorse ed investimenti nella formazione ed istruzione: focus su alfabetizzazione e digitalizzazione</a:t>
            </a:r>
          </a:p>
          <a:p>
            <a:endParaRPr lang="it-IT" sz="3200" b="1" dirty="0">
              <a:solidFill>
                <a:srgbClr val="165C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24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02260" y="154460"/>
            <a:ext cx="7423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165B88"/>
                </a:solidFill>
              </a:rPr>
              <a:t>Il</a:t>
            </a:r>
            <a:r>
              <a:rPr lang="it-IT" dirty="0" smtClean="0"/>
              <a:t> </a:t>
            </a:r>
            <a:r>
              <a:rPr lang="it-IT" sz="2800" b="1" dirty="0" smtClean="0">
                <a:solidFill>
                  <a:srgbClr val="165B88"/>
                </a:solidFill>
              </a:rPr>
              <a:t>presupposto</a:t>
            </a:r>
            <a:endParaRPr lang="it-IT" sz="2800" b="1" dirty="0">
              <a:solidFill>
                <a:srgbClr val="165B88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 flipH="1">
            <a:off x="1113723" y="1943263"/>
            <a:ext cx="99645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165C8A"/>
                </a:solidFill>
              </a:rPr>
              <a:t>Un </a:t>
            </a:r>
            <a:r>
              <a:rPr lang="it-IT" sz="4000" b="1" dirty="0" smtClean="0">
                <a:solidFill>
                  <a:srgbClr val="165C8A"/>
                </a:solidFill>
              </a:rPr>
              <a:t>BUON LIVELLO  di COMPETENZE DI BASE </a:t>
            </a:r>
            <a:r>
              <a:rPr lang="it-IT" sz="4000" dirty="0" smtClean="0">
                <a:solidFill>
                  <a:srgbClr val="165C8A"/>
                </a:solidFill>
              </a:rPr>
              <a:t>è </a:t>
            </a:r>
            <a:r>
              <a:rPr lang="it-IT" sz="4000" b="1" dirty="0" smtClean="0">
                <a:solidFill>
                  <a:srgbClr val="FFC000"/>
                </a:solidFill>
              </a:rPr>
              <a:t>INDISPENSABILE</a:t>
            </a:r>
            <a:r>
              <a:rPr lang="it-IT" sz="4000" dirty="0" smtClean="0">
                <a:solidFill>
                  <a:srgbClr val="165C8A"/>
                </a:solidFill>
              </a:rPr>
              <a:t> non solo per acquisirne di nuove (trasversali e specifiche) ma anche per </a:t>
            </a:r>
            <a:r>
              <a:rPr lang="it-IT" sz="4000" b="1" dirty="0" smtClean="0">
                <a:solidFill>
                  <a:srgbClr val="165C8A"/>
                </a:solidFill>
              </a:rPr>
              <a:t>POTER VIVERE E LAVORARE NEL XXI SECOLO </a:t>
            </a:r>
            <a:endParaRPr lang="it-IT" sz="4000" b="1" dirty="0">
              <a:solidFill>
                <a:srgbClr val="165C8A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460500" y="5168900"/>
            <a:ext cx="392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OCSE </a:t>
            </a:r>
            <a:r>
              <a:rPr lang="it-IT" dirty="0" err="1" smtClean="0"/>
              <a:t>Skill</a:t>
            </a:r>
            <a:r>
              <a:rPr lang="it-IT" dirty="0" smtClean="0"/>
              <a:t> </a:t>
            </a:r>
            <a:r>
              <a:rPr lang="it-IT" dirty="0" err="1" smtClean="0"/>
              <a:t>Strategy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8333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sz="quarter" idx="7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5701" y="0"/>
            <a:ext cx="5402083" cy="6858000"/>
          </a:xfr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581" y="495779"/>
            <a:ext cx="1450952" cy="51538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ttangolo 12"/>
          <p:cNvSpPr/>
          <p:nvPr/>
        </p:nvSpPr>
        <p:spPr>
          <a:xfrm>
            <a:off x="5413283" y="1822834"/>
            <a:ext cx="6096000" cy="913199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-IT" sz="2667" b="1" kern="0" dirty="0">
                <a:solidFill>
                  <a:srgbClr val="FFC000"/>
                </a:solidFill>
                <a:latin typeface="Arial"/>
                <a:cs typeface="Arial"/>
                <a:sym typeface="Arial"/>
              </a:rPr>
              <a:t>APPRENDERE AD APPRENDERE</a:t>
            </a:r>
          </a:p>
          <a:p>
            <a:pPr defTabSz="1219170">
              <a:buClr>
                <a:srgbClr val="000000"/>
              </a:buClr>
            </a:pPr>
            <a:endParaRPr lang="it-IT" sz="2667" b="1" kern="0" dirty="0">
              <a:solidFill>
                <a:srgbClr val="FFC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5414589" y="2406661"/>
            <a:ext cx="5947546" cy="25807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spc="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297" indent="38099"/>
            <a:r>
              <a:rPr lang="it-IT" sz="2400" b="1" smtClean="0">
                <a:solidFill>
                  <a:srgbClr val="165C8A"/>
                </a:solidFill>
              </a:rPr>
              <a:t>Gestire efficacemente le informazioni, trovare soluzioni nuove e saperle condividere con gli altri e reinterpretare quando la situazione lo richiede</a:t>
            </a:r>
            <a:endParaRPr lang="it-IT" sz="2400" b="1" dirty="0">
              <a:solidFill>
                <a:srgbClr val="165C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73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it-IT" dirty="0" smtClean="0">
                <a:solidFill>
                  <a:schemeClr val="lt1"/>
                </a:solidFill>
              </a:rPr>
              <a:t>S</a:t>
            </a:r>
            <a:r>
              <a:rPr lang="en" dirty="0" smtClean="0">
                <a:solidFill>
                  <a:schemeClr val="lt1"/>
                </a:solidFill>
              </a:rPr>
              <a:t>ono alla base dei grandi squilibri che stanno attraversando il mondo del lavoro e della formazione</a:t>
            </a:r>
            <a:endParaRPr dirty="0"/>
          </a:p>
        </p:txBody>
      </p:sp>
      <p:pic>
        <p:nvPicPr>
          <p:cNvPr id="3" name="Segnaposto contenuto 2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8144"/>
            <a:ext cx="8462566" cy="5641711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247" y="350454"/>
            <a:ext cx="1450952" cy="51538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1816100" y="4531975"/>
            <a:ext cx="102488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6000" b="1" dirty="0">
                <a:solidFill>
                  <a:srgbClr val="165C8A"/>
                </a:solidFill>
                <a:latin typeface="+mn-lt"/>
                <a:ea typeface="+mn-ea"/>
                <a:cs typeface="+mn-cs"/>
              </a:rPr>
              <a:t>….la rivoluzione tecnologica e la rapidità della trasformazione</a:t>
            </a:r>
            <a:endParaRPr sz="6000" b="1" dirty="0">
              <a:solidFill>
                <a:srgbClr val="165C8A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30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 idx="4294967295"/>
          </p:nvPr>
        </p:nvSpPr>
        <p:spPr>
          <a:xfrm>
            <a:off x="333017" y="1204401"/>
            <a:ext cx="5486400" cy="747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/>
          <a:lstStyle/>
          <a:p>
            <a:pPr defTabSz="1219170">
              <a:lnSpc>
                <a:spcPct val="115000"/>
              </a:lnSpc>
              <a:spcBef>
                <a:spcPts val="0"/>
              </a:spcBef>
              <a:buClr>
                <a:srgbClr val="101631"/>
              </a:buClr>
              <a:buSzPts val="4000"/>
              <a:buFont typeface="Zilla Slab Light"/>
            </a:pPr>
            <a:r>
              <a:rPr lang="en" sz="6000" b="1" dirty="0">
                <a:solidFill>
                  <a:srgbClr val="165C8A"/>
                </a:solidFill>
                <a:highlight>
                  <a:srgbClr val="FFFFFF"/>
                </a:highlight>
                <a:latin typeface="+mn-lt"/>
                <a:ea typeface="+mn-ea"/>
                <a:cs typeface="+mn-cs"/>
              </a:rPr>
              <a:t>Skill inadatte?</a:t>
            </a:r>
            <a:endParaRPr sz="6000" b="1" dirty="0">
              <a:solidFill>
                <a:srgbClr val="165C8A"/>
              </a:solidFill>
              <a:highlight>
                <a:srgbClr val="FFFFFF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194" name="Shape 194"/>
          <p:cNvSpPr txBox="1"/>
          <p:nvPr/>
        </p:nvSpPr>
        <p:spPr>
          <a:xfrm>
            <a:off x="461043" y="2041000"/>
            <a:ext cx="3281191" cy="26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6400" kern="0" dirty="0">
                <a:solidFill>
                  <a:srgbClr val="165C8A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1.</a:t>
            </a:r>
            <a:endParaRPr sz="6400" kern="0" dirty="0">
              <a:solidFill>
                <a:srgbClr val="165C8A"/>
              </a:solidFill>
              <a:latin typeface="Zilla Slab Light"/>
              <a:ea typeface="Zilla Slab Light"/>
              <a:cs typeface="Zilla Slab Light"/>
              <a:sym typeface="Zilla Slab Light"/>
            </a:endParaRPr>
          </a:p>
          <a:p>
            <a:pPr defTabSz="1219170">
              <a:buClr>
                <a:srgbClr val="000000"/>
              </a:buClr>
            </a:pPr>
            <a:r>
              <a:rPr lang="en" sz="2400" b="1" kern="0" dirty="0">
                <a:solidFill>
                  <a:srgbClr val="165C8A"/>
                </a:solidFill>
                <a:ea typeface="Zilla Slab Light"/>
                <a:cs typeface="Zilla Slab Light"/>
                <a:sym typeface="Zilla Slab Light"/>
              </a:rPr>
              <a:t>Il digitale assume un peso crescente anche per le professioni e mansioni che non sono legate al digitale stesso</a:t>
            </a:r>
            <a:endParaRPr sz="2400" b="1" kern="0" dirty="0">
              <a:solidFill>
                <a:srgbClr val="165C8A"/>
              </a:solidFill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195" name="Shape 195"/>
          <p:cNvSpPr txBox="1"/>
          <p:nvPr/>
        </p:nvSpPr>
        <p:spPr>
          <a:xfrm>
            <a:off x="4337605" y="3002500"/>
            <a:ext cx="3197500" cy="2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6400" kern="0" dirty="0">
                <a:solidFill>
                  <a:srgbClr val="165C8A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2.</a:t>
            </a:r>
            <a:endParaRPr sz="6400" kern="0" dirty="0">
              <a:solidFill>
                <a:srgbClr val="165C8A"/>
              </a:solidFill>
              <a:latin typeface="Zilla Slab Light"/>
              <a:ea typeface="Zilla Slab Light"/>
              <a:cs typeface="Zilla Slab Light"/>
              <a:sym typeface="Zilla Slab Light"/>
            </a:endParaRPr>
          </a:p>
          <a:p>
            <a:pPr defTabSz="1219170">
              <a:buClr>
                <a:srgbClr val="000000"/>
              </a:buClr>
            </a:pPr>
            <a:r>
              <a:rPr lang="en" sz="2400" b="1" kern="0" dirty="0">
                <a:solidFill>
                  <a:srgbClr val="165C8A"/>
                </a:solidFill>
                <a:ea typeface="Zilla Slab Light"/>
                <a:cs typeface="Zilla Slab Light"/>
                <a:sym typeface="Zilla Slab Light"/>
              </a:rPr>
              <a:t>La competenza digitale è pervasiva anche nelle professioni non digitali</a:t>
            </a:r>
            <a:endParaRPr sz="2400" b="1" kern="0" dirty="0">
              <a:solidFill>
                <a:srgbClr val="165C8A"/>
              </a:solidFill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196" name="Shape 196"/>
          <p:cNvSpPr txBox="1"/>
          <p:nvPr/>
        </p:nvSpPr>
        <p:spPr>
          <a:xfrm>
            <a:off x="8130476" y="3606800"/>
            <a:ext cx="3612367" cy="2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6400" kern="0" dirty="0">
                <a:solidFill>
                  <a:srgbClr val="165C8A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3.</a:t>
            </a:r>
            <a:endParaRPr sz="6400" kern="0" dirty="0">
              <a:solidFill>
                <a:srgbClr val="165C8A"/>
              </a:solidFill>
              <a:latin typeface="Zilla Slab Light"/>
              <a:ea typeface="Zilla Slab Light"/>
              <a:cs typeface="Zilla Slab Light"/>
              <a:sym typeface="Zilla Slab Light"/>
            </a:endParaRPr>
          </a:p>
          <a:p>
            <a:pPr defTabSz="1219170">
              <a:buClr>
                <a:srgbClr val="000000"/>
              </a:buClr>
            </a:pPr>
            <a:r>
              <a:rPr lang="en" sz="2400" b="1" kern="0" dirty="0">
                <a:solidFill>
                  <a:srgbClr val="165C8A"/>
                </a:solidFill>
                <a:ea typeface="Zilla Slab Light"/>
                <a:cs typeface="Zilla Slab Light"/>
                <a:sym typeface="Zilla Slab Light"/>
              </a:rPr>
              <a:t>Capire la logica del digitale integrandolo con le proprie competenze</a:t>
            </a:r>
            <a:endParaRPr sz="2400" b="1" kern="0" dirty="0">
              <a:solidFill>
                <a:srgbClr val="165C8A"/>
              </a:solidFill>
              <a:ea typeface="Zilla Slab Light"/>
              <a:cs typeface="Zilla Slab Light"/>
              <a:sym typeface="Zilla Slab Light"/>
            </a:endParaRPr>
          </a:p>
        </p:txBody>
      </p:sp>
      <p:cxnSp>
        <p:nvCxnSpPr>
          <p:cNvPr id="10" name="Shape 198"/>
          <p:cNvCxnSpPr/>
          <p:nvPr/>
        </p:nvCxnSpPr>
        <p:spPr>
          <a:xfrm>
            <a:off x="9307781" y="3898971"/>
            <a:ext cx="12488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diamond" w="sm" len="sm"/>
            <a:tailEnd type="triangle" w="sm" len="sm"/>
          </a:ln>
        </p:spPr>
      </p:cxnSp>
      <p:cxnSp>
        <p:nvCxnSpPr>
          <p:cNvPr id="4" name="Connettore 1 3"/>
          <p:cNvCxnSpPr/>
          <p:nvPr/>
        </p:nvCxnSpPr>
        <p:spPr>
          <a:xfrm>
            <a:off x="1416751" y="2712430"/>
            <a:ext cx="16764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5279299" y="3835933"/>
            <a:ext cx="16764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9098459" y="4443935"/>
            <a:ext cx="16764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15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/>
          <p:cNvSpPr txBox="1">
            <a:spLocks/>
          </p:cNvSpPr>
          <p:nvPr/>
        </p:nvSpPr>
        <p:spPr>
          <a:xfrm>
            <a:off x="8802663" y="1028328"/>
            <a:ext cx="3490062" cy="12632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b="1" dirty="0" smtClean="0">
                <a:solidFill>
                  <a:srgbClr val="165B88"/>
                </a:solidFill>
              </a:rPr>
              <a:t>L’utilizzo del PIAAC nel processo di servizio verso i cittadini</a:t>
            </a:r>
            <a:endParaRPr lang="it-IT" b="1" dirty="0">
              <a:solidFill>
                <a:srgbClr val="165B88"/>
              </a:solidFill>
            </a:endParaRPr>
          </a:p>
        </p:txBody>
      </p:sp>
      <p:sp>
        <p:nvSpPr>
          <p:cNvPr id="5" name="Rettangolo arrotondato 4"/>
          <p:cNvSpPr/>
          <p:nvPr/>
        </p:nvSpPr>
        <p:spPr>
          <a:xfrm rot="5400000">
            <a:off x="8623864" y="4133656"/>
            <a:ext cx="252000" cy="972000"/>
          </a:xfrm>
          <a:prstGeom prst="roundRect">
            <a:avLst/>
          </a:prstGeom>
          <a:solidFill>
            <a:srgbClr val="243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289595" y="2029984"/>
            <a:ext cx="248730" cy="134373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60" y="1739956"/>
            <a:ext cx="576561" cy="576561"/>
          </a:xfrm>
          <a:prstGeom prst="rect">
            <a:avLst/>
          </a:prstGeom>
        </p:spPr>
      </p:pic>
      <p:pic>
        <p:nvPicPr>
          <p:cNvPr id="8" name="Immagin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131" y="1642671"/>
            <a:ext cx="8280783" cy="464011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447" y="1800853"/>
            <a:ext cx="720000" cy="2160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20991" y="2013024"/>
            <a:ext cx="1127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233E6A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233E6A"/>
                </a:solidFill>
                <a:effectLst/>
                <a:uLnTx/>
                <a:uFillTx/>
                <a:latin typeface="Helvetica Neue" charset="0"/>
              </a:rPr>
              <a:t>DID ON </a:t>
            </a:r>
            <a:r>
              <a:rPr kumimoji="0" lang="it-IT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3E6A"/>
                </a:solidFill>
                <a:effectLst/>
                <a:uLnTx/>
                <a:uFillTx/>
                <a:latin typeface="Helvetica Neue" charset="0"/>
              </a:rPr>
              <a:t>LINE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AUTONOMA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srgbClr val="233E6A"/>
              </a:solidFill>
              <a:effectLst/>
              <a:uLnTx/>
              <a:uFillTx/>
              <a:latin typeface="Helvetica Neue" charset="0"/>
            </a:endParaRPr>
          </a:p>
        </p:txBody>
      </p:sp>
      <p:pic>
        <p:nvPicPr>
          <p:cNvPr id="11" name="Immagin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192" y="2884551"/>
            <a:ext cx="720000" cy="720000"/>
          </a:xfrm>
          <a:prstGeom prst="rect">
            <a:avLst/>
          </a:prstGeom>
        </p:spPr>
      </p:pic>
      <p:pic>
        <p:nvPicPr>
          <p:cNvPr id="12" name="Immagin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066" y="3656452"/>
            <a:ext cx="720000" cy="21600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316570" y="3872452"/>
            <a:ext cx="2053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233E6A"/>
                </a:solidFill>
                <a:latin typeface="Helvetica Neue" charset="0"/>
                <a:ea typeface="Helvetica Neue" charset="0"/>
                <a:cs typeface="Helvetica Neue" charset="0"/>
              </a:rPr>
              <a:t>ACCOGLIENZA E PRIMA</a:t>
            </a:r>
          </a:p>
          <a:p>
            <a:r>
              <a:rPr lang="it-IT" sz="1200" b="1" dirty="0" smtClean="0">
                <a:solidFill>
                  <a:srgbClr val="233E6A"/>
                </a:solidFill>
                <a:latin typeface="Helvetica Neue" charset="0"/>
                <a:ea typeface="Helvetica Neue" charset="0"/>
                <a:cs typeface="Helvetica Neue" charset="0"/>
              </a:rPr>
              <a:t>INFORMAZIONE</a:t>
            </a:r>
            <a:endParaRPr lang="it-IT" sz="1200" b="1" dirty="0">
              <a:solidFill>
                <a:srgbClr val="233E6A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278071" y="744898"/>
            <a:ext cx="6270497" cy="28705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 smtClean="0">
                <a:solidFill>
                  <a:srgbClr val="FCCA48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PERCORSO</a:t>
            </a:r>
            <a:r>
              <a:rPr lang="it-IT" b="1" dirty="0" smtClean="0">
                <a:solidFill>
                  <a:srgbClr val="175F8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ATTIVAZIONE CITTADINO PRESSO IL CPI</a:t>
            </a:r>
            <a:endParaRPr lang="it-IT" b="1" dirty="0">
              <a:solidFill>
                <a:srgbClr val="175F8D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pic>
        <p:nvPicPr>
          <p:cNvPr id="15" name="Immagine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905" y="1357428"/>
            <a:ext cx="720000" cy="720000"/>
          </a:xfrm>
          <a:prstGeom prst="rect">
            <a:avLst/>
          </a:prstGeom>
        </p:spPr>
      </p:pic>
      <p:pic>
        <p:nvPicPr>
          <p:cNvPr id="16" name="Immagine 1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1555" y="2005554"/>
            <a:ext cx="540000" cy="540000"/>
          </a:xfrm>
          <a:prstGeom prst="rect">
            <a:avLst/>
          </a:prstGeom>
        </p:spPr>
      </p:pic>
      <p:pic>
        <p:nvPicPr>
          <p:cNvPr id="17" name="Immagine 16">
            <a:hlinkClick r:id="" action="ppaction://noaction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07715" y="4710724"/>
            <a:ext cx="540000" cy="540000"/>
          </a:xfrm>
          <a:prstGeom prst="rect">
            <a:avLst/>
          </a:prstGeom>
        </p:spPr>
      </p:pic>
      <p:pic>
        <p:nvPicPr>
          <p:cNvPr id="18" name="Immagine 17">
            <a:hlinkClick r:id="" action="ppaction://noaction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13320" y="5690270"/>
            <a:ext cx="723900" cy="723900"/>
          </a:xfrm>
          <a:prstGeom prst="rect">
            <a:avLst/>
          </a:prstGeom>
        </p:spPr>
      </p:pic>
      <p:pic>
        <p:nvPicPr>
          <p:cNvPr id="19" name="Immagine 18">
            <a:hlinkClick r:id="" action="ppaction://noaction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58219" y="4831329"/>
            <a:ext cx="546100" cy="546100"/>
          </a:xfrm>
          <a:prstGeom prst="rect">
            <a:avLst/>
          </a:prstGeom>
        </p:spPr>
      </p:pic>
      <p:pic>
        <p:nvPicPr>
          <p:cNvPr id="20" name="Immagine 1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36329" y="2167012"/>
            <a:ext cx="723900" cy="723900"/>
          </a:xfrm>
          <a:prstGeom prst="rect">
            <a:avLst/>
          </a:prstGeom>
        </p:spPr>
      </p:pic>
      <p:pic>
        <p:nvPicPr>
          <p:cNvPr id="21" name="Immagine 20">
            <a:hlinkClick r:id="" action="ppaction://noaction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40185" y="2999834"/>
            <a:ext cx="546100" cy="546100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54" y="1943797"/>
            <a:ext cx="635795" cy="214485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33400" y="1804186"/>
            <a:ext cx="720000" cy="216000"/>
          </a:xfrm>
          <a:prstGeom prst="rect">
            <a:avLst/>
          </a:prstGeom>
        </p:spPr>
      </p:pic>
      <p:pic>
        <p:nvPicPr>
          <p:cNvPr id="24" name="Immagine 23">
            <a:hlinkClick r:id="" action="ppaction://noaction"/>
          </p:cNvPr>
          <p:cNvPicPr>
            <a:picLocks/>
          </p:cNvPicPr>
          <p:nvPr/>
        </p:nvPicPr>
        <p:blipFill>
          <a:blip r:embed="rId18"/>
          <a:stretch>
            <a:fillRect/>
          </a:stretch>
        </p:blipFill>
        <p:spPr>
          <a:xfrm>
            <a:off x="7322104" y="2805500"/>
            <a:ext cx="720000" cy="216000"/>
          </a:xfrm>
          <a:prstGeom prst="rect">
            <a:avLst/>
          </a:prstGeom>
        </p:spPr>
      </p:pic>
      <p:pic>
        <p:nvPicPr>
          <p:cNvPr id="25" name="Immagine 24">
            <a:hlinkClick r:id="" action="ppaction://noaction"/>
          </p:cNvPr>
          <p:cNvPicPr>
            <a:picLocks/>
          </p:cNvPicPr>
          <p:nvPr/>
        </p:nvPicPr>
        <p:blipFill>
          <a:blip r:embed="rId19"/>
          <a:stretch>
            <a:fillRect/>
          </a:stretch>
        </p:blipFill>
        <p:spPr>
          <a:xfrm>
            <a:off x="1724016" y="4684515"/>
            <a:ext cx="720000" cy="216000"/>
          </a:xfrm>
          <a:prstGeom prst="rect">
            <a:avLst/>
          </a:prstGeom>
        </p:spPr>
      </p:pic>
      <p:pic>
        <p:nvPicPr>
          <p:cNvPr id="26" name="Immagine 25">
            <a:hlinkClick r:id="" action="ppaction://noaction"/>
          </p:cNvPr>
          <p:cNvPicPr>
            <a:picLocks/>
          </p:cNvPicPr>
          <p:nvPr/>
        </p:nvPicPr>
        <p:blipFill>
          <a:blip r:embed="rId20"/>
          <a:stretch>
            <a:fillRect/>
          </a:stretch>
        </p:blipFill>
        <p:spPr>
          <a:xfrm>
            <a:off x="4040879" y="6370592"/>
            <a:ext cx="720000" cy="216000"/>
          </a:xfrm>
          <a:prstGeom prst="rect">
            <a:avLst/>
          </a:prstGeom>
        </p:spPr>
      </p:pic>
      <p:pic>
        <p:nvPicPr>
          <p:cNvPr id="27" name="Immagine 26">
            <a:hlinkClick r:id="" action="ppaction://noaction"/>
          </p:cNvPr>
          <p:cNvPicPr>
            <a:picLocks/>
          </p:cNvPicPr>
          <p:nvPr/>
        </p:nvPicPr>
        <p:blipFill>
          <a:blip r:embed="rId20"/>
          <a:stretch>
            <a:fillRect/>
          </a:stretch>
        </p:blipFill>
        <p:spPr>
          <a:xfrm>
            <a:off x="5640229" y="5430337"/>
            <a:ext cx="720000" cy="216000"/>
          </a:xfrm>
          <a:prstGeom prst="rect">
            <a:avLst/>
          </a:prstGeom>
        </p:spPr>
      </p:pic>
      <p:sp>
        <p:nvSpPr>
          <p:cNvPr id="28" name="CasellaDiTesto 27">
            <a:hlinkClick r:id="rId9" action="ppaction://hlinksldjump"/>
          </p:cNvPr>
          <p:cNvSpPr txBox="1"/>
          <p:nvPr/>
        </p:nvSpPr>
        <p:spPr>
          <a:xfrm>
            <a:off x="2511071" y="1313872"/>
            <a:ext cx="2026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233E6A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it-IT" dirty="0"/>
              <a:t>DID ON </a:t>
            </a:r>
            <a:r>
              <a:rPr lang="it-IT" dirty="0" smtClean="0"/>
              <a:t>LINE ASSISTITA</a:t>
            </a:r>
            <a:endParaRPr lang="it-IT" dirty="0"/>
          </a:p>
        </p:txBody>
      </p:sp>
      <p:sp>
        <p:nvSpPr>
          <p:cNvPr id="29" name="Rettangolo 28"/>
          <p:cNvSpPr/>
          <p:nvPr/>
        </p:nvSpPr>
        <p:spPr>
          <a:xfrm>
            <a:off x="4199083" y="2142846"/>
            <a:ext cx="1062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233E6A"/>
                </a:solidFill>
                <a:latin typeface="Helvetica Neue" charset="0"/>
                <a:ea typeface="Helvetica Neue" charset="0"/>
                <a:cs typeface="Helvetica Neue" charset="0"/>
              </a:rPr>
              <a:t>Profilazione </a:t>
            </a:r>
          </a:p>
          <a:p>
            <a:r>
              <a:rPr lang="it-IT" sz="1200" b="1" dirty="0">
                <a:solidFill>
                  <a:srgbClr val="233E6A"/>
                </a:solidFill>
                <a:latin typeface="Helvetica Neue" charset="0"/>
                <a:ea typeface="Helvetica Neue" charset="0"/>
                <a:cs typeface="Helvetica Neue" charset="0"/>
              </a:rPr>
              <a:t>quantitativa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6170011" y="2031346"/>
            <a:ext cx="23041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233E6A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it-IT" dirty="0"/>
              <a:t>ORIENTAMENTO </a:t>
            </a:r>
            <a:r>
              <a:rPr lang="it-IT" dirty="0" smtClean="0"/>
              <a:t>DI </a:t>
            </a:r>
            <a:r>
              <a:rPr lang="it-IT" dirty="0"/>
              <a:t>BASE</a:t>
            </a:r>
          </a:p>
        </p:txBody>
      </p:sp>
      <p:sp>
        <p:nvSpPr>
          <p:cNvPr id="31" name="CasellaDiTesto 30">
            <a:hlinkClick r:id="" action="ppaction://noaction"/>
          </p:cNvPr>
          <p:cNvSpPr txBox="1"/>
          <p:nvPr/>
        </p:nvSpPr>
        <p:spPr>
          <a:xfrm>
            <a:off x="7248136" y="3024578"/>
            <a:ext cx="1095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233E6A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r"/>
            <a:r>
              <a:rPr lang="it-IT" dirty="0"/>
              <a:t>Profilazione </a:t>
            </a:r>
          </a:p>
          <a:p>
            <a:pPr algn="r"/>
            <a:r>
              <a:rPr lang="it-IT" dirty="0"/>
              <a:t>qualitativa</a:t>
            </a:r>
          </a:p>
        </p:txBody>
      </p:sp>
      <p:sp>
        <p:nvSpPr>
          <p:cNvPr id="32" name="CasellaDiTesto 31">
            <a:hlinkClick r:id="" action="ppaction://noaction"/>
          </p:cNvPr>
          <p:cNvSpPr txBox="1"/>
          <p:nvPr/>
        </p:nvSpPr>
        <p:spPr>
          <a:xfrm>
            <a:off x="7904623" y="3649925"/>
            <a:ext cx="1634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233E6A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it-IT" dirty="0"/>
              <a:t>PATTO DI SERVIZIO</a:t>
            </a:r>
          </a:p>
        </p:txBody>
      </p:sp>
      <p:sp>
        <p:nvSpPr>
          <p:cNvPr id="33" name="CasellaDiTesto 32">
            <a:hlinkClick r:id="" action="ppaction://noaction"/>
          </p:cNvPr>
          <p:cNvSpPr txBox="1"/>
          <p:nvPr/>
        </p:nvSpPr>
        <p:spPr>
          <a:xfrm>
            <a:off x="868895" y="4887452"/>
            <a:ext cx="1707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233E6A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r"/>
            <a:r>
              <a:rPr lang="it-IT" dirty="0"/>
              <a:t>Acquisizione documentazione </a:t>
            </a:r>
          </a:p>
          <a:p>
            <a:pPr algn="r"/>
            <a:r>
              <a:rPr lang="it-IT" dirty="0"/>
              <a:t>iscrizione collocamento mirato</a:t>
            </a:r>
          </a:p>
        </p:txBody>
      </p:sp>
      <p:sp>
        <p:nvSpPr>
          <p:cNvPr id="34" name="CasellaDiTesto 33">
            <a:hlinkClick r:id="rId15" action="ppaction://hlinksldjump"/>
          </p:cNvPr>
          <p:cNvSpPr txBox="1"/>
          <p:nvPr/>
        </p:nvSpPr>
        <p:spPr>
          <a:xfrm>
            <a:off x="3906635" y="6561244"/>
            <a:ext cx="2160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233E6A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it-IT" dirty="0"/>
              <a:t>ORIENTAMENTO </a:t>
            </a:r>
            <a:r>
              <a:rPr lang="it-IT" dirty="0" smtClean="0"/>
              <a:t>DI </a:t>
            </a:r>
            <a:r>
              <a:rPr lang="it-IT" dirty="0"/>
              <a:t>BASE</a:t>
            </a:r>
          </a:p>
        </p:txBody>
      </p:sp>
      <p:sp>
        <p:nvSpPr>
          <p:cNvPr id="35" name="CasellaDiTesto 34">
            <a:hlinkClick r:id="" action="ppaction://noaction"/>
          </p:cNvPr>
          <p:cNvSpPr txBox="1"/>
          <p:nvPr/>
        </p:nvSpPr>
        <p:spPr>
          <a:xfrm>
            <a:off x="5585000" y="5629904"/>
            <a:ext cx="1898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233E6A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it-IT" dirty="0"/>
              <a:t>Profilazione qualitativa </a:t>
            </a:r>
          </a:p>
          <a:p>
            <a:r>
              <a:rPr lang="it-IT" dirty="0"/>
              <a:t>+Val. Bio psico soc. </a:t>
            </a:r>
          </a:p>
          <a:p>
            <a:r>
              <a:rPr lang="it-IT" dirty="0"/>
              <a:t>+Scheda CT</a:t>
            </a:r>
          </a:p>
        </p:txBody>
      </p:sp>
      <p:sp>
        <p:nvSpPr>
          <p:cNvPr id="36" name="CasellaDiTesto 35">
            <a:hlinkClick r:id="" action="ppaction://noaction"/>
          </p:cNvPr>
          <p:cNvSpPr txBox="1"/>
          <p:nvPr/>
        </p:nvSpPr>
        <p:spPr>
          <a:xfrm>
            <a:off x="7972356" y="5280528"/>
            <a:ext cx="1634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233E6A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it-IT" dirty="0"/>
              <a:t>PATTO DI </a:t>
            </a:r>
            <a:r>
              <a:rPr lang="it-IT" dirty="0" smtClean="0"/>
              <a:t>SERVIZIO</a:t>
            </a:r>
            <a:endParaRPr lang="it-IT" dirty="0"/>
          </a:p>
        </p:txBody>
      </p:sp>
      <p:sp>
        <p:nvSpPr>
          <p:cNvPr id="37" name="CasellaDiTesto 36"/>
          <p:cNvSpPr txBox="1"/>
          <p:nvPr/>
        </p:nvSpPr>
        <p:spPr>
          <a:xfrm>
            <a:off x="3019442" y="3982605"/>
            <a:ext cx="14050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 smtClean="0">
                <a:solidFill>
                  <a:srgbClr val="0D5784"/>
                </a:solidFill>
                <a:latin typeface="Helvetica Neue" charset="0"/>
                <a:ea typeface="Helvetica Neue" charset="0"/>
                <a:cs typeface="Helvetica Neue" charset="0"/>
              </a:rPr>
              <a:t>Solo utenti L. 68/1999 e altre leggi collocamento mirato</a:t>
            </a:r>
            <a:endParaRPr lang="it-IT" sz="900" b="1" dirty="0">
              <a:solidFill>
                <a:srgbClr val="0D5784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0" name="Rettangolo 39">
            <a:hlinkClick r:id="rId10" action="ppaction://hlinksldjump"/>
          </p:cNvPr>
          <p:cNvSpPr/>
          <p:nvPr/>
        </p:nvSpPr>
        <p:spPr>
          <a:xfrm>
            <a:off x="3591509" y="1817427"/>
            <a:ext cx="1528037" cy="842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1" name="Rettangolo 40">
            <a:hlinkClick r:id="rId15" action="ppaction://hlinksldjump"/>
          </p:cNvPr>
          <p:cNvSpPr/>
          <p:nvPr/>
        </p:nvSpPr>
        <p:spPr>
          <a:xfrm>
            <a:off x="5797210" y="1272582"/>
            <a:ext cx="2705570" cy="96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2" name="Rettangolo 41">
            <a:hlinkClick r:id="" action="ppaction://noaction"/>
          </p:cNvPr>
          <p:cNvSpPr/>
          <p:nvPr/>
        </p:nvSpPr>
        <p:spPr>
          <a:xfrm>
            <a:off x="5445836" y="3676462"/>
            <a:ext cx="1579740" cy="861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3" name="Rettangolo 42">
            <a:hlinkClick r:id="" action="ppaction://noaction"/>
          </p:cNvPr>
          <p:cNvSpPr/>
          <p:nvPr/>
        </p:nvSpPr>
        <p:spPr>
          <a:xfrm>
            <a:off x="6727221" y="2797898"/>
            <a:ext cx="1588416" cy="761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6" name="Rettangolo 45">
            <a:hlinkClick r:id="rId9" action="ppaction://hlinksldjump"/>
          </p:cNvPr>
          <p:cNvSpPr/>
          <p:nvPr/>
        </p:nvSpPr>
        <p:spPr>
          <a:xfrm>
            <a:off x="3024724" y="3013843"/>
            <a:ext cx="1804133" cy="995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48" name="Connettore 2 47"/>
          <p:cNvCxnSpPr/>
          <p:nvPr/>
        </p:nvCxnSpPr>
        <p:spPr>
          <a:xfrm>
            <a:off x="4290473" y="3582777"/>
            <a:ext cx="589347" cy="0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Connettore 2 48"/>
          <p:cNvCxnSpPr/>
          <p:nvPr/>
        </p:nvCxnSpPr>
        <p:spPr>
          <a:xfrm flipH="1">
            <a:off x="2961732" y="3753839"/>
            <a:ext cx="467731" cy="0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0" name="Rettangolo arrotondato 49"/>
          <p:cNvSpPr/>
          <p:nvPr/>
        </p:nvSpPr>
        <p:spPr>
          <a:xfrm>
            <a:off x="8422867" y="4090606"/>
            <a:ext cx="267248" cy="783511"/>
          </a:xfrm>
          <a:prstGeom prst="roundRect">
            <a:avLst/>
          </a:prstGeom>
          <a:solidFill>
            <a:srgbClr val="42A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Rettangolo arrotondato 50"/>
          <p:cNvSpPr/>
          <p:nvPr/>
        </p:nvSpPr>
        <p:spPr>
          <a:xfrm>
            <a:off x="8390209" y="4421125"/>
            <a:ext cx="299330" cy="822057"/>
          </a:xfrm>
          <a:prstGeom prst="roundRect">
            <a:avLst/>
          </a:prstGeom>
          <a:solidFill>
            <a:srgbClr val="5278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2" name="Gruppo 51"/>
          <p:cNvGrpSpPr>
            <a:grpSpLocks noChangeAspect="1"/>
          </p:cNvGrpSpPr>
          <p:nvPr/>
        </p:nvGrpSpPr>
        <p:grpSpPr>
          <a:xfrm>
            <a:off x="8159231" y="4247139"/>
            <a:ext cx="756000" cy="756000"/>
            <a:chOff x="7631902" y="3616527"/>
            <a:chExt cx="883347" cy="855835"/>
          </a:xfrm>
        </p:grpSpPr>
        <p:pic>
          <p:nvPicPr>
            <p:cNvPr id="53" name="Immagine 5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21"/>
            <a:srcRect t="51375"/>
            <a:stretch/>
          </p:blipFill>
          <p:spPr>
            <a:xfrm>
              <a:off x="7634031" y="4043871"/>
              <a:ext cx="881218" cy="428491"/>
            </a:xfrm>
            <a:prstGeom prst="rect">
              <a:avLst/>
            </a:prstGeom>
          </p:spPr>
        </p:pic>
        <p:pic>
          <p:nvPicPr>
            <p:cNvPr id="54" name="Immagine 53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22"/>
            <a:srcRect b="51007"/>
            <a:stretch/>
          </p:blipFill>
          <p:spPr>
            <a:xfrm>
              <a:off x="7631902" y="3616527"/>
              <a:ext cx="881218" cy="431738"/>
            </a:xfrm>
            <a:prstGeom prst="rect">
              <a:avLst/>
            </a:prstGeom>
          </p:spPr>
        </p:pic>
      </p:grpSp>
      <p:pic>
        <p:nvPicPr>
          <p:cNvPr id="55" name="Immagine 54">
            <a:hlinkClick r:id="" action="ppaction://noaction"/>
          </p:cNvPr>
          <p:cNvPicPr>
            <a:picLocks/>
          </p:cNvPicPr>
          <p:nvPr/>
        </p:nvPicPr>
        <p:blipFill>
          <a:blip r:embed="rId23"/>
          <a:stretch>
            <a:fillRect/>
          </a:stretch>
        </p:blipFill>
        <p:spPr>
          <a:xfrm>
            <a:off x="7943119" y="4006438"/>
            <a:ext cx="720000" cy="216000"/>
          </a:xfrm>
          <a:prstGeom prst="rect">
            <a:avLst/>
          </a:prstGeom>
        </p:spPr>
      </p:pic>
      <p:pic>
        <p:nvPicPr>
          <p:cNvPr id="56" name="Immagine 55">
            <a:hlinkClick r:id="" action="ppaction://noaction"/>
          </p:cNvPr>
          <p:cNvPicPr>
            <a:picLocks/>
          </p:cNvPicPr>
          <p:nvPr/>
        </p:nvPicPr>
        <p:blipFill>
          <a:blip r:embed="rId24"/>
          <a:stretch>
            <a:fillRect/>
          </a:stretch>
        </p:blipFill>
        <p:spPr>
          <a:xfrm>
            <a:off x="7924245" y="5017389"/>
            <a:ext cx="720000" cy="216000"/>
          </a:xfrm>
          <a:prstGeom prst="rect">
            <a:avLst/>
          </a:prstGeom>
          <a:noFill/>
        </p:spPr>
      </p:pic>
      <p:sp>
        <p:nvSpPr>
          <p:cNvPr id="64" name="Rettangolo 63"/>
          <p:cNvSpPr/>
          <p:nvPr/>
        </p:nvSpPr>
        <p:spPr>
          <a:xfrm>
            <a:off x="9160235" y="4692149"/>
            <a:ext cx="14379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b="1" dirty="0" smtClean="0">
                <a:solidFill>
                  <a:srgbClr val="0D5784"/>
                </a:solidFill>
                <a:latin typeface="Helvetica Neue" charset="0"/>
                <a:ea typeface="Helvetica Neue" charset="0"/>
                <a:cs typeface="Helvetica Neue" charset="0"/>
              </a:rPr>
              <a:t>POLITICHE ATTIVE </a:t>
            </a:r>
          </a:p>
        </p:txBody>
      </p:sp>
      <p:sp>
        <p:nvSpPr>
          <p:cNvPr id="65" name="Rettangolo 64"/>
          <p:cNvSpPr/>
          <p:nvPr/>
        </p:nvSpPr>
        <p:spPr>
          <a:xfrm>
            <a:off x="9385970" y="4433988"/>
            <a:ext cx="9584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dirty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</a:rPr>
              <a:t>MAPPA </a:t>
            </a:r>
            <a:endParaRPr lang="it-IT" sz="1600" dirty="0">
              <a:solidFill>
                <a:srgbClr val="FFC000"/>
              </a:solidFill>
            </a:endParaRPr>
          </a:p>
        </p:txBody>
      </p:sp>
      <p:pic>
        <p:nvPicPr>
          <p:cNvPr id="75" name="Immagine 7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618562" y="3847638"/>
            <a:ext cx="396000" cy="620756"/>
          </a:xfrm>
          <a:prstGeom prst="rect">
            <a:avLst/>
          </a:prstGeom>
        </p:spPr>
      </p:pic>
      <p:pic>
        <p:nvPicPr>
          <p:cNvPr id="76" name="Immagine 75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duotone>
              <a:prstClr val="black"/>
              <a:srgbClr val="92D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312177" y="3419825"/>
            <a:ext cx="609600" cy="596900"/>
          </a:xfrm>
          <a:prstGeom prst="rect">
            <a:avLst/>
          </a:prstGeom>
        </p:spPr>
      </p:pic>
      <p:pic>
        <p:nvPicPr>
          <p:cNvPr id="77" name="Immagine 7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768160" y="3198407"/>
            <a:ext cx="609600" cy="596900"/>
          </a:xfrm>
          <a:prstGeom prst="rect">
            <a:avLst/>
          </a:prstGeom>
        </p:spPr>
      </p:pic>
      <p:sp>
        <p:nvSpPr>
          <p:cNvPr id="78" name="CasellaDiTesto 77"/>
          <p:cNvSpPr txBox="1"/>
          <p:nvPr/>
        </p:nvSpPr>
        <p:spPr>
          <a:xfrm>
            <a:off x="4035867" y="3160843"/>
            <a:ext cx="11080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solidFill>
                  <a:srgbClr val="0D5784"/>
                </a:solidFill>
                <a:latin typeface="Helvetica Neue" charset="0"/>
                <a:ea typeface="Helvetica Neue" charset="0"/>
                <a:cs typeface="Helvetica Neue" charset="0"/>
              </a:rPr>
              <a:t>+ altri target utenti</a:t>
            </a:r>
            <a:endParaRPr lang="it-IT" sz="800" b="1" dirty="0">
              <a:solidFill>
                <a:srgbClr val="0D5784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79" name="Immagine 7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3930" y="1101200"/>
            <a:ext cx="720000" cy="216000"/>
          </a:xfrm>
          <a:prstGeom prst="rect">
            <a:avLst/>
          </a:prstGeom>
        </p:spPr>
      </p:pic>
      <p:pic>
        <p:nvPicPr>
          <p:cNvPr id="80" name="Immagine 79">
            <a:hlinkClick r:id="" action="ppaction://noaction"/>
          </p:cNvPr>
          <p:cNvPicPr>
            <a:picLocks noChangeAspect="1"/>
          </p:cNvPicPr>
          <p:nvPr/>
        </p:nvPicPr>
        <p:blipFill>
          <a:blip r:embed="rId2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9504" y="3660843"/>
            <a:ext cx="540000" cy="182168"/>
          </a:xfrm>
          <a:prstGeom prst="rect">
            <a:avLst/>
          </a:prstGeom>
        </p:spPr>
      </p:pic>
      <p:pic>
        <p:nvPicPr>
          <p:cNvPr id="81" name="Immagine 80">
            <a:hlinkClick r:id="" action="ppaction://noaction"/>
          </p:cNvPr>
          <p:cNvPicPr>
            <a:picLocks noChangeAspect="1"/>
          </p:cNvPicPr>
          <p:nvPr/>
        </p:nvPicPr>
        <p:blipFill>
          <a:blip r:embed="rId2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71220" y="1952386"/>
            <a:ext cx="540000" cy="182168"/>
          </a:xfrm>
          <a:prstGeom prst="rect">
            <a:avLst/>
          </a:prstGeom>
        </p:spPr>
      </p:pic>
      <p:pic>
        <p:nvPicPr>
          <p:cNvPr id="82" name="Immagine 81">
            <a:hlinkClick r:id="" action="ppaction://noaction"/>
          </p:cNvPr>
          <p:cNvPicPr>
            <a:picLocks noChangeAspect="1"/>
          </p:cNvPicPr>
          <p:nvPr/>
        </p:nvPicPr>
        <p:blipFill>
          <a:blip r:embed="rId2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34381" y="1814025"/>
            <a:ext cx="540000" cy="182168"/>
          </a:xfrm>
          <a:prstGeom prst="rect">
            <a:avLst/>
          </a:prstGeom>
        </p:spPr>
      </p:pic>
      <p:pic>
        <p:nvPicPr>
          <p:cNvPr id="83" name="Immagine 82">
            <a:hlinkClick r:id="" action="ppaction://noaction"/>
          </p:cNvPr>
          <p:cNvPicPr>
            <a:picLocks noChangeAspect="1"/>
          </p:cNvPicPr>
          <p:nvPr/>
        </p:nvPicPr>
        <p:blipFill>
          <a:blip r:embed="rId2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94842" y="2813892"/>
            <a:ext cx="540000" cy="182168"/>
          </a:xfrm>
          <a:prstGeom prst="rect">
            <a:avLst/>
          </a:prstGeom>
        </p:spPr>
      </p:pic>
      <p:pic>
        <p:nvPicPr>
          <p:cNvPr id="84" name="Immagine 83">
            <a:hlinkClick r:id="" action="ppaction://noaction"/>
          </p:cNvPr>
          <p:cNvPicPr>
            <a:picLocks noChangeAspect="1"/>
          </p:cNvPicPr>
          <p:nvPr/>
        </p:nvPicPr>
        <p:blipFill>
          <a:blip r:embed="rId2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52772" y="4015900"/>
            <a:ext cx="540000" cy="182168"/>
          </a:xfrm>
          <a:prstGeom prst="rect">
            <a:avLst/>
          </a:prstGeom>
        </p:spPr>
      </p:pic>
      <p:pic>
        <p:nvPicPr>
          <p:cNvPr id="85" name="Immagine 84">
            <a:hlinkClick r:id="" action="ppaction://noaction"/>
          </p:cNvPr>
          <p:cNvPicPr>
            <a:picLocks noChangeAspect="1"/>
          </p:cNvPicPr>
          <p:nvPr/>
        </p:nvPicPr>
        <p:blipFill>
          <a:blip r:embed="rId2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97772" y="1115593"/>
            <a:ext cx="540000" cy="182168"/>
          </a:xfrm>
          <a:prstGeom prst="rect">
            <a:avLst/>
          </a:prstGeom>
        </p:spPr>
      </p:pic>
      <p:cxnSp>
        <p:nvCxnSpPr>
          <p:cNvPr id="47" name="Connettore 4 46"/>
          <p:cNvCxnSpPr/>
          <p:nvPr/>
        </p:nvCxnSpPr>
        <p:spPr>
          <a:xfrm rot="10800000" flipV="1">
            <a:off x="5445919" y="1230838"/>
            <a:ext cx="3305967" cy="827760"/>
          </a:xfrm>
          <a:prstGeom prst="bentConnector3">
            <a:avLst>
              <a:gd name="adj1" fmla="val 75738"/>
            </a:avLst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ttore 4 85"/>
          <p:cNvCxnSpPr/>
          <p:nvPr/>
        </p:nvCxnSpPr>
        <p:spPr>
          <a:xfrm rot="10800000" flipV="1">
            <a:off x="7827951" y="1622357"/>
            <a:ext cx="987913" cy="372723"/>
          </a:xfrm>
          <a:prstGeom prst="bentConnector3">
            <a:avLst>
              <a:gd name="adj1" fmla="val 50000"/>
            </a:avLst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ttore 4 91"/>
          <p:cNvCxnSpPr/>
          <p:nvPr/>
        </p:nvCxnSpPr>
        <p:spPr>
          <a:xfrm rot="5400000">
            <a:off x="9820870" y="3155371"/>
            <a:ext cx="1672615" cy="625477"/>
          </a:xfrm>
          <a:prstGeom prst="bentConnector3">
            <a:avLst>
              <a:gd name="adj1" fmla="val 50000"/>
            </a:avLst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CasellaDiTesto 94"/>
          <p:cNvSpPr txBox="1"/>
          <p:nvPr/>
        </p:nvSpPr>
        <p:spPr>
          <a:xfrm>
            <a:off x="10462476" y="4260148"/>
            <a:ext cx="1736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Verso l’orientamento specialistico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37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6824" y="1005967"/>
            <a:ext cx="91213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it-IT" sz="3200" b="1" dirty="0" smtClean="0">
                <a:solidFill>
                  <a:srgbClr val="0D5784"/>
                </a:solidFill>
                <a:ea typeface="Helvetica Neue" charset="0"/>
                <a:cs typeface="Helvetica Neue" charset="0"/>
              </a:rPr>
              <a:t>I </a:t>
            </a:r>
            <a:r>
              <a:rPr lang="it-IT" sz="3200" b="1" dirty="0">
                <a:solidFill>
                  <a:srgbClr val="0D5784"/>
                </a:solidFill>
                <a:ea typeface="Helvetica Neue" charset="0"/>
                <a:cs typeface="Helvetica Neue" charset="0"/>
              </a:rPr>
              <a:t>SERVIZI PUBBLICI PER IL LAVORO COME PROVIDERS</a:t>
            </a:r>
          </a:p>
        </p:txBody>
      </p:sp>
      <p:grpSp>
        <p:nvGrpSpPr>
          <p:cNvPr id="17" name="Shape 1009"/>
          <p:cNvGrpSpPr/>
          <p:nvPr/>
        </p:nvGrpSpPr>
        <p:grpSpPr>
          <a:xfrm rot="3910054">
            <a:off x="1707967" y="2604901"/>
            <a:ext cx="3746194" cy="3033884"/>
            <a:chOff x="5318518" y="4931358"/>
            <a:chExt cx="462510" cy="374567"/>
          </a:xfrm>
        </p:grpSpPr>
        <p:sp>
          <p:nvSpPr>
            <p:cNvPr id="18" name="Shape 1010"/>
            <p:cNvSpPr/>
            <p:nvPr/>
          </p:nvSpPr>
          <p:spPr>
            <a:xfrm rot="20710476">
              <a:off x="5528075" y="4931358"/>
              <a:ext cx="161225" cy="178300"/>
            </a:xfrm>
            <a:custGeom>
              <a:avLst/>
              <a:gdLst/>
              <a:ahLst/>
              <a:cxnLst/>
              <a:rect l="0" t="0" r="0" b="0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0D5784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Shape 1011"/>
            <p:cNvSpPr/>
            <p:nvPr/>
          </p:nvSpPr>
          <p:spPr>
            <a:xfrm rot="199890">
              <a:off x="5318518" y="4962746"/>
              <a:ext cx="141314" cy="170643"/>
            </a:xfrm>
            <a:custGeom>
              <a:avLst/>
              <a:gdLst/>
              <a:ahLst/>
              <a:cxnLst/>
              <a:rect l="0" t="0" r="0" b="0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0D5784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Shape 1014"/>
            <p:cNvSpPr/>
            <p:nvPr/>
          </p:nvSpPr>
          <p:spPr>
            <a:xfrm rot="20748507">
              <a:off x="5619433" y="5168079"/>
              <a:ext cx="161595" cy="99708"/>
            </a:xfrm>
            <a:custGeom>
              <a:avLst/>
              <a:gdLst/>
              <a:ahLst/>
              <a:cxnLst/>
              <a:rect l="0" t="0" r="0" b="0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0D5784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Shape 1015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0" t="0" r="0" b="0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CB116"/>
              </a:solidFill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Rettangolo 10"/>
          <p:cNvSpPr/>
          <p:nvPr/>
        </p:nvSpPr>
        <p:spPr>
          <a:xfrm>
            <a:off x="4341585" y="1982868"/>
            <a:ext cx="32882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it-IT" sz="3200" b="1" dirty="0">
                <a:solidFill>
                  <a:srgbClr val="0D5784"/>
                </a:solidFill>
                <a:ea typeface="Helvetica Neue" charset="0"/>
                <a:cs typeface="Helvetica Neue" charset="0"/>
              </a:rPr>
              <a:t>DI INFORMAZIONI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5580833" y="3869785"/>
            <a:ext cx="3840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it-IT" sz="3200" b="1" dirty="0">
                <a:solidFill>
                  <a:srgbClr val="0D5784"/>
                </a:solidFill>
                <a:ea typeface="Helvetica Neue" charset="0"/>
                <a:cs typeface="Helvetica Neue" charset="0"/>
              </a:rPr>
              <a:t>DI PROFESSIONALITÀ 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4300034" y="5614422"/>
            <a:ext cx="36818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it-IT" sz="4000" b="1" dirty="0">
                <a:solidFill>
                  <a:srgbClr val="FF0000"/>
                </a:solidFill>
                <a:ea typeface="Helvetica Neue" charset="0"/>
                <a:cs typeface="Helvetica Neue" charset="0"/>
              </a:rPr>
              <a:t>DI COMPETENZE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612032" y="3765590"/>
            <a:ext cx="26168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0D5784"/>
                </a:solidFill>
                <a:effectLst/>
                <a:uLnTx/>
                <a:uFillTx/>
                <a:ea typeface="Helvetica Neue" charset="0"/>
                <a:cs typeface="Helvetica Neue" charset="0"/>
              </a:rPr>
              <a:t>PROVIDERS</a:t>
            </a:r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769" y="1713023"/>
            <a:ext cx="1252500" cy="1260000"/>
          </a:xfrm>
          <a:prstGeom prst="rect">
            <a:avLst/>
          </a:prstGeom>
        </p:spPr>
      </p:pic>
      <p:pic>
        <p:nvPicPr>
          <p:cNvPr id="44" name="Immagin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927299" y="5286543"/>
            <a:ext cx="1252501" cy="1260000"/>
          </a:xfrm>
          <a:prstGeom prst="rect">
            <a:avLst/>
          </a:prstGeom>
        </p:spPr>
      </p:pic>
      <p:pic>
        <p:nvPicPr>
          <p:cNvPr id="45" name="Immagin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404721">
            <a:off x="4337204" y="3489533"/>
            <a:ext cx="1252501" cy="1260000"/>
          </a:xfrm>
          <a:prstGeom prst="rect">
            <a:avLst/>
          </a:prstGeom>
        </p:spPr>
      </p:pic>
      <p:sp>
        <p:nvSpPr>
          <p:cNvPr id="46" name="Rettangolo 45">
            <a:hlinkClick r:id="rId3" action="ppaction://hlinksldjump"/>
          </p:cNvPr>
          <p:cNvSpPr/>
          <p:nvPr/>
        </p:nvSpPr>
        <p:spPr>
          <a:xfrm flipV="1">
            <a:off x="3175752" y="769938"/>
            <a:ext cx="236188" cy="3419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ttangolo 46">
            <a:hlinkClick r:id="rId4" action="ppaction://hlinksldjump"/>
          </p:cNvPr>
          <p:cNvSpPr/>
          <p:nvPr/>
        </p:nvSpPr>
        <p:spPr>
          <a:xfrm>
            <a:off x="4179800" y="3531809"/>
            <a:ext cx="240469" cy="15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ttangolo 47">
            <a:hlinkClick r:id="rId3" action="ppaction://hlinksldjump"/>
          </p:cNvPr>
          <p:cNvSpPr/>
          <p:nvPr/>
        </p:nvSpPr>
        <p:spPr>
          <a:xfrm>
            <a:off x="2255534" y="5154594"/>
            <a:ext cx="1274674" cy="508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Immagine 1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82"/>
          <a:stretch/>
        </p:blipFill>
        <p:spPr bwMode="auto">
          <a:xfrm>
            <a:off x="8616179" y="2123505"/>
            <a:ext cx="3208020" cy="6026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247" y="350454"/>
            <a:ext cx="1450952" cy="5153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/>
          <p:cNvSpPr txBox="1"/>
          <p:nvPr/>
        </p:nvSpPr>
        <p:spPr>
          <a:xfrm>
            <a:off x="8437525" y="2850814"/>
            <a:ext cx="3161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165B88"/>
                </a:solidFill>
              </a:rPr>
              <a:t>Come indicato nella Strategia dei Servizi pubblici per il Lavoro verso i datori di lavoro</a:t>
            </a:r>
            <a:endParaRPr lang="it-IT" dirty="0">
              <a:solidFill>
                <a:srgbClr val="165B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23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53152" y="899105"/>
            <a:ext cx="95423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CB116"/>
                </a:solidFill>
                <a:effectLst/>
                <a:uLnTx/>
                <a:uFillTx/>
                <a:ea typeface="Helvetica Neue" charset="0"/>
                <a:cs typeface="Helvetica Neue" charset="0"/>
              </a:rPr>
              <a:t>I SERVIZI PUBBLICI PER IL LAVORO COME PROVIDER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CB116"/>
                </a:solidFill>
                <a:effectLst/>
                <a:uLnTx/>
                <a:uFillTx/>
                <a:ea typeface="Helvetica Neue" charset="0"/>
                <a:cs typeface="Helvetica Neue" charset="0"/>
              </a:rPr>
              <a:t>di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Helvetica Neue" charset="0"/>
                <a:cs typeface="Helvetica Neue" charset="0"/>
              </a:rPr>
              <a:t>COMPETENZE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FCCA48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44" name="Immagin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31931" y="769938"/>
            <a:ext cx="715712" cy="72000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376322" y="1657845"/>
            <a:ext cx="114393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ts val="1200"/>
              </a:spcBef>
              <a:spcAft>
                <a:spcPts val="1200"/>
              </a:spcAft>
            </a:pPr>
            <a:r>
              <a:rPr lang="it-IT" sz="2000" dirty="0">
                <a:solidFill>
                  <a:srgbClr val="0D5784"/>
                </a:solidFill>
                <a:ea typeface="Helvetica Neue" charset="0"/>
                <a:cs typeface="Helvetica Neue" charset="0"/>
              </a:rPr>
              <a:t>I SPL devono saper offrire supporto e consulenza a chi è deputato a programmare l’offerta formativa, per garantire la corrispondenza tra le esigenze delle imprese e le sempre più repentine transizioni occupazionali alle quali i lavoratori devono far </a:t>
            </a:r>
            <a:r>
              <a:rPr lang="it-IT" sz="2000" dirty="0" smtClean="0">
                <a:solidFill>
                  <a:srgbClr val="0D5784"/>
                </a:solidFill>
                <a:ea typeface="Helvetica Neue" charset="0"/>
                <a:cs typeface="Helvetica Neue" charset="0"/>
              </a:rPr>
              <a:t>fronte:</a:t>
            </a:r>
            <a:endParaRPr lang="it-IT" sz="2000" dirty="0">
              <a:solidFill>
                <a:srgbClr val="0D5784"/>
              </a:solidFill>
              <a:ea typeface="Helvetica Neue" charset="0"/>
              <a:cs typeface="Helvetica Neue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66096" y="2673508"/>
            <a:ext cx="1085980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it-IT" dirty="0">
                <a:solidFill>
                  <a:srgbClr val="0D5784"/>
                </a:solidFill>
                <a:ea typeface="Helvetica Neue" charset="0"/>
                <a:cs typeface="Helvetica Neue" charset="0"/>
              </a:rPr>
              <a:t>Intervenire sul disallineamento tra mercato del lavoro e sistemi di istruzione e formazione, che sembrano non tenere il passo delle nuove sfide che i mercati </a:t>
            </a:r>
            <a:r>
              <a:rPr lang="it-IT" dirty="0" smtClean="0">
                <a:solidFill>
                  <a:srgbClr val="0D5784"/>
                </a:solidFill>
                <a:ea typeface="Helvetica Neue" charset="0"/>
                <a:cs typeface="Helvetica Neue" charset="0"/>
              </a:rPr>
              <a:t>impongono;</a:t>
            </a:r>
          </a:p>
          <a:p>
            <a:pPr marL="342900" indent="-342900" defTabSz="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it-IT" dirty="0" smtClean="0">
                <a:solidFill>
                  <a:srgbClr val="0D5784"/>
                </a:solidFill>
                <a:ea typeface="Helvetica Neue" charset="0"/>
                <a:cs typeface="Helvetica Neue" charset="0"/>
              </a:rPr>
              <a:t>Dare </a:t>
            </a:r>
            <a:r>
              <a:rPr lang="it-IT" dirty="0">
                <a:solidFill>
                  <a:srgbClr val="0D5784"/>
                </a:solidFill>
                <a:ea typeface="Helvetica Neue" charset="0"/>
                <a:cs typeface="Helvetica Neue" charset="0"/>
              </a:rPr>
              <a:t>supporto nella programmazione della formazione offerta per fronteggiare la trasformazione del </a:t>
            </a:r>
            <a:r>
              <a:rPr lang="it-IT" dirty="0" smtClean="0">
                <a:solidFill>
                  <a:srgbClr val="0D5784"/>
                </a:solidFill>
                <a:ea typeface="Helvetica Neue" charset="0"/>
                <a:cs typeface="Helvetica Neue" charset="0"/>
              </a:rPr>
              <a:t>lavoro;</a:t>
            </a:r>
          </a:p>
          <a:p>
            <a:pPr marL="342900" indent="-342900" defTabSz="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it-IT" dirty="0" smtClean="0">
                <a:solidFill>
                  <a:srgbClr val="0D5784"/>
                </a:solidFill>
                <a:ea typeface="Helvetica Neue" charset="0"/>
                <a:cs typeface="Helvetica Neue" charset="0"/>
              </a:rPr>
              <a:t>Dare </a:t>
            </a:r>
            <a:r>
              <a:rPr lang="it-IT" dirty="0">
                <a:solidFill>
                  <a:srgbClr val="0D5784"/>
                </a:solidFill>
                <a:ea typeface="Helvetica Neue" charset="0"/>
                <a:cs typeface="Helvetica Neue" charset="0"/>
              </a:rPr>
              <a:t>supporto nel passaggio da una offerta formativa predeterminata a una formazione coerente con i reali fabbisogni formativi e di competenze dei lavoratori e delle imprese (</a:t>
            </a:r>
            <a:r>
              <a:rPr lang="it-IT" dirty="0" err="1">
                <a:solidFill>
                  <a:srgbClr val="0D5784"/>
                </a:solidFill>
                <a:ea typeface="Helvetica Neue" charset="0"/>
                <a:cs typeface="Helvetica Neue" charset="0"/>
              </a:rPr>
              <a:t>demand-oriented</a:t>
            </a:r>
            <a:r>
              <a:rPr lang="it-IT" dirty="0" smtClean="0">
                <a:solidFill>
                  <a:srgbClr val="0D5784"/>
                </a:solidFill>
                <a:ea typeface="Helvetica Neue" charset="0"/>
                <a:cs typeface="Helvetica Neue" charset="0"/>
              </a:rPr>
              <a:t>);</a:t>
            </a:r>
          </a:p>
          <a:p>
            <a:pPr marL="342900" indent="-342900" defTabSz="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it-IT" dirty="0">
                <a:solidFill>
                  <a:srgbClr val="0D5784"/>
                </a:solidFill>
                <a:ea typeface="Helvetica Neue" charset="0"/>
                <a:cs typeface="Helvetica Neue" charset="0"/>
              </a:rPr>
              <a:t>Promuovere il valore della formazione nei luoghi di lavoro, accompagnando la persona nella fase di acquisizione delle competenze, stimolando la progettazione dei percorsi formativi presso le aziende e contribuendo a definirne il ruolo di agenti di </a:t>
            </a:r>
            <a:r>
              <a:rPr lang="it-IT" dirty="0" smtClean="0">
                <a:solidFill>
                  <a:srgbClr val="0D5784"/>
                </a:solidFill>
                <a:ea typeface="Helvetica Neue" charset="0"/>
                <a:cs typeface="Helvetica Neue" charset="0"/>
              </a:rPr>
              <a:t>formazione;</a:t>
            </a:r>
          </a:p>
          <a:p>
            <a:pPr marL="342900" indent="-342900" defTabSz="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it-IT" dirty="0">
                <a:solidFill>
                  <a:srgbClr val="0D5784"/>
                </a:solidFill>
                <a:ea typeface="Helvetica Neue" charset="0"/>
                <a:cs typeface="Helvetica Neue" charset="0"/>
              </a:rPr>
              <a:t>Coinvolgere le imprese nella progettazione per competenze di percorsi di formazione “on the job” (“impresa formativa</a:t>
            </a:r>
            <a:r>
              <a:rPr lang="it-IT" dirty="0" smtClean="0">
                <a:solidFill>
                  <a:srgbClr val="0D5784"/>
                </a:solidFill>
                <a:ea typeface="Helvetica Neue" charset="0"/>
                <a:cs typeface="Helvetica Neue" charset="0"/>
              </a:rPr>
              <a:t>”).</a:t>
            </a:r>
            <a:endParaRPr lang="it-IT" dirty="0">
              <a:solidFill>
                <a:srgbClr val="0D5784"/>
              </a:solidFill>
              <a:ea typeface="Helvetica Neue" charset="0"/>
              <a:cs typeface="Helvetica Neue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260" y="260302"/>
            <a:ext cx="1101829" cy="3913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30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/>
          <p:cNvSpPr txBox="1">
            <a:spLocks/>
          </p:cNvSpPr>
          <p:nvPr/>
        </p:nvSpPr>
        <p:spPr>
          <a:xfrm>
            <a:off x="476277" y="626081"/>
            <a:ext cx="11218418" cy="7235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b="1" dirty="0" smtClean="0">
                <a:solidFill>
                  <a:srgbClr val="165B88"/>
                </a:solidFill>
              </a:rPr>
              <a:t>L’utilizzo del PIAAC: aspetti logistici e organizzativi </a:t>
            </a:r>
            <a:endParaRPr lang="it-IT" b="1" dirty="0">
              <a:solidFill>
                <a:srgbClr val="165B88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 flipH="1">
            <a:off x="1104900" y="5466720"/>
            <a:ext cx="3241400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165B88"/>
                </a:solidFill>
              </a:defRPr>
            </a:lvl1pPr>
          </a:lstStyle>
          <a:p>
            <a:r>
              <a:rPr lang="it-IT" dirty="0" smtClean="0"/>
              <a:t>TEMPI PER LA RESTITUZIONE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 flipH="1">
            <a:off x="2571038" y="5730823"/>
            <a:ext cx="8672217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FFC000"/>
                </a:solidFill>
              </a:defRPr>
            </a:lvl1pPr>
          </a:lstStyle>
          <a:p>
            <a:r>
              <a:rPr lang="it-IT" dirty="0"/>
              <a:t>Utilizzare le informazioni ricavate per la costruzione del progetto individuale, eventualmente in orientamento specialistico e nell’ambito del PRI</a:t>
            </a:r>
          </a:p>
        </p:txBody>
      </p:sp>
      <p:sp>
        <p:nvSpPr>
          <p:cNvPr id="6" name="Rettangolo 5"/>
          <p:cNvSpPr/>
          <p:nvPr/>
        </p:nvSpPr>
        <p:spPr>
          <a:xfrm>
            <a:off x="5391956" y="175823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000" b="1" dirty="0">
                <a:solidFill>
                  <a:srgbClr val="FFC000"/>
                </a:solidFill>
              </a:rPr>
              <a:t>Collaborazione strutturale con enti di </a:t>
            </a:r>
            <a:r>
              <a:rPr lang="it-IT" sz="2000" b="1" dirty="0" smtClean="0">
                <a:solidFill>
                  <a:srgbClr val="FFC000"/>
                </a:solidFill>
              </a:rPr>
              <a:t>formazione, centri orientamento, istituzioni scolastiche… </a:t>
            </a:r>
            <a:r>
              <a:rPr lang="it-IT" sz="2000" b="1" dirty="0">
                <a:solidFill>
                  <a:srgbClr val="FFC000"/>
                </a:solidFill>
              </a:rPr>
              <a:t>che dispongono di strutture adeguate</a:t>
            </a:r>
          </a:p>
        </p:txBody>
      </p:sp>
      <p:sp>
        <p:nvSpPr>
          <p:cNvPr id="7" name="Rettangolo 6"/>
          <p:cNvSpPr/>
          <p:nvPr/>
        </p:nvSpPr>
        <p:spPr>
          <a:xfrm>
            <a:off x="3245474" y="2852878"/>
            <a:ext cx="86159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FFC000"/>
                </a:solidFill>
              </a:rPr>
              <a:t>Organizzazione di sessioni di </a:t>
            </a:r>
            <a:r>
              <a:rPr lang="it-IT" sz="2000" b="1" dirty="0" smtClean="0">
                <a:solidFill>
                  <a:srgbClr val="FFC000"/>
                </a:solidFill>
              </a:rPr>
              <a:t>formazione, anche nell’ambito </a:t>
            </a:r>
            <a:r>
              <a:rPr lang="it-IT" sz="2000" b="1" dirty="0">
                <a:solidFill>
                  <a:srgbClr val="FFC000"/>
                </a:solidFill>
              </a:rPr>
              <a:t>del piano di rafforzamento delle competenze degli operatori dei CPI</a:t>
            </a:r>
          </a:p>
        </p:txBody>
      </p:sp>
      <p:sp>
        <p:nvSpPr>
          <p:cNvPr id="8" name="Rettangolo 7"/>
          <p:cNvSpPr/>
          <p:nvPr/>
        </p:nvSpPr>
        <p:spPr>
          <a:xfrm>
            <a:off x="3452214" y="4083053"/>
            <a:ext cx="82424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smtClean="0">
                <a:solidFill>
                  <a:srgbClr val="FFC000"/>
                </a:solidFill>
              </a:rPr>
              <a:t>Sfruttare </a:t>
            </a:r>
            <a:r>
              <a:rPr lang="it-IT" sz="2000" b="1" dirty="0">
                <a:solidFill>
                  <a:srgbClr val="FFC000"/>
                </a:solidFill>
              </a:rPr>
              <a:t>la modularità e la flessibilità dello strumento per scegliere la sezione più </a:t>
            </a:r>
            <a:r>
              <a:rPr lang="it-IT" sz="2000" b="1" dirty="0" smtClean="0">
                <a:solidFill>
                  <a:srgbClr val="FFC000"/>
                </a:solidFill>
              </a:rPr>
              <a:t>utile</a:t>
            </a:r>
          </a:p>
          <a:p>
            <a:r>
              <a:rPr lang="it-IT" sz="2000" b="1" dirty="0" err="1" smtClean="0">
                <a:solidFill>
                  <a:srgbClr val="FFC000"/>
                </a:solidFill>
              </a:rPr>
              <a:t>Clusterizzare</a:t>
            </a:r>
            <a:r>
              <a:rPr lang="it-IT" sz="2000" b="1" dirty="0" smtClean="0">
                <a:solidFill>
                  <a:srgbClr val="FFC000"/>
                </a:solidFill>
              </a:rPr>
              <a:t> i target destinatari</a:t>
            </a:r>
          </a:p>
          <a:p>
            <a:r>
              <a:rPr lang="it-IT" sz="2000" b="1" dirty="0" smtClean="0">
                <a:solidFill>
                  <a:srgbClr val="FFC000"/>
                </a:solidFill>
              </a:rPr>
              <a:t>Somministrazione autoguidata e/o in gruppo</a:t>
            </a:r>
            <a:endParaRPr lang="it-IT" sz="2000" b="1" dirty="0">
              <a:solidFill>
                <a:srgbClr val="FFC000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104900" y="1479337"/>
            <a:ext cx="52741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srgbClr val="165B88"/>
                </a:solidFill>
              </a:rPr>
              <a:t>SPAZI DEDICATI E ADEGUATAMENTE ATTREZZATI</a:t>
            </a:r>
            <a:endParaRPr lang="it-IT" sz="2000" b="1" dirty="0">
              <a:solidFill>
                <a:srgbClr val="165B88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104900" y="2652823"/>
            <a:ext cx="29322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srgbClr val="165B88"/>
                </a:solidFill>
              </a:rPr>
              <a:t>FORMAZIONE OPERATORI</a:t>
            </a:r>
            <a:endParaRPr lang="it-IT" sz="2000" b="1" dirty="0">
              <a:solidFill>
                <a:srgbClr val="165B88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104900" y="3826309"/>
            <a:ext cx="34651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srgbClr val="165B88"/>
                </a:solidFill>
              </a:rPr>
              <a:t>TEMPI DI SOMMINISTRAZIONE</a:t>
            </a:r>
            <a:endParaRPr lang="it-IT" sz="2000" b="1" dirty="0">
              <a:solidFill>
                <a:srgbClr val="165B88"/>
              </a:solidFill>
            </a:endParaRPr>
          </a:p>
        </p:txBody>
      </p:sp>
      <p:sp>
        <p:nvSpPr>
          <p:cNvPr id="12" name="Oval 9">
            <a:extLst>
              <a:ext uri="{FF2B5EF4-FFF2-40B4-BE49-F238E27FC236}">
                <a16:creationId xmlns="" xmlns:a16="http://schemas.microsoft.com/office/drawing/2014/main" id="{12BAE379-8BA3-4C38-80B9-F6ECE8575046}"/>
              </a:ext>
            </a:extLst>
          </p:cNvPr>
          <p:cNvSpPr/>
          <p:nvPr/>
        </p:nvSpPr>
        <p:spPr>
          <a:xfrm>
            <a:off x="736662" y="1548978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3" name="Oval 9">
            <a:extLst>
              <a:ext uri="{FF2B5EF4-FFF2-40B4-BE49-F238E27FC236}">
                <a16:creationId xmlns="" xmlns:a16="http://schemas.microsoft.com/office/drawing/2014/main" id="{12BAE379-8BA3-4C38-80B9-F6ECE8575046}"/>
              </a:ext>
            </a:extLst>
          </p:cNvPr>
          <p:cNvSpPr/>
          <p:nvPr/>
        </p:nvSpPr>
        <p:spPr>
          <a:xfrm>
            <a:off x="736662" y="2682201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4" name="Oval 9">
            <a:extLst>
              <a:ext uri="{FF2B5EF4-FFF2-40B4-BE49-F238E27FC236}">
                <a16:creationId xmlns="" xmlns:a16="http://schemas.microsoft.com/office/drawing/2014/main" id="{12BAE379-8BA3-4C38-80B9-F6ECE8575046}"/>
              </a:ext>
            </a:extLst>
          </p:cNvPr>
          <p:cNvSpPr/>
          <p:nvPr/>
        </p:nvSpPr>
        <p:spPr>
          <a:xfrm>
            <a:off x="736662" y="3904752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5" name="Oval 9">
            <a:extLst>
              <a:ext uri="{FF2B5EF4-FFF2-40B4-BE49-F238E27FC236}">
                <a16:creationId xmlns="" xmlns:a16="http://schemas.microsoft.com/office/drawing/2014/main" id="{12BAE379-8BA3-4C38-80B9-F6ECE8575046}"/>
              </a:ext>
            </a:extLst>
          </p:cNvPr>
          <p:cNvSpPr/>
          <p:nvPr/>
        </p:nvSpPr>
        <p:spPr>
          <a:xfrm>
            <a:off x="772616" y="5466720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69862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Verde gia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odern_Presentation_AS - v5" id="{D6FEF257-C6BD-4453-AA57-A59372C69A2D}" vid="{A72E7331-081C-4C3F-8305-13C3663A99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2C2860AA09B5E4F8ED8EBE8E5647B7B" ma:contentTypeVersion="1" ma:contentTypeDescription="Creare un nuovo documento." ma:contentTypeScope="" ma:versionID="40a976a8972a2170046c605b6fbf1c2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c668263a8a535a1e6ae14b8e04a80ef2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Data inizio pianificazione" ma:description="Data inizio pianificazione è una colonna del sito creata dalla funzionalità Pianificazione e usata per specificare la data e l'ora in cui la pagina apparirà per la prima volta ai visitatori del sito." ma:hidden="true" ma:internalName="PublishingStartDate">
      <xsd:simpleType>
        <xsd:restriction base="dms:Unknown"/>
      </xsd:simpleType>
    </xsd:element>
    <xsd:element name="PublishingExpirationDate" ma:index="9" nillable="true" ma:displayName="Data fine pianificazione" ma:description="Data fine pianificazione è una colonna del sito creata dalla funzionalità Pubblicazione e usata per specificare la data e l'ora in cui la pagina non apparirà più ai visitatori del sito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FC66A0-44CF-466E-944E-3FD9F72D86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BCEAFE-9517-4599-8E26-5ADF9E209080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E7FCE5D-313B-4F8E-85CB-D22102E59E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TF16411254</Template>
  <TotalTime>0</TotalTime>
  <Words>700</Words>
  <Application>Microsoft Office PowerPoint</Application>
  <PresentationFormat>Personalizzato</PresentationFormat>
  <Paragraphs>80</Paragraphs>
  <Slides>15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Tema di Office</vt:lpstr>
      <vt:lpstr>Presentazione standard di PowerPoint</vt:lpstr>
      <vt:lpstr>Presentazione standard di PowerPoint</vt:lpstr>
      <vt:lpstr>Presentazione standard di PowerPoint</vt:lpstr>
      <vt:lpstr>….la rivoluzione tecnologica e la rapidità della trasformazione</vt:lpstr>
      <vt:lpstr>Skill inadatte?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PIAACVolpi</dc:title>
  <dc:creator/>
  <cp:lastModifiedBy/>
  <cp:revision>1</cp:revision>
  <dcterms:created xsi:type="dcterms:W3CDTF">2019-01-29T15:39:17Z</dcterms:created>
  <dcterms:modified xsi:type="dcterms:W3CDTF">2019-02-07T09:01:11Z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0x010100A2C2860AA09B5E4F8ED8EBE8E5647B7B</vt:lpwstr>
  </property>
</Properties>
</file>