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96" r:id="rId5"/>
    <p:sldId id="351" r:id="rId6"/>
    <p:sldId id="298" r:id="rId7"/>
    <p:sldId id="346" r:id="rId8"/>
    <p:sldId id="347" r:id="rId9"/>
    <p:sldId id="348" r:id="rId10"/>
    <p:sldId id="349" r:id="rId11"/>
    <p:sldId id="360" r:id="rId12"/>
    <p:sldId id="352" r:id="rId13"/>
    <p:sldId id="368" r:id="rId14"/>
    <p:sldId id="356" r:id="rId15"/>
    <p:sldId id="367" r:id="rId16"/>
    <p:sldId id="357" r:id="rId17"/>
    <p:sldId id="362" r:id="rId18"/>
    <p:sldId id="361" r:id="rId19"/>
    <p:sldId id="364" r:id="rId20"/>
    <p:sldId id="365" r:id="rId21"/>
    <p:sldId id="366" r:id="rId22"/>
  </p:sldIdLst>
  <p:sldSz cx="12192000" cy="6858000"/>
  <p:notesSz cx="6669088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6A98"/>
    <a:srgbClr val="0060A8"/>
    <a:srgbClr val="EF7E3F"/>
    <a:srgbClr val="F6A20A"/>
    <a:srgbClr val="6FAC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9496" autoAdjust="0"/>
  </p:normalViewPr>
  <p:slideViewPr>
    <p:cSldViewPr snapToGrid="0">
      <p:cViewPr varScale="1">
        <p:scale>
          <a:sx n="104" d="100"/>
          <a:sy n="104" d="100"/>
        </p:scale>
        <p:origin x="-834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-2946" y="-96"/>
      </p:cViewPr>
      <p:guideLst>
        <p:guide orient="horz" pos="3126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.micheletta\Desktop\ANALISI%20DESCRITTIVA%20DATI%20PIAAC%20ON%20LINE\Q.%20UTENTI\utilit&#224;%20sezioni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.linfante\AppData\Local\Microsoft\Windows\Temporary%20Internet%20Files\Content.Outlook\MPVN930E\utilit&#224;%20sezioni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5495607975007352"/>
          <c:y val="0"/>
          <c:w val="0.54329654353459522"/>
          <c:h val="0.828840416734501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Foglio1!$A$2</c:f>
              <c:strCache>
                <c:ptCount val="1"/>
                <c:pt idx="0">
                  <c:v>Per nulla/Poco</c:v>
                </c:pt>
              </c:strCache>
            </c:strRef>
          </c:tx>
          <c:spPr>
            <a:gradFill rotWithShape="1">
              <a:gsLst>
                <a:gs pos="0">
                  <a:srgbClr val="C0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002060"/>
                        </a:solidFill>
                      </a:rPr>
                      <a:t>33,0%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002060"/>
                        </a:solidFill>
                      </a:rPr>
                      <a:t>14,4%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002060"/>
                        </a:solidFill>
                      </a:rPr>
                      <a:t>14,3%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002060"/>
                        </a:solidFill>
                      </a:rPr>
                      <a:t>13,1%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206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DURATA</c:v>
                </c:pt>
                <c:pt idx="1">
                  <c:v>COMPRENSIONE DEI CONTENUTI</c:v>
                </c:pt>
                <c:pt idx="2">
                  <c:v>AMBIENTE INFORMATICO</c:v>
                </c:pt>
                <c:pt idx="3">
                  <c:v>MODALITÀ DI COMPILAZIONE</c:v>
                </c:pt>
              </c:strCache>
            </c:strRef>
          </c:cat>
          <c:val>
            <c:numRef>
              <c:f>Foglio1!$B$2:$E$2</c:f>
              <c:numCache>
                <c:formatCode>General</c:formatCode>
                <c:ptCount val="4"/>
                <c:pt idx="0" formatCode="0.0">
                  <c:v>33</c:v>
                </c:pt>
                <c:pt idx="1">
                  <c:v>14.4</c:v>
                </c:pt>
                <c:pt idx="2">
                  <c:v>14.3</c:v>
                </c:pt>
                <c:pt idx="3">
                  <c:v>13.1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Abbastanza/Molto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5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67,0%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85,6%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85,7%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86,8%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5">
                        <a:lumMod val="50000"/>
                      </a:schemeClr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Foglio1!$B$1:$E$1</c:f>
              <c:strCache>
                <c:ptCount val="4"/>
                <c:pt idx="0">
                  <c:v>DURATA</c:v>
                </c:pt>
                <c:pt idx="1">
                  <c:v>COMPRENSIONE DEI CONTENUTI</c:v>
                </c:pt>
                <c:pt idx="2">
                  <c:v>AMBIENTE INFORMATICO</c:v>
                </c:pt>
                <c:pt idx="3">
                  <c:v>MODALITÀ DI COMPILAZIONE</c:v>
                </c:pt>
              </c:strCache>
            </c:strRef>
          </c:cat>
          <c:val>
            <c:numRef>
              <c:f>Foglio1!$B$3:$E$3</c:f>
              <c:numCache>
                <c:formatCode>General</c:formatCode>
                <c:ptCount val="4"/>
                <c:pt idx="0" formatCode="0.0">
                  <c:v>67</c:v>
                </c:pt>
                <c:pt idx="1">
                  <c:v>85.6</c:v>
                </c:pt>
                <c:pt idx="2">
                  <c:v>85.7</c:v>
                </c:pt>
                <c:pt idx="3">
                  <c:v>86.8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389056"/>
        <c:axId val="123390592"/>
      </c:barChart>
      <c:catAx>
        <c:axId val="1233890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 b="1">
                <a:solidFill>
                  <a:srgbClr val="002060"/>
                </a:solidFill>
              </a:defRPr>
            </a:pPr>
            <a:endParaRPr lang="it-IT"/>
          </a:p>
        </c:txPr>
        <c:crossAx val="123390592"/>
        <c:crosses val="autoZero"/>
        <c:auto val="1"/>
        <c:lblAlgn val="ctr"/>
        <c:lblOffset val="100"/>
        <c:noMultiLvlLbl val="0"/>
      </c:catAx>
      <c:valAx>
        <c:axId val="123390592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1233890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1883049502533114"/>
          <c:y val="0.87284406310748175"/>
          <c:w val="0.57116245775831931"/>
          <c:h val="0.12380255677376854"/>
        </c:manualLayout>
      </c:layout>
      <c:overlay val="0"/>
      <c:txPr>
        <a:bodyPr/>
        <a:lstStyle/>
        <a:p>
          <a:pPr>
            <a:defRPr sz="2000" b="1">
              <a:solidFill>
                <a:srgbClr val="002060"/>
              </a:solidFill>
            </a:defRPr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2.45246523132727E-2"/>
          <c:y val="0.12976136603614202"/>
          <c:w val="0.6607542340417254"/>
          <c:h val="0.8365221588680725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'C:\Users\CA1CA~1.MIC\AppData\Local\Temp\PIAAC_Progress_Rapporto\Graf_Durata\[TabTimingGraf2_OK_Progress.xls]PiramideRovesciata'!$H$2</c:f>
              <c:strCache>
                <c:ptCount val="1"/>
                <c:pt idx="0">
                  <c:v>Gruppo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it-IT" b="1">
                        <a:solidFill>
                          <a:srgbClr val="002060"/>
                        </a:solidFill>
                      </a:rPr>
                      <a:t>0:51</a:t>
                    </a:r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it-IT" b="1">
                        <a:solidFill>
                          <a:srgbClr val="002060"/>
                        </a:solidFill>
                      </a:rPr>
                      <a:t>1:19</a:t>
                    </a:r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it-IT" b="1">
                        <a:solidFill>
                          <a:srgbClr val="002060"/>
                        </a:solidFill>
                      </a:rPr>
                      <a:t>1:35</a:t>
                    </a:r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it-IT" b="1">
                        <a:solidFill>
                          <a:srgbClr val="002060"/>
                        </a:solidFill>
                      </a:rPr>
                      <a:t>1:38</a:t>
                    </a:r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it-IT" b="1">
                        <a:solidFill>
                          <a:srgbClr val="002060"/>
                        </a:solidFill>
                      </a:rPr>
                      <a:t>1:45</a:t>
                    </a:r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it-IT" b="1">
                        <a:solidFill>
                          <a:srgbClr val="002060"/>
                        </a:solidFill>
                      </a:rPr>
                      <a:t>1:36</a:t>
                    </a:r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it-IT" b="1">
                        <a:solidFill>
                          <a:srgbClr val="002060"/>
                        </a:solidFill>
                      </a:rPr>
                      <a:t>1:35</a:t>
                    </a:r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1:46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1:37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1:29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1:37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1:37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1:38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1:38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1:36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1:26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1:19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0:51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1:19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1:35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1:38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1:45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1:34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0:55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4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1:19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5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1:34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6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1:41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7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1:44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9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1:35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General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'C:\Users\CA1CA~1.MIC\AppData\Local\Temp\PIAAC_Progress_Rapporto\Graf_Durata\[TabTimingGraf2_OK_Progress.xls]PiramideRovesciata'!$G$3:$G$9</c:f>
              <c:strCache>
                <c:ptCount val="7"/>
                <c:pt idx="0">
                  <c:v> Literacy
Inferiore al Livello 1</c:v>
                </c:pt>
                <c:pt idx="1">
                  <c:v>Livello 1</c:v>
                </c:pt>
                <c:pt idx="2">
                  <c:v>Livello 2</c:v>
                </c:pt>
                <c:pt idx="3">
                  <c:v>Livello 3</c:v>
                </c:pt>
                <c:pt idx="4">
                  <c:v>Livello 4/5</c:v>
                </c:pt>
                <c:pt idx="6">
                  <c:v>Durata media</c:v>
                </c:pt>
              </c:strCache>
            </c:strRef>
          </c:cat>
          <c:val>
            <c:numRef>
              <c:f>'C:\Users\CA1CA~1.MIC\AppData\Local\Temp\PIAAC_Progress_Rapporto\Graf_Durata\[TabTimingGraf2_OK_Progress.xls]PiramideRovesciata'!$H$3:$H$9</c:f>
              <c:numCache>
                <c:formatCode>General</c:formatCode>
                <c:ptCount val="7"/>
                <c:pt idx="0">
                  <c:v>-0.51</c:v>
                </c:pt>
                <c:pt idx="1">
                  <c:v>-0.79</c:v>
                </c:pt>
                <c:pt idx="2">
                  <c:v>-0.95</c:v>
                </c:pt>
                <c:pt idx="3">
                  <c:v>-0.98</c:v>
                </c:pt>
                <c:pt idx="4">
                  <c:v>-1.05</c:v>
                </c:pt>
                <c:pt idx="6">
                  <c:v>-0.95</c:v>
                </c:pt>
              </c:numCache>
            </c:numRef>
          </c:val>
        </c:ser>
        <c:ser>
          <c:idx val="1"/>
          <c:order val="1"/>
          <c:tx>
            <c:strRef>
              <c:f>'C:\Users\CA1CA~1.MIC\AppData\Local\Temp\PIAAC_Progress_Rapporto\Graf_Durata\[TabTimingGraf2_OK_Progress.xls]PiramideRovesciata'!$I$2</c:f>
              <c:strCache>
                <c:ptCount val="1"/>
                <c:pt idx="0">
                  <c:v>Individuale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it-IT" b="1">
                        <a:solidFill>
                          <a:srgbClr val="002060"/>
                        </a:solidFill>
                      </a:rPr>
                      <a:t>0:45</a:t>
                    </a:r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it-IT" b="1">
                        <a:solidFill>
                          <a:srgbClr val="002060"/>
                        </a:solidFill>
                      </a:rPr>
                      <a:t>1:06</a:t>
                    </a:r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it-IT" b="1">
                        <a:solidFill>
                          <a:srgbClr val="002060"/>
                        </a:solidFill>
                      </a:rPr>
                      <a:t>1:25</a:t>
                    </a:r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it-IT" b="1">
                        <a:solidFill>
                          <a:srgbClr val="002060"/>
                        </a:solidFill>
                      </a:rPr>
                      <a:t>1:32</a:t>
                    </a:r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it-IT" b="1">
                        <a:solidFill>
                          <a:srgbClr val="002060"/>
                        </a:solidFill>
                      </a:rPr>
                      <a:t>1:47</a:t>
                    </a:r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it-IT" b="1">
                        <a:solidFill>
                          <a:srgbClr val="002060"/>
                        </a:solidFill>
                      </a:rPr>
                      <a:t>1:36</a:t>
                    </a:r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it-IT" b="1">
                        <a:solidFill>
                          <a:srgbClr val="002060"/>
                        </a:solidFill>
                      </a:rPr>
                      <a:t>1:27</a:t>
                    </a:r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1:28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1:27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1:17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1:27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1:36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1:32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1:32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1:28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1:16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1:06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0:45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1:06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1:25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1:32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1:47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1:23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0:45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4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1:10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5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1:23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6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1:38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7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1:47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9"/>
              <c:tx>
                <c:rich>
                  <a:bodyPr/>
                  <a:lstStyle/>
                  <a:p>
                    <a:r>
                      <a:rPr b="1">
                        <a:solidFill>
                          <a:srgbClr val="002060"/>
                        </a:solidFill>
                      </a:rPr>
                      <a:t>1:27</a:t>
                    </a:r>
                    <a:endParaRPr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'C:\Users\CA1CA~1.MIC\AppData\Local\Temp\PIAAC_Progress_Rapporto\Graf_Durata\[TabTimingGraf2_OK_Progress.xls]PiramideRovesciata'!$G$3:$G$9</c:f>
              <c:strCache>
                <c:ptCount val="7"/>
                <c:pt idx="0">
                  <c:v> Literacy
Inferiore al Livello 1</c:v>
                </c:pt>
                <c:pt idx="1">
                  <c:v>Livello 1</c:v>
                </c:pt>
                <c:pt idx="2">
                  <c:v>Livello 2</c:v>
                </c:pt>
                <c:pt idx="3">
                  <c:v>Livello 3</c:v>
                </c:pt>
                <c:pt idx="4">
                  <c:v>Livello 4/5</c:v>
                </c:pt>
                <c:pt idx="6">
                  <c:v>Durata media</c:v>
                </c:pt>
              </c:strCache>
            </c:strRef>
          </c:cat>
          <c:val>
            <c:numRef>
              <c:f>'C:\Users\CA1CA~1.MIC\AppData\Local\Temp\PIAAC_Progress_Rapporto\Graf_Durata\[TabTimingGraf2_OK_Progress.xls]PiramideRovesciata'!$I$3:$I$9</c:f>
              <c:numCache>
                <c:formatCode>General</c:formatCode>
                <c:ptCount val="7"/>
                <c:pt idx="0">
                  <c:v>0.45</c:v>
                </c:pt>
                <c:pt idx="1">
                  <c:v>0.66</c:v>
                </c:pt>
                <c:pt idx="2">
                  <c:v>0.85</c:v>
                </c:pt>
                <c:pt idx="3">
                  <c:v>0.92</c:v>
                </c:pt>
                <c:pt idx="4">
                  <c:v>1.07</c:v>
                </c:pt>
                <c:pt idx="6">
                  <c:v>0.87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98"/>
        <c:axId val="144949248"/>
        <c:axId val="144950784"/>
      </c:barChart>
      <c:catAx>
        <c:axId val="1449492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high"/>
        <c:txPr>
          <a:bodyPr rot="0" vert="horz"/>
          <a:lstStyle/>
          <a:p>
            <a:pPr>
              <a:defRPr sz="2000" b="1">
                <a:solidFill>
                  <a:srgbClr val="002060"/>
                </a:solidFill>
              </a:defRPr>
            </a:pPr>
            <a:endParaRPr lang="it-IT"/>
          </a:p>
        </c:txPr>
        <c:crossAx val="144950784"/>
        <c:crosses val="autoZero"/>
        <c:auto val="1"/>
        <c:lblAlgn val="ctr"/>
        <c:lblOffset val="100"/>
        <c:noMultiLvlLbl val="0"/>
      </c:catAx>
      <c:valAx>
        <c:axId val="144950784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449492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8176386108093387"/>
          <c:y val="3.2211215043085495E-2"/>
          <c:w val="0.37841399602119796"/>
          <c:h val="7.2643727753208945E-2"/>
        </c:manualLayout>
      </c:layout>
      <c:overlay val="0"/>
      <c:txPr>
        <a:bodyPr/>
        <a:lstStyle/>
        <a:p>
          <a:pPr>
            <a:defRPr sz="1800" b="1">
              <a:solidFill>
                <a:srgbClr val="002060"/>
              </a:solidFill>
            </a:defRPr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6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9916285484155334"/>
          <c:y val="1.0648497704910175E-2"/>
          <c:w val="0.56860411384125575"/>
          <c:h val="0.88733633082796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'9a,b'!$A$3</c:f>
              <c:strCache>
                <c:ptCount val="1"/>
                <c:pt idx="0">
                  <c:v>PER NULLA / POCO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206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'9a,b'!$B$1:$G$2</c:f>
              <c:multiLvlStrCache>
                <c:ptCount val="6"/>
                <c:lvl>
                  <c:pt idx="0">
                    <c:v>Benessere soggettivo</c:v>
                  </c:pt>
                  <c:pt idx="1">
                    <c:v>Interessi di carriera</c:v>
                  </c:pt>
                  <c:pt idx="2">
                    <c:v>Competenze agite</c:v>
                  </c:pt>
                  <c:pt idx="3">
                    <c:v>Problem solving</c:v>
                  </c:pt>
                  <c:pt idx="4">
                    <c:v>Numeracy</c:v>
                  </c:pt>
                  <c:pt idx="5">
                    <c:v>Literacy</c:v>
                  </c:pt>
                </c:lvl>
                <c:lvl>
                  <c:pt idx="0">
                    <c:v>SEZIONE NON COGNITIVA</c:v>
                  </c:pt>
                  <c:pt idx="3">
                    <c:v>SEZIONE COGNITIVA</c:v>
                  </c:pt>
                </c:lvl>
              </c:multiLvlStrCache>
            </c:multiLvlStrRef>
          </c:cat>
          <c:val>
            <c:numRef>
              <c:f>'9a,b'!$B$3:$G$3</c:f>
              <c:numCache>
                <c:formatCode>###0.0</c:formatCode>
                <c:ptCount val="6"/>
                <c:pt idx="0">
                  <c:v>24.106583072100314</c:v>
                </c:pt>
                <c:pt idx="1">
                  <c:v>17.327505463627848</c:v>
                </c:pt>
                <c:pt idx="2">
                  <c:v>18.39622641509434</c:v>
                </c:pt>
                <c:pt idx="3">
                  <c:v>16.938840858149213</c:v>
                </c:pt>
                <c:pt idx="4">
                  <c:v>20.751173708920188</c:v>
                </c:pt>
                <c:pt idx="5">
                  <c:v>19.464341326689507</c:v>
                </c:pt>
              </c:numCache>
            </c:numRef>
          </c:val>
        </c:ser>
        <c:ser>
          <c:idx val="1"/>
          <c:order val="1"/>
          <c:tx>
            <c:strRef>
              <c:f>'9a,b'!$A$4</c:f>
              <c:strCache>
                <c:ptCount val="1"/>
                <c:pt idx="0">
                  <c:v>ABBASTANZA/MOLTO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206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'9a,b'!$B$1:$G$2</c:f>
              <c:multiLvlStrCache>
                <c:ptCount val="6"/>
                <c:lvl>
                  <c:pt idx="0">
                    <c:v>Benessere soggettivo</c:v>
                  </c:pt>
                  <c:pt idx="1">
                    <c:v>Interessi di carriera</c:v>
                  </c:pt>
                  <c:pt idx="2">
                    <c:v>Competenze agite</c:v>
                  </c:pt>
                  <c:pt idx="3">
                    <c:v>Problem solving</c:v>
                  </c:pt>
                  <c:pt idx="4">
                    <c:v>Numeracy</c:v>
                  </c:pt>
                  <c:pt idx="5">
                    <c:v>Literacy</c:v>
                  </c:pt>
                </c:lvl>
                <c:lvl>
                  <c:pt idx="0">
                    <c:v>SEZIONE NON COGNITIVA</c:v>
                  </c:pt>
                  <c:pt idx="3">
                    <c:v>SEZIONE COGNITIVA</c:v>
                  </c:pt>
                </c:lvl>
              </c:multiLvlStrCache>
            </c:multiLvlStrRef>
          </c:cat>
          <c:val>
            <c:numRef>
              <c:f>'9a,b'!$B$4:$G$4</c:f>
              <c:numCache>
                <c:formatCode>###0.0</c:formatCode>
                <c:ptCount val="6"/>
                <c:pt idx="0">
                  <c:v>75.893416927899693</c:v>
                </c:pt>
                <c:pt idx="1">
                  <c:v>82.672494536372156</c:v>
                </c:pt>
                <c:pt idx="2">
                  <c:v>81.603773584905653</c:v>
                </c:pt>
                <c:pt idx="3">
                  <c:v>83.06115914185078</c:v>
                </c:pt>
                <c:pt idx="4">
                  <c:v>79.248826291079808</c:v>
                </c:pt>
                <c:pt idx="5">
                  <c:v>80.535658673310493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031552"/>
        <c:axId val="145033088"/>
      </c:barChart>
      <c:catAx>
        <c:axId val="1450315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400">
                <a:solidFill>
                  <a:srgbClr val="002060"/>
                </a:solidFill>
              </a:defRPr>
            </a:pPr>
            <a:endParaRPr lang="it-IT"/>
          </a:p>
        </c:txPr>
        <c:crossAx val="145033088"/>
        <c:crosses val="autoZero"/>
        <c:auto val="1"/>
        <c:lblAlgn val="ctr"/>
        <c:lblOffset val="100"/>
        <c:noMultiLvlLbl val="0"/>
      </c:catAx>
      <c:valAx>
        <c:axId val="145033088"/>
        <c:scaling>
          <c:orientation val="minMax"/>
        </c:scaling>
        <c:delete val="1"/>
        <c:axPos val="b"/>
        <c:numFmt formatCode="###0.0" sourceLinked="1"/>
        <c:majorTickMark val="out"/>
        <c:minorTickMark val="none"/>
        <c:tickLblPos val="nextTo"/>
        <c:crossAx val="1450315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9822013506805419"/>
          <c:y val="0.93750876133381056"/>
          <c:w val="0.60694386118394372"/>
          <c:h val="4.2036320388928662E-2"/>
        </c:manualLayout>
      </c:layout>
      <c:overlay val="0"/>
      <c:txPr>
        <a:bodyPr/>
        <a:lstStyle/>
        <a:p>
          <a:pPr>
            <a:defRPr sz="1800" b="1">
              <a:solidFill>
                <a:srgbClr val="002060"/>
              </a:solidFill>
            </a:defRPr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7880663565495046"/>
          <c:y val="2.823227177027459E-2"/>
          <c:w val="0.49551849136310211"/>
          <c:h val="0.8583902999122388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'3,4'!$J$4</c:f>
              <c:strCache>
                <c:ptCount val="1"/>
                <c:pt idx="0">
                  <c:v>PER NULLA/POCO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002060"/>
                        </a:solidFill>
                      </a:rPr>
                      <a:t>29,9%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002060"/>
                        </a:solidFill>
                      </a:rPr>
                      <a:t>28,1%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002060"/>
                        </a:solidFill>
                      </a:rPr>
                      <a:t>25,3%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002060"/>
                        </a:solidFill>
                      </a:rPr>
                      <a:t>21,0%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002060"/>
                        </a:solidFill>
                      </a:rPr>
                      <a:t>17,1%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002060"/>
                        </a:solidFill>
                      </a:rPr>
                      <a:t>15,6%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'3,4'!$K$3:$P$3</c:f>
              <c:strCache>
                <c:ptCount val="6"/>
                <c:pt idx="0">
                  <c:v>CAPIRE MEGLIO QUALE TIPO DI LAVORO CERCARE</c:v>
                </c:pt>
                <c:pt idx="1">
                  <c:v>INCORAGGIARE LA RICERCA ATTIVA DEL LAVORO</c:v>
                </c:pt>
                <c:pt idx="2">
                  <c:v>SCEGLIERE PERCORSI FORMATIVI UTILI ALL’INSERIMENTO LAVORATIVO </c:v>
                </c:pt>
                <c:pt idx="3">
                  <c:v>CAPIRE LE PROPRIE INCLINAZIONI</c:v>
                </c:pt>
                <c:pt idx="4">
                  <c:v>FOCALIZZARE MEGLIO LE PROPRIE COMPETENZE</c:v>
                </c:pt>
                <c:pt idx="5">
                  <c:v>CAPIRE I PROPRI PUNTI DI FORZA E/O DEBOLEZZA</c:v>
                </c:pt>
              </c:strCache>
            </c:strRef>
          </c:cat>
          <c:val>
            <c:numRef>
              <c:f>'3,4'!$K$4:$P$4</c:f>
              <c:numCache>
                <c:formatCode>0.0</c:formatCode>
                <c:ptCount val="6"/>
                <c:pt idx="0">
                  <c:v>29.948624962224237</c:v>
                </c:pt>
                <c:pt idx="1">
                  <c:v>28.098420413122724</c:v>
                </c:pt>
                <c:pt idx="2">
                  <c:v>25.286662643331322</c:v>
                </c:pt>
                <c:pt idx="3">
                  <c:v>21.036677781145801</c:v>
                </c:pt>
                <c:pt idx="4">
                  <c:v>17.074644907827139</c:v>
                </c:pt>
                <c:pt idx="5">
                  <c:v>15.586373228821223</c:v>
                </c:pt>
              </c:numCache>
            </c:numRef>
          </c:val>
        </c:ser>
        <c:ser>
          <c:idx val="1"/>
          <c:order val="1"/>
          <c:tx>
            <c:strRef>
              <c:f>'3,4'!$J$5</c:f>
              <c:strCache>
                <c:ptCount val="1"/>
                <c:pt idx="0">
                  <c:v>ABBASTANZA/MOLTO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/>
                      <a:t>70,1%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/>
                      <a:t>71,9%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/>
                      <a:t>74,7%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/>
                      <a:t>79,0%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="1"/>
                      <a:t>82,9%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b="1"/>
                      <a:t>84,4%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'3,4'!$K$3:$P$3</c:f>
              <c:strCache>
                <c:ptCount val="6"/>
                <c:pt idx="0">
                  <c:v>CAPIRE MEGLIO QUALE TIPO DI LAVORO CERCARE</c:v>
                </c:pt>
                <c:pt idx="1">
                  <c:v>INCORAGGIARE LA RICERCA ATTIVA DEL LAVORO</c:v>
                </c:pt>
                <c:pt idx="2">
                  <c:v>SCEGLIERE PERCORSI FORMATIVI UTILI ALL’INSERIMENTO LAVORATIVO </c:v>
                </c:pt>
                <c:pt idx="3">
                  <c:v>CAPIRE LE PROPRIE INCLINAZIONI</c:v>
                </c:pt>
                <c:pt idx="4">
                  <c:v>FOCALIZZARE MEGLIO LE PROPRIE COMPETENZE</c:v>
                </c:pt>
                <c:pt idx="5">
                  <c:v>CAPIRE I PROPRI PUNTI DI FORZA E/O DEBOLEZZA</c:v>
                </c:pt>
              </c:strCache>
            </c:strRef>
          </c:cat>
          <c:val>
            <c:numRef>
              <c:f>'3,4'!$K$5:$P$5</c:f>
              <c:numCache>
                <c:formatCode>0.0</c:formatCode>
                <c:ptCount val="6"/>
                <c:pt idx="0">
                  <c:v>70.05137503777577</c:v>
                </c:pt>
                <c:pt idx="1">
                  <c:v>71.901579586877276</c:v>
                </c:pt>
                <c:pt idx="2">
                  <c:v>74.713337356668674</c:v>
                </c:pt>
                <c:pt idx="3">
                  <c:v>78.963322218854188</c:v>
                </c:pt>
                <c:pt idx="4">
                  <c:v>82.925355092172865</c:v>
                </c:pt>
                <c:pt idx="5">
                  <c:v>84.41362677117877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3616640"/>
        <c:axId val="183618176"/>
      </c:barChart>
      <c:catAx>
        <c:axId val="18361664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 u="sng">
                <a:solidFill>
                  <a:srgbClr val="0070C0"/>
                </a:solidFill>
              </a:defRPr>
            </a:pPr>
            <a:endParaRPr lang="it-IT"/>
          </a:p>
        </c:txPr>
        <c:crossAx val="183618176"/>
        <c:crosses val="autoZero"/>
        <c:auto val="1"/>
        <c:lblAlgn val="ctr"/>
        <c:lblOffset val="100"/>
        <c:noMultiLvlLbl val="0"/>
      </c:catAx>
      <c:valAx>
        <c:axId val="183618176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183616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8792169544716819"/>
          <c:y val="0.92325111324976927"/>
          <c:w val="0.60813049289084264"/>
          <c:h val="7.0212160979877508E-2"/>
        </c:manualLayout>
      </c:layout>
      <c:overlay val="0"/>
      <c:txPr>
        <a:bodyPr/>
        <a:lstStyle/>
        <a:p>
          <a:pPr>
            <a:defRPr sz="1600" b="1">
              <a:solidFill>
                <a:srgbClr val="002060"/>
              </a:solidFill>
            </a:defRPr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128471646312187"/>
          <c:y val="3.6496717543927706E-2"/>
          <c:w val="0.54978412073490812"/>
          <c:h val="0.86951015587867597"/>
        </c:manualLayout>
      </c:layout>
      <c:pieChart>
        <c:varyColors val="1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8.8824475065616804E-2"/>
                  <c:y val="0.17658471212889773"/>
                </c:manualLayout>
              </c:layout>
              <c:tx>
                <c:rich>
                  <a:bodyPr/>
                  <a:lstStyle/>
                  <a:p>
                    <a:r>
                      <a:rPr lang="en-US" sz="2800" b="1">
                        <a:solidFill>
                          <a:schemeClr val="bg1"/>
                        </a:solidFill>
                      </a:rPr>
                      <a:t>18,8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0005511811023622"/>
                  <c:y val="-0.20940370012566561"/>
                </c:manualLayout>
              </c:layout>
              <c:tx>
                <c:rich>
                  <a:bodyPr/>
                  <a:lstStyle/>
                  <a:p>
                    <a:r>
                      <a:rPr lang="en-US" sz="2800" b="1">
                        <a:solidFill>
                          <a:schemeClr val="bg1"/>
                        </a:solidFill>
                      </a:rPr>
                      <a:t>48,8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4076027996500437"/>
                  <c:y val="0.10456468210169993"/>
                </c:manualLayout>
              </c:layout>
              <c:tx>
                <c:rich>
                  <a:bodyPr/>
                  <a:lstStyle/>
                  <a:p>
                    <a:r>
                      <a:rPr lang="en-US" sz="2800" b="1">
                        <a:solidFill>
                          <a:schemeClr val="bg1"/>
                        </a:solidFill>
                      </a:rPr>
                      <a:t>32,4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'3,4'!$C$13:$C$15</c:f>
              <c:strCache>
                <c:ptCount val="3"/>
                <c:pt idx="0">
                  <c:v>Per nulla/Poco</c:v>
                </c:pt>
                <c:pt idx="1">
                  <c:v>Abbastanza</c:v>
                </c:pt>
                <c:pt idx="2">
                  <c:v>Molto</c:v>
                </c:pt>
              </c:strCache>
            </c:strRef>
          </c:cat>
          <c:val>
            <c:numRef>
              <c:f>'3,4'!$D$13:$D$15</c:f>
              <c:numCache>
                <c:formatCode>###0.0</c:formatCode>
                <c:ptCount val="3"/>
                <c:pt idx="0">
                  <c:v>18.8</c:v>
                </c:pt>
                <c:pt idx="1">
                  <c:v>48.848484848484851</c:v>
                </c:pt>
                <c:pt idx="2">
                  <c:v>32.393939393939391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11926946631671041"/>
          <c:y val="0.91817666711175094"/>
          <c:w val="0.75476771669009102"/>
          <c:h val="7.3845474133842334E-2"/>
        </c:manualLayout>
      </c:layout>
      <c:overlay val="0"/>
      <c:txPr>
        <a:bodyPr/>
        <a:lstStyle/>
        <a:p>
          <a:pPr>
            <a:defRPr sz="2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610764024174771"/>
          <c:y val="1.0648497704910175E-2"/>
          <c:w val="0.59277511340980216"/>
          <c:h val="0.930174772929503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'9a,b'!$A$3</c:f>
              <c:strCache>
                <c:ptCount val="1"/>
                <c:pt idx="0">
                  <c:v>PER NULLA / POCO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>
                    <a:solidFill>
                      <a:srgbClr val="00206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'9a,b'!$B$1:$G$2</c:f>
              <c:multiLvlStrCache>
                <c:ptCount val="6"/>
                <c:lvl>
                  <c:pt idx="0">
                    <c:v>Benessere soggettivo</c:v>
                  </c:pt>
                  <c:pt idx="1">
                    <c:v>Interessi di carriera</c:v>
                  </c:pt>
                  <c:pt idx="2">
                    <c:v>Competenze agite</c:v>
                  </c:pt>
                  <c:pt idx="3">
                    <c:v>Problem solving</c:v>
                  </c:pt>
                  <c:pt idx="4">
                    <c:v>Numeracy</c:v>
                  </c:pt>
                  <c:pt idx="5">
                    <c:v>Literacy</c:v>
                  </c:pt>
                </c:lvl>
                <c:lvl>
                  <c:pt idx="0">
                    <c:v>SEZIONE NON COGNITIVA</c:v>
                  </c:pt>
                  <c:pt idx="3">
                    <c:v>SEZIONE COGNITIVA</c:v>
                  </c:pt>
                </c:lvl>
              </c:multiLvlStrCache>
            </c:multiLvlStrRef>
          </c:cat>
          <c:val>
            <c:numRef>
              <c:f>'9a,b'!$B$3:$G$3</c:f>
              <c:numCache>
                <c:formatCode>##,#00</c:formatCode>
                <c:ptCount val="6"/>
                <c:pt idx="0">
                  <c:v>54.6</c:v>
                </c:pt>
                <c:pt idx="1">
                  <c:v>31.3</c:v>
                </c:pt>
                <c:pt idx="2">
                  <c:v>31.9</c:v>
                </c:pt>
                <c:pt idx="3">
                  <c:v>24.9</c:v>
                </c:pt>
                <c:pt idx="4">
                  <c:v>39.700000000000003</c:v>
                </c:pt>
                <c:pt idx="5">
                  <c:v>35.700000000000003</c:v>
                </c:pt>
              </c:numCache>
            </c:numRef>
          </c:val>
        </c:ser>
        <c:ser>
          <c:idx val="1"/>
          <c:order val="1"/>
          <c:tx>
            <c:strRef>
              <c:f>'9a,b'!$A$4</c:f>
              <c:strCache>
                <c:ptCount val="1"/>
                <c:pt idx="0">
                  <c:v>ABBASTANZA/MOLTO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3"/>
              <c:layout>
                <c:manualLayout>
                  <c:x val="0"/>
                  <c:y val="-4.85749375506064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>
                    <a:solidFill>
                      <a:srgbClr val="00206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'9a,b'!$B$1:$G$2</c:f>
              <c:multiLvlStrCache>
                <c:ptCount val="6"/>
                <c:lvl>
                  <c:pt idx="0">
                    <c:v>Benessere soggettivo</c:v>
                  </c:pt>
                  <c:pt idx="1">
                    <c:v>Interessi di carriera</c:v>
                  </c:pt>
                  <c:pt idx="2">
                    <c:v>Competenze agite</c:v>
                  </c:pt>
                  <c:pt idx="3">
                    <c:v>Problem solving</c:v>
                  </c:pt>
                  <c:pt idx="4">
                    <c:v>Numeracy</c:v>
                  </c:pt>
                  <c:pt idx="5">
                    <c:v>Literacy</c:v>
                  </c:pt>
                </c:lvl>
                <c:lvl>
                  <c:pt idx="0">
                    <c:v>SEZIONE NON COGNITIVA</c:v>
                  </c:pt>
                  <c:pt idx="3">
                    <c:v>SEZIONE COGNITIVA</c:v>
                  </c:pt>
                </c:lvl>
              </c:multiLvlStrCache>
            </c:multiLvlStrRef>
          </c:cat>
          <c:val>
            <c:numRef>
              <c:f>'9a,b'!$B$4:$G$4</c:f>
              <c:numCache>
                <c:formatCode>##,#00</c:formatCode>
                <c:ptCount val="6"/>
                <c:pt idx="0">
                  <c:v>45.4</c:v>
                </c:pt>
                <c:pt idx="1">
                  <c:v>68.7</c:v>
                </c:pt>
                <c:pt idx="2">
                  <c:v>68.099999999999994</c:v>
                </c:pt>
                <c:pt idx="3">
                  <c:v>75.099999999999994</c:v>
                </c:pt>
                <c:pt idx="4">
                  <c:v>60.3</c:v>
                </c:pt>
                <c:pt idx="5">
                  <c:v>64.3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3542912"/>
        <c:axId val="183544448"/>
      </c:barChart>
      <c:catAx>
        <c:axId val="1835429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400">
                <a:solidFill>
                  <a:srgbClr val="002060"/>
                </a:solidFill>
              </a:defRPr>
            </a:pPr>
            <a:endParaRPr lang="it-IT"/>
          </a:p>
        </c:txPr>
        <c:crossAx val="183544448"/>
        <c:crosses val="autoZero"/>
        <c:auto val="1"/>
        <c:lblAlgn val="ctr"/>
        <c:lblOffset val="100"/>
        <c:noMultiLvlLbl val="0"/>
      </c:catAx>
      <c:valAx>
        <c:axId val="183544448"/>
        <c:scaling>
          <c:orientation val="minMax"/>
        </c:scaling>
        <c:delete val="1"/>
        <c:axPos val="b"/>
        <c:numFmt formatCode="##,#00" sourceLinked="1"/>
        <c:majorTickMark val="out"/>
        <c:minorTickMark val="none"/>
        <c:tickLblPos val="nextTo"/>
        <c:crossAx val="183542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9232171889625238"/>
          <c:y val="0.94934595862084403"/>
          <c:w val="0.60694386118394372"/>
          <c:h val="4.9138559172640733E-2"/>
        </c:manualLayout>
      </c:layout>
      <c:overlay val="0"/>
      <c:txPr>
        <a:bodyPr/>
        <a:lstStyle/>
        <a:p>
          <a:pPr>
            <a:defRPr sz="1600" b="1">
              <a:solidFill>
                <a:srgbClr val="002060"/>
              </a:solidFill>
            </a:defRPr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1235970369870787"/>
          <c:y val="5.0925925925925923E-2"/>
          <c:w val="0.44860567817138491"/>
          <c:h val="0.768518518518518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'SEZ 3 Confronto'!$B$25</c:f>
              <c:strCache>
                <c:ptCount val="1"/>
                <c:pt idx="0">
                  <c:v>PER NULLA/POCO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'SEZ 3 Confronto'!$A$26:$A$29</c:f>
              <c:strCache>
                <c:ptCount val="4"/>
                <c:pt idx="0">
                  <c:v>FRUIBILE DA PARTE DELL’UTENTE</c:v>
                </c:pt>
                <c:pt idx="1">
                  <c:v>ADEGUATO NEI TEMPI DI SOMMINISTRAZIONE</c:v>
                </c:pt>
                <c:pt idx="2">
                  <c:v>COERENTE CON GLI OBIETTIVI CONOSCITIVI</c:v>
                </c:pt>
                <c:pt idx="3">
                  <c:v>COMPLETO IN MERITO ALLE INFORMAZIONI RESTITUITE</c:v>
                </c:pt>
              </c:strCache>
            </c:strRef>
          </c:cat>
          <c:val>
            <c:numRef>
              <c:f>'SEZ 3 Confronto'!$B$26:$B$29</c:f>
              <c:numCache>
                <c:formatCode>0.0%</c:formatCode>
                <c:ptCount val="4"/>
                <c:pt idx="0">
                  <c:v>0.57800000000000007</c:v>
                </c:pt>
                <c:pt idx="1">
                  <c:v>0.86899999999999999</c:v>
                </c:pt>
                <c:pt idx="2">
                  <c:v>0.30399999999999999</c:v>
                </c:pt>
                <c:pt idx="3">
                  <c:v>0.29699999999999999</c:v>
                </c:pt>
              </c:numCache>
            </c:numRef>
          </c:val>
        </c:ser>
        <c:ser>
          <c:idx val="1"/>
          <c:order val="1"/>
          <c:tx>
            <c:strRef>
              <c:f>'SEZ 3 Confronto'!$C$25</c:f>
              <c:strCache>
                <c:ptCount val="1"/>
                <c:pt idx="0">
                  <c:v>ABBASTANZA/MOLTO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'SEZ 3 Confronto'!$A$26:$A$29</c:f>
              <c:strCache>
                <c:ptCount val="4"/>
                <c:pt idx="0">
                  <c:v>FRUIBILE DA PARTE DELL’UTENTE</c:v>
                </c:pt>
                <c:pt idx="1">
                  <c:v>ADEGUATO NEI TEMPI DI SOMMINISTRAZIONE</c:v>
                </c:pt>
                <c:pt idx="2">
                  <c:v>COERENTE CON GLI OBIETTIVI CONOSCITIVI</c:v>
                </c:pt>
                <c:pt idx="3">
                  <c:v>COMPLETO IN MERITO ALLE INFORMAZIONI RESTITUITE</c:v>
                </c:pt>
              </c:strCache>
            </c:strRef>
          </c:cat>
          <c:val>
            <c:numRef>
              <c:f>'SEZ 3 Confronto'!$C$26:$C$29</c:f>
              <c:numCache>
                <c:formatCode>0.0%</c:formatCode>
                <c:ptCount val="4"/>
                <c:pt idx="0">
                  <c:v>0.42199999999999999</c:v>
                </c:pt>
                <c:pt idx="1">
                  <c:v>0.13100000000000001</c:v>
                </c:pt>
                <c:pt idx="2">
                  <c:v>0.69599999999999995</c:v>
                </c:pt>
                <c:pt idx="3">
                  <c:v>0.70300000000000007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7001088"/>
        <c:axId val="227002624"/>
      </c:barChart>
      <c:catAx>
        <c:axId val="2270010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1" u="sng">
                <a:solidFill>
                  <a:srgbClr val="0070C0"/>
                </a:solidFill>
              </a:defRPr>
            </a:pPr>
            <a:endParaRPr lang="it-IT"/>
          </a:p>
        </c:txPr>
        <c:crossAx val="227002624"/>
        <c:crosses val="autoZero"/>
        <c:auto val="1"/>
        <c:lblAlgn val="ctr"/>
        <c:lblOffset val="100"/>
        <c:noMultiLvlLbl val="0"/>
      </c:catAx>
      <c:valAx>
        <c:axId val="227002624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227001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1245633769463032"/>
          <c:y val="0.89313466025080201"/>
          <c:w val="0.59539662805307236"/>
          <c:h val="0.10261956838728492"/>
        </c:manualLayout>
      </c:layout>
      <c:overlay val="0"/>
      <c:txPr>
        <a:bodyPr/>
        <a:lstStyle/>
        <a:p>
          <a:pPr>
            <a:defRPr sz="1600" b="1">
              <a:solidFill>
                <a:srgbClr val="002060"/>
              </a:solidFill>
            </a:defRPr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3124058892344332"/>
          <c:y val="5.0925826578001439E-2"/>
          <c:w val="0.65512586230233882"/>
          <c:h val="0.853301164525686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'SEZ 1 Fruibilità'!$A$10</c:f>
              <c:strCache>
                <c:ptCount val="1"/>
                <c:pt idx="0">
                  <c:v>PER NULLA/POCO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accent5">
                        <a:lumMod val="50000"/>
                      </a:schemeClr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'SEZ 1 Fruibilità'!$B$8:$E$9</c:f>
              <c:multiLvlStrCache>
                <c:ptCount val="4"/>
                <c:lvl>
                  <c:pt idx="0">
                    <c:v>Totale</c:v>
                  </c:pt>
                  <c:pt idx="1">
                    <c:v>Individuali/gruppo</c:v>
                  </c:pt>
                  <c:pt idx="2">
                    <c:v>Gruppo</c:v>
                  </c:pt>
                  <c:pt idx="3">
                    <c:v>Individuali</c:v>
                  </c:pt>
                </c:lvl>
                <c:lvl>
                  <c:pt idx="0">
                    <c:v>MODALITÀ DI SOMMINISTRAZIONE DEI TEST</c:v>
                  </c:pt>
                </c:lvl>
              </c:multiLvlStrCache>
            </c:multiLvlStrRef>
          </c:cat>
          <c:val>
            <c:numRef>
              <c:f>'SEZ 1 Fruibilità'!$B$10:$E$10</c:f>
              <c:numCache>
                <c:formatCode>0.0%</c:formatCode>
                <c:ptCount val="4"/>
                <c:pt idx="0">
                  <c:v>0.25700000000000001</c:v>
                </c:pt>
                <c:pt idx="1">
                  <c:v>9.0999999999999998E-2</c:v>
                </c:pt>
                <c:pt idx="2">
                  <c:v>0.16999999999999998</c:v>
                </c:pt>
                <c:pt idx="3">
                  <c:v>0.37</c:v>
                </c:pt>
              </c:numCache>
            </c:numRef>
          </c:val>
        </c:ser>
        <c:ser>
          <c:idx val="1"/>
          <c:order val="1"/>
          <c:tx>
            <c:strRef>
              <c:f>'SEZ 1 Fruibilità'!$A$11</c:f>
              <c:strCache>
                <c:ptCount val="1"/>
                <c:pt idx="0">
                  <c:v>ABBASTANZA/MOLTO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accent5">
                        <a:lumMod val="50000"/>
                      </a:schemeClr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'SEZ 1 Fruibilità'!$B$8:$E$9</c:f>
              <c:multiLvlStrCache>
                <c:ptCount val="4"/>
                <c:lvl>
                  <c:pt idx="0">
                    <c:v>Totale</c:v>
                  </c:pt>
                  <c:pt idx="1">
                    <c:v>Individuali/gruppo</c:v>
                  </c:pt>
                  <c:pt idx="2">
                    <c:v>Gruppo</c:v>
                  </c:pt>
                  <c:pt idx="3">
                    <c:v>Individuali</c:v>
                  </c:pt>
                </c:lvl>
                <c:lvl>
                  <c:pt idx="0">
                    <c:v>MODALITÀ DI SOMMINISTRAZIONE DEI TEST</c:v>
                  </c:pt>
                </c:lvl>
              </c:multiLvlStrCache>
            </c:multiLvlStrRef>
          </c:cat>
          <c:val>
            <c:numRef>
              <c:f>'SEZ 1 Fruibilità'!$B$11:$E$11</c:f>
              <c:numCache>
                <c:formatCode>0.0%</c:formatCode>
                <c:ptCount val="4"/>
                <c:pt idx="0">
                  <c:v>0.74299999999999999</c:v>
                </c:pt>
                <c:pt idx="1">
                  <c:v>0.90900000000000003</c:v>
                </c:pt>
                <c:pt idx="2">
                  <c:v>0.83099999999999996</c:v>
                </c:pt>
                <c:pt idx="3">
                  <c:v>0.63100000000000001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7856768"/>
        <c:axId val="227858304"/>
      </c:barChart>
      <c:catAx>
        <c:axId val="2278567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100" b="1">
                <a:solidFill>
                  <a:srgbClr val="002060"/>
                </a:solidFill>
              </a:defRPr>
            </a:pPr>
            <a:endParaRPr lang="it-IT"/>
          </a:p>
        </c:txPr>
        <c:crossAx val="227858304"/>
        <c:crosses val="autoZero"/>
        <c:auto val="1"/>
        <c:lblAlgn val="ctr"/>
        <c:lblOffset val="100"/>
        <c:noMultiLvlLbl val="0"/>
      </c:catAx>
      <c:valAx>
        <c:axId val="227858304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227856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5923434327990558"/>
          <c:y val="0.92748436537818491"/>
          <c:w val="0.67244276546356563"/>
          <c:h val="6.9567310160528029E-2"/>
        </c:manualLayout>
      </c:layout>
      <c:overlay val="0"/>
      <c:txPr>
        <a:bodyPr/>
        <a:lstStyle/>
        <a:p>
          <a:pPr>
            <a:defRPr sz="1600" b="1">
              <a:solidFill>
                <a:schemeClr val="accent5">
                  <a:lumMod val="50000"/>
                </a:schemeClr>
              </a:solidFill>
            </a:defRPr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5199307270873251"/>
          <c:y val="5.0925925925925923E-2"/>
          <c:w val="0.51581520503929001"/>
          <c:h val="0.768518518518518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Foglio2!$B$1</c:f>
              <c:strCache>
                <c:ptCount val="1"/>
                <c:pt idx="0">
                  <c:v>PER NULLA/POCO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Foglio2!$A$2:$A$3</c:f>
              <c:strCache>
                <c:ptCount val="2"/>
                <c:pt idx="0">
                  <c:v>Ritiene che PIAAC on-line possa essere adottato in modo ricorrente nel CPI per profilare gli utenti?</c:v>
                </c:pt>
                <c:pt idx="1">
                  <c:v>Ritiene che PIAAC on-line possa essere sperimentato su target diversi da quelli già coinvolti?</c:v>
                </c:pt>
              </c:strCache>
            </c:strRef>
          </c:cat>
          <c:val>
            <c:numRef>
              <c:f>Foglio2!$B$2:$B$3</c:f>
              <c:numCache>
                <c:formatCode>0.0%</c:formatCode>
                <c:ptCount val="2"/>
                <c:pt idx="0">
                  <c:v>0.72899999999999998</c:v>
                </c:pt>
                <c:pt idx="1">
                  <c:v>0.41600000000000004</c:v>
                </c:pt>
              </c:numCache>
            </c:numRef>
          </c:val>
        </c:ser>
        <c:ser>
          <c:idx val="1"/>
          <c:order val="1"/>
          <c:tx>
            <c:strRef>
              <c:f>Foglio2!$C$1</c:f>
              <c:strCache>
                <c:ptCount val="1"/>
                <c:pt idx="0">
                  <c:v>ABBASTANZA MOLTO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Foglio2!$A$2:$A$3</c:f>
              <c:strCache>
                <c:ptCount val="2"/>
                <c:pt idx="0">
                  <c:v>Ritiene che PIAAC on-line possa essere adottato in modo ricorrente nel CPI per profilare gli utenti?</c:v>
                </c:pt>
                <c:pt idx="1">
                  <c:v>Ritiene che PIAAC on-line possa essere sperimentato su target diversi da quelli già coinvolti?</c:v>
                </c:pt>
              </c:strCache>
            </c:strRef>
          </c:cat>
          <c:val>
            <c:numRef>
              <c:f>Foglio2!$C$2:$C$3</c:f>
              <c:numCache>
                <c:formatCode>0.0%</c:formatCode>
                <c:ptCount val="2"/>
                <c:pt idx="0">
                  <c:v>0.27100000000000002</c:v>
                </c:pt>
                <c:pt idx="1">
                  <c:v>0.58399999999999996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8106240"/>
        <c:axId val="228107776"/>
      </c:barChart>
      <c:catAx>
        <c:axId val="22810624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rgbClr val="002060"/>
                </a:solidFill>
              </a:defRPr>
            </a:pPr>
            <a:endParaRPr lang="it-IT"/>
          </a:p>
        </c:txPr>
        <c:crossAx val="228107776"/>
        <c:crosses val="autoZero"/>
        <c:auto val="1"/>
        <c:lblAlgn val="ctr"/>
        <c:lblOffset val="100"/>
        <c:noMultiLvlLbl val="0"/>
      </c:catAx>
      <c:valAx>
        <c:axId val="228107776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2281062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7908034751470018"/>
          <c:y val="0.82831984543598713"/>
          <c:w val="0.61549329589615243"/>
          <c:h val="0.16743438320209975"/>
        </c:manualLayout>
      </c:layout>
      <c:overlay val="0"/>
      <c:txPr>
        <a:bodyPr/>
        <a:lstStyle/>
        <a:p>
          <a:pPr>
            <a:defRPr b="1">
              <a:solidFill>
                <a:srgbClr val="002060"/>
              </a:solidFill>
            </a:defRPr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15691C-59B5-4DC3-93A0-CB6A08B65C9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44F901F-AF62-4473-A754-05D92AF2B88F}">
      <dgm:prSet phldrT="[Tes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t-IT" sz="1800" b="1" cap="small" baseline="0" dirty="0">
              <a:solidFill>
                <a:schemeClr val="accent5">
                  <a:lumMod val="50000"/>
                </a:schemeClr>
              </a:solidFill>
            </a:rPr>
            <a:t>Questionario di </a:t>
          </a:r>
          <a:r>
            <a:rPr lang="it-IT" sz="1800" b="1" i="1" cap="small" baseline="0" dirty="0">
              <a:solidFill>
                <a:schemeClr val="accent5">
                  <a:lumMod val="50000"/>
                </a:schemeClr>
              </a:solidFill>
            </a:rPr>
            <a:t>Background</a:t>
          </a:r>
          <a:r>
            <a:rPr lang="it-IT" sz="1800" b="1" cap="small" baseline="0" dirty="0">
              <a:solidFill>
                <a:schemeClr val="accent5">
                  <a:lumMod val="50000"/>
                </a:schemeClr>
              </a:solidFill>
            </a:rPr>
            <a:t> (BQ)  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800" b="1" cap="small" baseline="0" dirty="0">
              <a:solidFill>
                <a:srgbClr val="0070C0"/>
              </a:solidFill>
            </a:rPr>
            <a:t>(4 </a:t>
          </a:r>
          <a:r>
            <a:rPr lang="it-IT" sz="1800" b="1" cap="small" baseline="0" dirty="0" smtClean="0">
              <a:solidFill>
                <a:srgbClr val="0070C0"/>
              </a:solidFill>
            </a:rPr>
            <a:t>minuti)  </a:t>
          </a:r>
          <a:endParaRPr lang="it-IT" sz="1800" b="1" cap="small" baseline="0" dirty="0">
            <a:solidFill>
              <a:srgbClr val="0070C0"/>
            </a:solidFill>
          </a:endParaRPr>
        </a:p>
      </dgm:t>
    </dgm:pt>
    <dgm:pt modelId="{0A7D0DE6-0B3A-44F3-89D8-342F78010B9C}" type="parTrans" cxnId="{FE76F47B-CBD4-4926-AD1A-52643D887924}">
      <dgm:prSet/>
      <dgm:spPr/>
      <dgm:t>
        <a:bodyPr/>
        <a:lstStyle/>
        <a:p>
          <a:endParaRPr lang="it-IT" sz="1800"/>
        </a:p>
      </dgm:t>
    </dgm:pt>
    <dgm:pt modelId="{8D73E9A0-F27C-4FF9-A1DC-51A32FF004DD}" type="sibTrans" cxnId="{FE76F47B-CBD4-4926-AD1A-52643D887924}">
      <dgm:prSet/>
      <dgm:spPr/>
      <dgm:t>
        <a:bodyPr/>
        <a:lstStyle/>
        <a:p>
          <a:endParaRPr lang="it-IT" sz="1800"/>
        </a:p>
      </dgm:t>
    </dgm:pt>
    <dgm:pt modelId="{FCA6A17C-33DA-4366-BEFD-78715556FA09}">
      <dgm:prSet phldrT="[Tes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t-IT" sz="1800" b="1" cap="small" baseline="0" dirty="0">
              <a:solidFill>
                <a:schemeClr val="accent5">
                  <a:lumMod val="50000"/>
                </a:schemeClr>
              </a:solidFill>
            </a:rPr>
            <a:t>Prove  di </a:t>
          </a:r>
          <a:r>
            <a:rPr lang="it-IT" sz="1800" b="1" i="1" cap="small" baseline="0" dirty="0">
              <a:solidFill>
                <a:schemeClr val="accent5">
                  <a:lumMod val="50000"/>
                </a:schemeClr>
              </a:solidFill>
            </a:rPr>
            <a:t>literacy</a:t>
          </a:r>
          <a:r>
            <a:rPr lang="it-IT" sz="1800" b="1" cap="small" baseline="0" dirty="0">
              <a:solidFill>
                <a:schemeClr val="accent5">
                  <a:lumMod val="50000"/>
                </a:schemeClr>
              </a:solidFill>
            </a:rPr>
            <a:t> e </a:t>
          </a:r>
          <a:r>
            <a:rPr lang="it-IT" sz="1800" b="1" i="1" cap="small" baseline="0" dirty="0">
              <a:solidFill>
                <a:schemeClr val="accent5">
                  <a:lumMod val="50000"/>
                </a:schemeClr>
              </a:solidFill>
            </a:rPr>
            <a:t>numeracy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800" b="1" cap="small" baseline="0" dirty="0">
              <a:solidFill>
                <a:srgbClr val="0070C0"/>
              </a:solidFill>
            </a:rPr>
            <a:t>(1h 32min)  </a:t>
          </a:r>
        </a:p>
      </dgm:t>
    </dgm:pt>
    <dgm:pt modelId="{B612D2C5-71B4-417F-A5B6-3E27BFFEE730}" type="parTrans" cxnId="{A0D4FE8B-5F54-46F2-BA97-C56AE1FD2C95}">
      <dgm:prSet/>
      <dgm:spPr/>
      <dgm:t>
        <a:bodyPr/>
        <a:lstStyle/>
        <a:p>
          <a:endParaRPr lang="it-IT" sz="1800"/>
        </a:p>
      </dgm:t>
    </dgm:pt>
    <dgm:pt modelId="{E152BA08-3AB3-43B5-88BE-DBB20106410F}" type="sibTrans" cxnId="{A0D4FE8B-5F54-46F2-BA97-C56AE1FD2C95}">
      <dgm:prSet/>
      <dgm:spPr/>
      <dgm:t>
        <a:bodyPr/>
        <a:lstStyle/>
        <a:p>
          <a:endParaRPr lang="it-IT" sz="1800"/>
        </a:p>
      </dgm:t>
    </dgm:pt>
    <dgm:pt modelId="{E0DDFF80-0C2A-48D4-8FF7-1C4FB83F33E3}">
      <dgm:prSet phldrT="[Testo]" custT="1"/>
      <dgm:spPr/>
      <dgm:t>
        <a:bodyPr/>
        <a:lstStyle/>
        <a:p>
          <a:pPr>
            <a:spcAft>
              <a:spcPts val="0"/>
            </a:spcAft>
          </a:pPr>
          <a:r>
            <a:rPr lang="it-IT" sz="1800" b="1" i="1" cap="small" baseline="0" dirty="0">
              <a:solidFill>
                <a:schemeClr val="accent5">
                  <a:lumMod val="50000"/>
                </a:schemeClr>
              </a:solidFill>
            </a:rPr>
            <a:t>Reading components </a:t>
          </a:r>
        </a:p>
        <a:p>
          <a:pPr>
            <a:spcAft>
              <a:spcPts val="0"/>
            </a:spcAft>
          </a:pPr>
          <a:r>
            <a:rPr lang="it-IT" sz="1800" b="1" cap="small" baseline="0" dirty="0">
              <a:solidFill>
                <a:srgbClr val="0070C0"/>
              </a:solidFill>
            </a:rPr>
            <a:t>(19 </a:t>
          </a:r>
          <a:r>
            <a:rPr lang="it-IT" sz="1800" b="1" cap="small" baseline="0" dirty="0" smtClean="0">
              <a:solidFill>
                <a:srgbClr val="0070C0"/>
              </a:solidFill>
            </a:rPr>
            <a:t>minuti)  </a:t>
          </a:r>
          <a:endParaRPr lang="it-IT" sz="1800" cap="small" baseline="0" dirty="0">
            <a:solidFill>
              <a:srgbClr val="0070C0"/>
            </a:solidFill>
          </a:endParaRPr>
        </a:p>
      </dgm:t>
    </dgm:pt>
    <dgm:pt modelId="{392E96D3-7057-4831-A3BE-E910CA09793C}" type="parTrans" cxnId="{78FB2142-0970-4329-ABEF-2DDB837DACDD}">
      <dgm:prSet/>
      <dgm:spPr/>
      <dgm:t>
        <a:bodyPr/>
        <a:lstStyle/>
        <a:p>
          <a:endParaRPr lang="it-IT" sz="1800"/>
        </a:p>
      </dgm:t>
    </dgm:pt>
    <dgm:pt modelId="{4E7DA246-3DEE-4E29-9F01-DB5495B3B3B3}" type="sibTrans" cxnId="{78FB2142-0970-4329-ABEF-2DDB837DACDD}">
      <dgm:prSet/>
      <dgm:spPr/>
      <dgm:t>
        <a:bodyPr/>
        <a:lstStyle/>
        <a:p>
          <a:endParaRPr lang="it-IT" sz="1800"/>
        </a:p>
      </dgm:t>
    </dgm:pt>
    <dgm:pt modelId="{7DE91101-5775-4A6D-9415-20CAA6442EC3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t-IT" sz="1800" b="1" i="1" cap="small" baseline="0" dirty="0">
              <a:solidFill>
                <a:schemeClr val="accent5">
                  <a:lumMod val="50000"/>
                </a:schemeClr>
              </a:solidFill>
            </a:rPr>
            <a:t>Problem solving                </a:t>
          </a:r>
          <a:endParaRPr lang="it-IT" sz="1800" b="1" i="1" cap="small" baseline="0" dirty="0" smtClean="0">
            <a:solidFill>
              <a:schemeClr val="accent5">
                <a:lumMod val="50000"/>
              </a:schemeClr>
            </a:solidFill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800" b="1" cap="small" baseline="0" dirty="0" smtClean="0">
              <a:solidFill>
                <a:srgbClr val="0070C0"/>
              </a:solidFill>
            </a:rPr>
            <a:t>(</a:t>
          </a:r>
          <a:r>
            <a:rPr lang="it-IT" sz="1800" b="1" cap="small" baseline="0" dirty="0">
              <a:solidFill>
                <a:srgbClr val="0070C0"/>
              </a:solidFill>
            </a:rPr>
            <a:t>32 </a:t>
          </a:r>
          <a:r>
            <a:rPr lang="it-IT" sz="1800" b="1" cap="small" baseline="0" dirty="0" smtClean="0">
              <a:solidFill>
                <a:srgbClr val="0070C0"/>
              </a:solidFill>
            </a:rPr>
            <a:t>minuti)  </a:t>
          </a:r>
          <a:endParaRPr lang="it-IT" sz="1800" b="1" cap="small" baseline="0" dirty="0">
            <a:solidFill>
              <a:srgbClr val="0070C0"/>
            </a:solidFill>
          </a:endParaRPr>
        </a:p>
      </dgm:t>
    </dgm:pt>
    <dgm:pt modelId="{1E8D27C8-E18F-4E57-AD5F-1560373EF01D}" type="parTrans" cxnId="{D05CAED6-208F-4641-AC8C-710599F4FB5C}">
      <dgm:prSet/>
      <dgm:spPr/>
      <dgm:t>
        <a:bodyPr/>
        <a:lstStyle/>
        <a:p>
          <a:endParaRPr lang="it-IT" sz="1800"/>
        </a:p>
      </dgm:t>
    </dgm:pt>
    <dgm:pt modelId="{6C46B2F3-EAAA-4CEB-9FD1-1FAB1EE4CF82}" type="sibTrans" cxnId="{D05CAED6-208F-4641-AC8C-710599F4FB5C}">
      <dgm:prSet/>
      <dgm:spPr/>
      <dgm:t>
        <a:bodyPr/>
        <a:lstStyle/>
        <a:p>
          <a:endParaRPr lang="it-IT" sz="1800"/>
        </a:p>
      </dgm:t>
    </dgm:pt>
    <dgm:pt modelId="{7ED82210-7271-4D0D-8471-BA01C5DFF4A1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t-IT" sz="1800" b="1" cap="small" baseline="0" dirty="0">
              <a:solidFill>
                <a:schemeClr val="accent5">
                  <a:lumMod val="50000"/>
                </a:schemeClr>
              </a:solidFill>
            </a:rPr>
            <a:t>Competenze agite                     </a:t>
          </a:r>
          <a:endParaRPr lang="it-IT" sz="1800" b="1" cap="small" baseline="0" dirty="0" smtClean="0">
            <a:solidFill>
              <a:schemeClr val="accent5">
                <a:lumMod val="50000"/>
              </a:schemeClr>
            </a:solidFill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800" b="1" cap="small" baseline="0" dirty="0" smtClean="0">
              <a:solidFill>
                <a:srgbClr val="0070C0"/>
              </a:solidFill>
            </a:rPr>
            <a:t>(</a:t>
          </a:r>
          <a:r>
            <a:rPr lang="it-IT" sz="1800" b="1" cap="small" baseline="0" dirty="0">
              <a:solidFill>
                <a:srgbClr val="0070C0"/>
              </a:solidFill>
            </a:rPr>
            <a:t>6 </a:t>
          </a:r>
          <a:r>
            <a:rPr lang="it-IT" sz="1800" b="1" cap="small" baseline="0" dirty="0" smtClean="0">
              <a:solidFill>
                <a:srgbClr val="0070C0"/>
              </a:solidFill>
            </a:rPr>
            <a:t>minuti)  </a:t>
          </a:r>
          <a:endParaRPr lang="it-IT" sz="1800" b="1" cap="small" baseline="0" dirty="0">
            <a:solidFill>
              <a:srgbClr val="0070C0"/>
            </a:solidFill>
          </a:endParaRPr>
        </a:p>
      </dgm:t>
    </dgm:pt>
    <dgm:pt modelId="{061B40AA-2540-4689-851D-E0B536E9C78D}" type="parTrans" cxnId="{19680F1B-8067-4ADB-8D88-F93ABEE0BF11}">
      <dgm:prSet/>
      <dgm:spPr/>
      <dgm:t>
        <a:bodyPr/>
        <a:lstStyle/>
        <a:p>
          <a:endParaRPr lang="it-IT" sz="1800"/>
        </a:p>
      </dgm:t>
    </dgm:pt>
    <dgm:pt modelId="{4632D82B-CFC8-4A73-B1C2-15EB06F749B6}" type="sibTrans" cxnId="{19680F1B-8067-4ADB-8D88-F93ABEE0BF11}">
      <dgm:prSet/>
      <dgm:spPr/>
      <dgm:t>
        <a:bodyPr/>
        <a:lstStyle/>
        <a:p>
          <a:endParaRPr lang="it-IT" sz="1800"/>
        </a:p>
      </dgm:t>
    </dgm:pt>
    <dgm:pt modelId="{44F1B43A-296C-4CB5-99AD-82512A0694E2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it-IT" sz="1800" b="1" cap="small" baseline="0" dirty="0">
              <a:solidFill>
                <a:schemeClr val="accent5">
                  <a:lumMod val="50000"/>
                </a:schemeClr>
              </a:solidFill>
            </a:rPr>
            <a:t>Benessere soggettivo e salute </a:t>
          </a:r>
          <a:endParaRPr lang="it-IT" sz="1800" b="1" cap="small" baseline="0" dirty="0" smtClean="0">
            <a:solidFill>
              <a:schemeClr val="accent5">
                <a:lumMod val="50000"/>
              </a:schemeClr>
            </a:solidFill>
          </a:endParaRPr>
        </a:p>
        <a:p>
          <a:pPr>
            <a:spcAft>
              <a:spcPts val="0"/>
            </a:spcAft>
          </a:pPr>
          <a:r>
            <a:rPr lang="it-IT" sz="1800" b="1" cap="small" baseline="0" dirty="0" smtClean="0">
              <a:solidFill>
                <a:srgbClr val="0070C0"/>
              </a:solidFill>
            </a:rPr>
            <a:t>(</a:t>
          </a:r>
          <a:r>
            <a:rPr lang="it-IT" sz="1800" b="1" cap="small" baseline="0" dirty="0">
              <a:solidFill>
                <a:srgbClr val="0070C0"/>
              </a:solidFill>
            </a:rPr>
            <a:t>4 </a:t>
          </a:r>
          <a:r>
            <a:rPr lang="it-IT" sz="1800" b="1" cap="small" baseline="0" dirty="0" smtClean="0">
              <a:solidFill>
                <a:srgbClr val="0070C0"/>
              </a:solidFill>
            </a:rPr>
            <a:t>minuti)  </a:t>
          </a:r>
          <a:endParaRPr lang="it-IT" sz="1800" b="1" cap="small" baseline="0" dirty="0">
            <a:solidFill>
              <a:srgbClr val="0070C0"/>
            </a:solidFill>
          </a:endParaRPr>
        </a:p>
      </dgm:t>
    </dgm:pt>
    <dgm:pt modelId="{99550E22-B80C-421C-A7C9-E01055FECADE}" type="parTrans" cxnId="{492537FA-2FCA-44AE-A168-5C4A22F12546}">
      <dgm:prSet/>
      <dgm:spPr/>
      <dgm:t>
        <a:bodyPr/>
        <a:lstStyle/>
        <a:p>
          <a:endParaRPr lang="it-IT" sz="1800"/>
        </a:p>
      </dgm:t>
    </dgm:pt>
    <dgm:pt modelId="{A14BBB1E-A881-4A28-80CA-57E4A674FC71}" type="sibTrans" cxnId="{492537FA-2FCA-44AE-A168-5C4A22F12546}">
      <dgm:prSet/>
      <dgm:spPr/>
      <dgm:t>
        <a:bodyPr/>
        <a:lstStyle/>
        <a:p>
          <a:endParaRPr lang="it-IT" sz="1800"/>
        </a:p>
      </dgm:t>
    </dgm:pt>
    <dgm:pt modelId="{7857A445-2A68-416B-B8EE-25447365BFDE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it-IT" sz="1800" b="1" cap="small" baseline="0" dirty="0">
              <a:solidFill>
                <a:schemeClr val="accent5">
                  <a:lumMod val="50000"/>
                </a:schemeClr>
              </a:solidFill>
            </a:rPr>
            <a:t>Interessi e obiettivi di carriera </a:t>
          </a:r>
          <a:r>
            <a:rPr lang="it-IT" sz="1800" b="1" cap="small" baseline="0" dirty="0">
              <a:solidFill>
                <a:srgbClr val="0070C0"/>
              </a:solidFill>
            </a:rPr>
            <a:t>(11 </a:t>
          </a:r>
          <a:r>
            <a:rPr lang="it-IT" sz="1800" b="1" cap="small" baseline="0" dirty="0" smtClean="0">
              <a:solidFill>
                <a:srgbClr val="0070C0"/>
              </a:solidFill>
            </a:rPr>
            <a:t>minuti)  </a:t>
          </a:r>
          <a:endParaRPr lang="it-IT" sz="1800" b="1" cap="small" baseline="0" dirty="0">
            <a:solidFill>
              <a:srgbClr val="0070C0"/>
            </a:solidFill>
          </a:endParaRPr>
        </a:p>
      </dgm:t>
    </dgm:pt>
    <dgm:pt modelId="{A96ADB32-CB16-41FA-AD29-C7AAF195C8C2}" type="parTrans" cxnId="{43F4DB0A-B99E-4CF5-8344-CA995A3F205F}">
      <dgm:prSet/>
      <dgm:spPr/>
      <dgm:t>
        <a:bodyPr/>
        <a:lstStyle/>
        <a:p>
          <a:endParaRPr lang="it-IT" sz="1800"/>
        </a:p>
      </dgm:t>
    </dgm:pt>
    <dgm:pt modelId="{140A39EC-C4F8-4433-A953-6A66C3E2CB31}" type="sibTrans" cxnId="{43F4DB0A-B99E-4CF5-8344-CA995A3F205F}">
      <dgm:prSet/>
      <dgm:spPr/>
      <dgm:t>
        <a:bodyPr/>
        <a:lstStyle/>
        <a:p>
          <a:endParaRPr lang="it-IT" sz="1800"/>
        </a:p>
      </dgm:t>
    </dgm:pt>
    <dgm:pt modelId="{5C327B92-39C1-49D3-8145-1FB2491B9D71}" type="pres">
      <dgm:prSet presAssocID="{E415691C-59B5-4DC3-93A0-CB6A08B65C9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FC9E76C7-A771-4946-9584-2EB6C7BBE6A5}" type="pres">
      <dgm:prSet presAssocID="{C44F901F-AF62-4473-A754-05D92AF2B88F}" presName="hierRoot1" presStyleCnt="0"/>
      <dgm:spPr/>
    </dgm:pt>
    <dgm:pt modelId="{E7970BF8-2484-4A23-860C-FE941390C6FE}" type="pres">
      <dgm:prSet presAssocID="{C44F901F-AF62-4473-A754-05D92AF2B88F}" presName="composite" presStyleCnt="0"/>
      <dgm:spPr/>
    </dgm:pt>
    <dgm:pt modelId="{B7A79C84-8FF6-496B-AFC8-74563708CBFD}" type="pres">
      <dgm:prSet presAssocID="{C44F901F-AF62-4473-A754-05D92AF2B88F}" presName="background" presStyleLbl="node0" presStyleIdx="0" presStyleCnt="1"/>
      <dgm:spPr/>
    </dgm:pt>
    <dgm:pt modelId="{17441934-4B56-4673-A1C2-E2A874092055}" type="pres">
      <dgm:prSet presAssocID="{C44F901F-AF62-4473-A754-05D92AF2B88F}" presName="text" presStyleLbl="fgAcc0" presStyleIdx="0" presStyleCnt="1" custScaleX="270619" custScaleY="103483" custLinFactNeighborX="-223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E3449D4-3FE0-4641-8A5D-FCCD89B3F13E}" type="pres">
      <dgm:prSet presAssocID="{C44F901F-AF62-4473-A754-05D92AF2B88F}" presName="hierChild2" presStyleCnt="0"/>
      <dgm:spPr/>
    </dgm:pt>
    <dgm:pt modelId="{593FE21A-2966-49E3-BFFF-F0AB78B12EFE}" type="pres">
      <dgm:prSet presAssocID="{B612D2C5-71B4-417F-A5B6-3E27BFFEE730}" presName="Name10" presStyleLbl="parChTrans1D2" presStyleIdx="0" presStyleCnt="2"/>
      <dgm:spPr/>
      <dgm:t>
        <a:bodyPr/>
        <a:lstStyle/>
        <a:p>
          <a:endParaRPr lang="it-IT"/>
        </a:p>
      </dgm:t>
    </dgm:pt>
    <dgm:pt modelId="{2D3994B0-B534-4D90-AA91-363C7BF45436}" type="pres">
      <dgm:prSet presAssocID="{FCA6A17C-33DA-4366-BEFD-78715556FA09}" presName="hierRoot2" presStyleCnt="0"/>
      <dgm:spPr/>
    </dgm:pt>
    <dgm:pt modelId="{2097687C-8A9B-41E4-A5B7-569A4787890A}" type="pres">
      <dgm:prSet presAssocID="{FCA6A17C-33DA-4366-BEFD-78715556FA09}" presName="composite2" presStyleCnt="0"/>
      <dgm:spPr/>
    </dgm:pt>
    <dgm:pt modelId="{33A64013-24E3-45E4-97AE-E36D53BE590E}" type="pres">
      <dgm:prSet presAssocID="{FCA6A17C-33DA-4366-BEFD-78715556FA09}" presName="background2" presStyleLbl="node2" presStyleIdx="0" presStyleCnt="2"/>
      <dgm:spPr/>
    </dgm:pt>
    <dgm:pt modelId="{1BFC1954-CFD5-4E39-9451-8BF84CBFAADA}" type="pres">
      <dgm:prSet presAssocID="{FCA6A17C-33DA-4366-BEFD-78715556FA09}" presName="text2" presStyleLbl="fgAcc2" presStyleIdx="0" presStyleCnt="2" custScaleX="231993" custLinFactNeighborX="-25096" custLinFactNeighborY="614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2933553-0E99-4B84-8A7A-FCA7119613AC}" type="pres">
      <dgm:prSet presAssocID="{FCA6A17C-33DA-4366-BEFD-78715556FA09}" presName="hierChild3" presStyleCnt="0"/>
      <dgm:spPr/>
    </dgm:pt>
    <dgm:pt modelId="{405311DE-E7BC-43B1-9643-EFE9387B3B3D}" type="pres">
      <dgm:prSet presAssocID="{1E8D27C8-E18F-4E57-AD5F-1560373EF01D}" presName="Name17" presStyleLbl="parChTrans1D3" presStyleIdx="0" presStyleCnt="1"/>
      <dgm:spPr/>
      <dgm:t>
        <a:bodyPr/>
        <a:lstStyle/>
        <a:p>
          <a:endParaRPr lang="it-IT"/>
        </a:p>
      </dgm:t>
    </dgm:pt>
    <dgm:pt modelId="{792E99F4-05C1-4F5E-A39C-9F9292679959}" type="pres">
      <dgm:prSet presAssocID="{7DE91101-5775-4A6D-9415-20CAA6442EC3}" presName="hierRoot3" presStyleCnt="0"/>
      <dgm:spPr/>
    </dgm:pt>
    <dgm:pt modelId="{1D3FD498-05A3-4B7B-A065-9E503E32C298}" type="pres">
      <dgm:prSet presAssocID="{7DE91101-5775-4A6D-9415-20CAA6442EC3}" presName="composite3" presStyleCnt="0"/>
      <dgm:spPr/>
    </dgm:pt>
    <dgm:pt modelId="{FF824259-9BB5-4C50-A908-2F135E0C51B4}" type="pres">
      <dgm:prSet presAssocID="{7DE91101-5775-4A6D-9415-20CAA6442EC3}" presName="background3" presStyleLbl="node3" presStyleIdx="0" presStyleCnt="1"/>
      <dgm:spPr/>
    </dgm:pt>
    <dgm:pt modelId="{DA37A9A2-77D8-471E-A64C-48F95729267C}" type="pres">
      <dgm:prSet presAssocID="{7DE91101-5775-4A6D-9415-20CAA6442EC3}" presName="text3" presStyleLbl="fgAcc3" presStyleIdx="0" presStyleCnt="1" custScaleX="23199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894765E-81FE-44E7-942A-10FD7DFFBBF6}" type="pres">
      <dgm:prSet presAssocID="{7DE91101-5775-4A6D-9415-20CAA6442EC3}" presName="hierChild4" presStyleCnt="0"/>
      <dgm:spPr/>
    </dgm:pt>
    <dgm:pt modelId="{7C652D84-C50F-454B-9CE5-854E385BE961}" type="pres">
      <dgm:prSet presAssocID="{061B40AA-2540-4689-851D-E0B536E9C78D}" presName="Name23" presStyleLbl="parChTrans1D4" presStyleIdx="0" presStyleCnt="3"/>
      <dgm:spPr/>
      <dgm:t>
        <a:bodyPr/>
        <a:lstStyle/>
        <a:p>
          <a:endParaRPr lang="it-IT"/>
        </a:p>
      </dgm:t>
    </dgm:pt>
    <dgm:pt modelId="{4ACE0B3C-1E56-4FA5-9EB6-5335DB7E5C9B}" type="pres">
      <dgm:prSet presAssocID="{7ED82210-7271-4D0D-8471-BA01C5DFF4A1}" presName="hierRoot4" presStyleCnt="0"/>
      <dgm:spPr/>
    </dgm:pt>
    <dgm:pt modelId="{F42CF8BE-6A94-4E6D-AD01-E27ECA00E8A9}" type="pres">
      <dgm:prSet presAssocID="{7ED82210-7271-4D0D-8471-BA01C5DFF4A1}" presName="composite4" presStyleCnt="0"/>
      <dgm:spPr/>
    </dgm:pt>
    <dgm:pt modelId="{D8864E94-547F-445C-AB81-ABEB3D2BCB2C}" type="pres">
      <dgm:prSet presAssocID="{7ED82210-7271-4D0D-8471-BA01C5DFF4A1}" presName="background4" presStyleLbl="node4" presStyleIdx="0" presStyleCnt="3"/>
      <dgm:spPr/>
    </dgm:pt>
    <dgm:pt modelId="{474985ED-1519-4190-A7ED-3144BECAAD3B}" type="pres">
      <dgm:prSet presAssocID="{7ED82210-7271-4D0D-8471-BA01C5DFF4A1}" presName="text4" presStyleLbl="fgAcc4" presStyleIdx="0" presStyleCnt="3" custScaleX="23199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F3556B3-D31F-4947-9CC0-A657F77023AF}" type="pres">
      <dgm:prSet presAssocID="{7ED82210-7271-4D0D-8471-BA01C5DFF4A1}" presName="hierChild5" presStyleCnt="0"/>
      <dgm:spPr/>
    </dgm:pt>
    <dgm:pt modelId="{71D7E1A0-FC10-4801-8B69-A3D0B9EEA1EA}" type="pres">
      <dgm:prSet presAssocID="{99550E22-B80C-421C-A7C9-E01055FECADE}" presName="Name23" presStyleLbl="parChTrans1D4" presStyleIdx="1" presStyleCnt="3"/>
      <dgm:spPr/>
      <dgm:t>
        <a:bodyPr/>
        <a:lstStyle/>
        <a:p>
          <a:endParaRPr lang="it-IT"/>
        </a:p>
      </dgm:t>
    </dgm:pt>
    <dgm:pt modelId="{0FA91370-0979-4DA7-878E-F650E0DF394A}" type="pres">
      <dgm:prSet presAssocID="{44F1B43A-296C-4CB5-99AD-82512A0694E2}" presName="hierRoot4" presStyleCnt="0"/>
      <dgm:spPr/>
    </dgm:pt>
    <dgm:pt modelId="{9916349A-DD63-4626-BE98-31F5FBBA585C}" type="pres">
      <dgm:prSet presAssocID="{44F1B43A-296C-4CB5-99AD-82512A0694E2}" presName="composite4" presStyleCnt="0"/>
      <dgm:spPr/>
    </dgm:pt>
    <dgm:pt modelId="{A68586D8-D45F-4E7E-B754-8D977A4E698D}" type="pres">
      <dgm:prSet presAssocID="{44F1B43A-296C-4CB5-99AD-82512A0694E2}" presName="background4" presStyleLbl="node4" presStyleIdx="1" presStyleCnt="3"/>
      <dgm:spPr/>
    </dgm:pt>
    <dgm:pt modelId="{5790C335-8BCD-423A-8629-D505CEFF43C9}" type="pres">
      <dgm:prSet presAssocID="{44F1B43A-296C-4CB5-99AD-82512A0694E2}" presName="text4" presStyleLbl="fgAcc4" presStyleIdx="1" presStyleCnt="3" custScaleX="23199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F150BF2-6925-4A18-BFAA-051E7CB09AB0}" type="pres">
      <dgm:prSet presAssocID="{44F1B43A-296C-4CB5-99AD-82512A0694E2}" presName="hierChild5" presStyleCnt="0"/>
      <dgm:spPr/>
    </dgm:pt>
    <dgm:pt modelId="{1182A778-6161-4FF0-A388-B700F545F5BB}" type="pres">
      <dgm:prSet presAssocID="{A96ADB32-CB16-41FA-AD29-C7AAF195C8C2}" presName="Name23" presStyleLbl="parChTrans1D4" presStyleIdx="2" presStyleCnt="3"/>
      <dgm:spPr/>
      <dgm:t>
        <a:bodyPr/>
        <a:lstStyle/>
        <a:p>
          <a:endParaRPr lang="it-IT"/>
        </a:p>
      </dgm:t>
    </dgm:pt>
    <dgm:pt modelId="{72C5C6A6-6986-4C47-BCB8-6ADFACFA4273}" type="pres">
      <dgm:prSet presAssocID="{7857A445-2A68-416B-B8EE-25447365BFDE}" presName="hierRoot4" presStyleCnt="0"/>
      <dgm:spPr/>
    </dgm:pt>
    <dgm:pt modelId="{A4C68363-E470-4582-A51A-CFBCDE851033}" type="pres">
      <dgm:prSet presAssocID="{7857A445-2A68-416B-B8EE-25447365BFDE}" presName="composite4" presStyleCnt="0"/>
      <dgm:spPr/>
    </dgm:pt>
    <dgm:pt modelId="{703C32A6-9029-4C0A-87A2-53C58B26A4CA}" type="pres">
      <dgm:prSet presAssocID="{7857A445-2A68-416B-B8EE-25447365BFDE}" presName="background4" presStyleLbl="node4" presStyleIdx="2" presStyleCnt="3"/>
      <dgm:spPr/>
    </dgm:pt>
    <dgm:pt modelId="{0E11935F-F83C-425A-8FC7-903E2DFE0AAD}" type="pres">
      <dgm:prSet presAssocID="{7857A445-2A68-416B-B8EE-25447365BFDE}" presName="text4" presStyleLbl="fgAcc4" presStyleIdx="2" presStyleCnt="3" custScaleX="23199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35C81B5-F767-4F46-9CDE-892E49049D0C}" type="pres">
      <dgm:prSet presAssocID="{7857A445-2A68-416B-B8EE-25447365BFDE}" presName="hierChild5" presStyleCnt="0"/>
      <dgm:spPr/>
    </dgm:pt>
    <dgm:pt modelId="{F8106283-5C83-4097-A04D-F50053F8ABA4}" type="pres">
      <dgm:prSet presAssocID="{392E96D3-7057-4831-A3BE-E910CA09793C}" presName="Name10" presStyleLbl="parChTrans1D2" presStyleIdx="1" presStyleCnt="2"/>
      <dgm:spPr/>
      <dgm:t>
        <a:bodyPr/>
        <a:lstStyle/>
        <a:p>
          <a:endParaRPr lang="it-IT"/>
        </a:p>
      </dgm:t>
    </dgm:pt>
    <dgm:pt modelId="{B5B97F05-AAF5-4562-A18C-9B7B85D70C8D}" type="pres">
      <dgm:prSet presAssocID="{E0DDFF80-0C2A-48D4-8FF7-1C4FB83F33E3}" presName="hierRoot2" presStyleCnt="0"/>
      <dgm:spPr/>
    </dgm:pt>
    <dgm:pt modelId="{312BBE81-136E-408F-8980-F972BA40688D}" type="pres">
      <dgm:prSet presAssocID="{E0DDFF80-0C2A-48D4-8FF7-1C4FB83F33E3}" presName="composite2" presStyleCnt="0"/>
      <dgm:spPr/>
    </dgm:pt>
    <dgm:pt modelId="{3AFABEAA-E68F-440A-8945-BFCB6489C3E7}" type="pres">
      <dgm:prSet presAssocID="{E0DDFF80-0C2A-48D4-8FF7-1C4FB83F33E3}" presName="background2" presStyleLbl="node2" presStyleIdx="1" presStyleCnt="2"/>
      <dgm:spPr/>
    </dgm:pt>
    <dgm:pt modelId="{53AB0762-5FF8-4116-A2DB-229904890676}" type="pres">
      <dgm:prSet presAssocID="{E0DDFF80-0C2A-48D4-8FF7-1C4FB83F33E3}" presName="text2" presStyleLbl="fgAcc2" presStyleIdx="1" presStyleCnt="2" custScaleX="231993" custLinFactNeighborX="-2267" custLinFactNeighborY="714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C4F87FC-FC14-4470-BD87-095C57DD0EA1}" type="pres">
      <dgm:prSet presAssocID="{E0DDFF80-0C2A-48D4-8FF7-1C4FB83F33E3}" presName="hierChild3" presStyleCnt="0"/>
      <dgm:spPr/>
    </dgm:pt>
  </dgm:ptLst>
  <dgm:cxnLst>
    <dgm:cxn modelId="{005BA980-68CC-40AA-8B63-2EA5BE40CD4A}" type="presOf" srcId="{44F1B43A-296C-4CB5-99AD-82512A0694E2}" destId="{5790C335-8BCD-423A-8629-D505CEFF43C9}" srcOrd="0" destOrd="0" presId="urn:microsoft.com/office/officeart/2005/8/layout/hierarchy1"/>
    <dgm:cxn modelId="{492537FA-2FCA-44AE-A168-5C4A22F12546}" srcId="{7DE91101-5775-4A6D-9415-20CAA6442EC3}" destId="{44F1B43A-296C-4CB5-99AD-82512A0694E2}" srcOrd="1" destOrd="0" parTransId="{99550E22-B80C-421C-A7C9-E01055FECADE}" sibTransId="{A14BBB1E-A881-4A28-80CA-57E4A674FC71}"/>
    <dgm:cxn modelId="{D39B4AA3-DEFC-4E71-9A44-12209DE2309D}" type="presOf" srcId="{FCA6A17C-33DA-4366-BEFD-78715556FA09}" destId="{1BFC1954-CFD5-4E39-9451-8BF84CBFAADA}" srcOrd="0" destOrd="0" presId="urn:microsoft.com/office/officeart/2005/8/layout/hierarchy1"/>
    <dgm:cxn modelId="{DF713245-3D19-4406-9B2F-F494259B0A0C}" type="presOf" srcId="{7ED82210-7271-4D0D-8471-BA01C5DFF4A1}" destId="{474985ED-1519-4190-A7ED-3144BECAAD3B}" srcOrd="0" destOrd="0" presId="urn:microsoft.com/office/officeart/2005/8/layout/hierarchy1"/>
    <dgm:cxn modelId="{D05CAED6-208F-4641-AC8C-710599F4FB5C}" srcId="{FCA6A17C-33DA-4366-BEFD-78715556FA09}" destId="{7DE91101-5775-4A6D-9415-20CAA6442EC3}" srcOrd="0" destOrd="0" parTransId="{1E8D27C8-E18F-4E57-AD5F-1560373EF01D}" sibTransId="{6C46B2F3-EAAA-4CEB-9FD1-1FAB1EE4CF82}"/>
    <dgm:cxn modelId="{A9F59839-50C6-404C-8A18-93B9EC1182DF}" type="presOf" srcId="{C44F901F-AF62-4473-A754-05D92AF2B88F}" destId="{17441934-4B56-4673-A1C2-E2A874092055}" srcOrd="0" destOrd="0" presId="urn:microsoft.com/office/officeart/2005/8/layout/hierarchy1"/>
    <dgm:cxn modelId="{19680F1B-8067-4ADB-8D88-F93ABEE0BF11}" srcId="{7DE91101-5775-4A6D-9415-20CAA6442EC3}" destId="{7ED82210-7271-4D0D-8471-BA01C5DFF4A1}" srcOrd="0" destOrd="0" parTransId="{061B40AA-2540-4689-851D-E0B536E9C78D}" sibTransId="{4632D82B-CFC8-4A73-B1C2-15EB06F749B6}"/>
    <dgm:cxn modelId="{A8B76F09-19D9-46E7-AD52-F8335E3DBBA1}" type="presOf" srcId="{B612D2C5-71B4-417F-A5B6-3E27BFFEE730}" destId="{593FE21A-2966-49E3-BFFF-F0AB78B12EFE}" srcOrd="0" destOrd="0" presId="urn:microsoft.com/office/officeart/2005/8/layout/hierarchy1"/>
    <dgm:cxn modelId="{F80B0443-F264-4999-B01E-A3999574A5AC}" type="presOf" srcId="{1E8D27C8-E18F-4E57-AD5F-1560373EF01D}" destId="{405311DE-E7BC-43B1-9643-EFE9387B3B3D}" srcOrd="0" destOrd="0" presId="urn:microsoft.com/office/officeart/2005/8/layout/hierarchy1"/>
    <dgm:cxn modelId="{A0D4FE8B-5F54-46F2-BA97-C56AE1FD2C95}" srcId="{C44F901F-AF62-4473-A754-05D92AF2B88F}" destId="{FCA6A17C-33DA-4366-BEFD-78715556FA09}" srcOrd="0" destOrd="0" parTransId="{B612D2C5-71B4-417F-A5B6-3E27BFFEE730}" sibTransId="{E152BA08-3AB3-43B5-88BE-DBB20106410F}"/>
    <dgm:cxn modelId="{90A80B05-7B48-443B-A4DE-517720CA5D54}" type="presOf" srcId="{E0DDFF80-0C2A-48D4-8FF7-1C4FB83F33E3}" destId="{53AB0762-5FF8-4116-A2DB-229904890676}" srcOrd="0" destOrd="0" presId="urn:microsoft.com/office/officeart/2005/8/layout/hierarchy1"/>
    <dgm:cxn modelId="{78FB2142-0970-4329-ABEF-2DDB837DACDD}" srcId="{C44F901F-AF62-4473-A754-05D92AF2B88F}" destId="{E0DDFF80-0C2A-48D4-8FF7-1C4FB83F33E3}" srcOrd="1" destOrd="0" parTransId="{392E96D3-7057-4831-A3BE-E910CA09793C}" sibTransId="{4E7DA246-3DEE-4E29-9F01-DB5495B3B3B3}"/>
    <dgm:cxn modelId="{F9C4C0C3-A9A0-4402-8ACE-E5F4048806F7}" type="presOf" srcId="{392E96D3-7057-4831-A3BE-E910CA09793C}" destId="{F8106283-5C83-4097-A04D-F50053F8ABA4}" srcOrd="0" destOrd="0" presId="urn:microsoft.com/office/officeart/2005/8/layout/hierarchy1"/>
    <dgm:cxn modelId="{BDDD7175-68D7-46C9-B63A-B97048583010}" type="presOf" srcId="{E415691C-59B5-4DC3-93A0-CB6A08B65C9F}" destId="{5C327B92-39C1-49D3-8145-1FB2491B9D71}" srcOrd="0" destOrd="0" presId="urn:microsoft.com/office/officeart/2005/8/layout/hierarchy1"/>
    <dgm:cxn modelId="{43F4DB0A-B99E-4CF5-8344-CA995A3F205F}" srcId="{7DE91101-5775-4A6D-9415-20CAA6442EC3}" destId="{7857A445-2A68-416B-B8EE-25447365BFDE}" srcOrd="2" destOrd="0" parTransId="{A96ADB32-CB16-41FA-AD29-C7AAF195C8C2}" sibTransId="{140A39EC-C4F8-4433-A953-6A66C3E2CB31}"/>
    <dgm:cxn modelId="{188ADC0F-E950-490B-A569-C6F5FD4B7B94}" type="presOf" srcId="{061B40AA-2540-4689-851D-E0B536E9C78D}" destId="{7C652D84-C50F-454B-9CE5-854E385BE961}" srcOrd="0" destOrd="0" presId="urn:microsoft.com/office/officeart/2005/8/layout/hierarchy1"/>
    <dgm:cxn modelId="{10C92542-2508-4166-9C85-F4589FBFE18D}" type="presOf" srcId="{99550E22-B80C-421C-A7C9-E01055FECADE}" destId="{71D7E1A0-FC10-4801-8B69-A3D0B9EEA1EA}" srcOrd="0" destOrd="0" presId="urn:microsoft.com/office/officeart/2005/8/layout/hierarchy1"/>
    <dgm:cxn modelId="{2C6BEB97-0593-42D5-8CDA-66B43EF92542}" type="presOf" srcId="{7DE91101-5775-4A6D-9415-20CAA6442EC3}" destId="{DA37A9A2-77D8-471E-A64C-48F95729267C}" srcOrd="0" destOrd="0" presId="urn:microsoft.com/office/officeart/2005/8/layout/hierarchy1"/>
    <dgm:cxn modelId="{45EB9F5E-31A0-45E5-9AEC-41EC5FB21376}" type="presOf" srcId="{A96ADB32-CB16-41FA-AD29-C7AAF195C8C2}" destId="{1182A778-6161-4FF0-A388-B700F545F5BB}" srcOrd="0" destOrd="0" presId="urn:microsoft.com/office/officeart/2005/8/layout/hierarchy1"/>
    <dgm:cxn modelId="{15D13730-AAD8-4A27-B1EC-674C4F3420D7}" type="presOf" srcId="{7857A445-2A68-416B-B8EE-25447365BFDE}" destId="{0E11935F-F83C-425A-8FC7-903E2DFE0AAD}" srcOrd="0" destOrd="0" presId="urn:microsoft.com/office/officeart/2005/8/layout/hierarchy1"/>
    <dgm:cxn modelId="{FE76F47B-CBD4-4926-AD1A-52643D887924}" srcId="{E415691C-59B5-4DC3-93A0-CB6A08B65C9F}" destId="{C44F901F-AF62-4473-A754-05D92AF2B88F}" srcOrd="0" destOrd="0" parTransId="{0A7D0DE6-0B3A-44F3-89D8-342F78010B9C}" sibTransId="{8D73E9A0-F27C-4FF9-A1DC-51A32FF004DD}"/>
    <dgm:cxn modelId="{AF0882EE-5FBE-4E28-8A73-B8E0FA25C84A}" type="presParOf" srcId="{5C327B92-39C1-49D3-8145-1FB2491B9D71}" destId="{FC9E76C7-A771-4946-9584-2EB6C7BBE6A5}" srcOrd="0" destOrd="0" presId="urn:microsoft.com/office/officeart/2005/8/layout/hierarchy1"/>
    <dgm:cxn modelId="{118B4119-C4B4-4FE8-A713-FD70F9677F24}" type="presParOf" srcId="{FC9E76C7-A771-4946-9584-2EB6C7BBE6A5}" destId="{E7970BF8-2484-4A23-860C-FE941390C6FE}" srcOrd="0" destOrd="0" presId="urn:microsoft.com/office/officeart/2005/8/layout/hierarchy1"/>
    <dgm:cxn modelId="{BA7173DF-643F-4799-8935-D26013E7C1A4}" type="presParOf" srcId="{E7970BF8-2484-4A23-860C-FE941390C6FE}" destId="{B7A79C84-8FF6-496B-AFC8-74563708CBFD}" srcOrd="0" destOrd="0" presId="urn:microsoft.com/office/officeart/2005/8/layout/hierarchy1"/>
    <dgm:cxn modelId="{A2C73085-8929-483C-87D5-1B90291183A2}" type="presParOf" srcId="{E7970BF8-2484-4A23-860C-FE941390C6FE}" destId="{17441934-4B56-4673-A1C2-E2A874092055}" srcOrd="1" destOrd="0" presId="urn:microsoft.com/office/officeart/2005/8/layout/hierarchy1"/>
    <dgm:cxn modelId="{692685D7-F9CF-4EFE-A1CF-78A8F092CA2B}" type="presParOf" srcId="{FC9E76C7-A771-4946-9584-2EB6C7BBE6A5}" destId="{1E3449D4-3FE0-4641-8A5D-FCCD89B3F13E}" srcOrd="1" destOrd="0" presId="urn:microsoft.com/office/officeart/2005/8/layout/hierarchy1"/>
    <dgm:cxn modelId="{52F44E7E-E085-4850-917A-3461C095033E}" type="presParOf" srcId="{1E3449D4-3FE0-4641-8A5D-FCCD89B3F13E}" destId="{593FE21A-2966-49E3-BFFF-F0AB78B12EFE}" srcOrd="0" destOrd="0" presId="urn:microsoft.com/office/officeart/2005/8/layout/hierarchy1"/>
    <dgm:cxn modelId="{D5E4A596-483C-4EE3-AD93-B4E68B488637}" type="presParOf" srcId="{1E3449D4-3FE0-4641-8A5D-FCCD89B3F13E}" destId="{2D3994B0-B534-4D90-AA91-363C7BF45436}" srcOrd="1" destOrd="0" presId="urn:microsoft.com/office/officeart/2005/8/layout/hierarchy1"/>
    <dgm:cxn modelId="{44DF91A6-EFC4-46EC-A0FC-D7D81D02630E}" type="presParOf" srcId="{2D3994B0-B534-4D90-AA91-363C7BF45436}" destId="{2097687C-8A9B-41E4-A5B7-569A4787890A}" srcOrd="0" destOrd="0" presId="urn:microsoft.com/office/officeart/2005/8/layout/hierarchy1"/>
    <dgm:cxn modelId="{06ACDF53-BCF4-4DF6-80FF-F375A8A21619}" type="presParOf" srcId="{2097687C-8A9B-41E4-A5B7-569A4787890A}" destId="{33A64013-24E3-45E4-97AE-E36D53BE590E}" srcOrd="0" destOrd="0" presId="urn:microsoft.com/office/officeart/2005/8/layout/hierarchy1"/>
    <dgm:cxn modelId="{42A8EDC7-288A-4324-AEBE-CD82BEC94D3D}" type="presParOf" srcId="{2097687C-8A9B-41E4-A5B7-569A4787890A}" destId="{1BFC1954-CFD5-4E39-9451-8BF84CBFAADA}" srcOrd="1" destOrd="0" presId="urn:microsoft.com/office/officeart/2005/8/layout/hierarchy1"/>
    <dgm:cxn modelId="{CA634234-1E2B-4430-AB00-49EA1F23D8C0}" type="presParOf" srcId="{2D3994B0-B534-4D90-AA91-363C7BF45436}" destId="{12933553-0E99-4B84-8A7A-FCA7119613AC}" srcOrd="1" destOrd="0" presId="urn:microsoft.com/office/officeart/2005/8/layout/hierarchy1"/>
    <dgm:cxn modelId="{08A748BA-450F-4F4D-B0AB-4BCD71F73482}" type="presParOf" srcId="{12933553-0E99-4B84-8A7A-FCA7119613AC}" destId="{405311DE-E7BC-43B1-9643-EFE9387B3B3D}" srcOrd="0" destOrd="0" presId="urn:microsoft.com/office/officeart/2005/8/layout/hierarchy1"/>
    <dgm:cxn modelId="{8C67DC73-B444-4EAC-8F9E-273182365A89}" type="presParOf" srcId="{12933553-0E99-4B84-8A7A-FCA7119613AC}" destId="{792E99F4-05C1-4F5E-A39C-9F9292679959}" srcOrd="1" destOrd="0" presId="urn:microsoft.com/office/officeart/2005/8/layout/hierarchy1"/>
    <dgm:cxn modelId="{656DEEA6-478D-4395-B214-0B4161A86327}" type="presParOf" srcId="{792E99F4-05C1-4F5E-A39C-9F9292679959}" destId="{1D3FD498-05A3-4B7B-A065-9E503E32C298}" srcOrd="0" destOrd="0" presId="urn:microsoft.com/office/officeart/2005/8/layout/hierarchy1"/>
    <dgm:cxn modelId="{77AE3A33-1AFF-4136-A659-2833320D6E82}" type="presParOf" srcId="{1D3FD498-05A3-4B7B-A065-9E503E32C298}" destId="{FF824259-9BB5-4C50-A908-2F135E0C51B4}" srcOrd="0" destOrd="0" presId="urn:microsoft.com/office/officeart/2005/8/layout/hierarchy1"/>
    <dgm:cxn modelId="{95BB7F4E-D7A4-4255-9506-DEF9BA74EFD0}" type="presParOf" srcId="{1D3FD498-05A3-4B7B-A065-9E503E32C298}" destId="{DA37A9A2-77D8-471E-A64C-48F95729267C}" srcOrd="1" destOrd="0" presId="urn:microsoft.com/office/officeart/2005/8/layout/hierarchy1"/>
    <dgm:cxn modelId="{C33AEF4F-49DA-418D-850C-A0134A7002C9}" type="presParOf" srcId="{792E99F4-05C1-4F5E-A39C-9F9292679959}" destId="{E894765E-81FE-44E7-942A-10FD7DFFBBF6}" srcOrd="1" destOrd="0" presId="urn:microsoft.com/office/officeart/2005/8/layout/hierarchy1"/>
    <dgm:cxn modelId="{D2534DF6-235F-4057-9AEE-BD12DAF9A778}" type="presParOf" srcId="{E894765E-81FE-44E7-942A-10FD7DFFBBF6}" destId="{7C652D84-C50F-454B-9CE5-854E385BE961}" srcOrd="0" destOrd="0" presId="urn:microsoft.com/office/officeart/2005/8/layout/hierarchy1"/>
    <dgm:cxn modelId="{131342F7-9B04-42B5-9C26-A950596FDA0A}" type="presParOf" srcId="{E894765E-81FE-44E7-942A-10FD7DFFBBF6}" destId="{4ACE0B3C-1E56-4FA5-9EB6-5335DB7E5C9B}" srcOrd="1" destOrd="0" presId="urn:microsoft.com/office/officeart/2005/8/layout/hierarchy1"/>
    <dgm:cxn modelId="{2C3AC377-B9F1-4333-A494-8D1619616FF6}" type="presParOf" srcId="{4ACE0B3C-1E56-4FA5-9EB6-5335DB7E5C9B}" destId="{F42CF8BE-6A94-4E6D-AD01-E27ECA00E8A9}" srcOrd="0" destOrd="0" presId="urn:microsoft.com/office/officeart/2005/8/layout/hierarchy1"/>
    <dgm:cxn modelId="{376293D0-90FB-46B8-B98E-32B668700474}" type="presParOf" srcId="{F42CF8BE-6A94-4E6D-AD01-E27ECA00E8A9}" destId="{D8864E94-547F-445C-AB81-ABEB3D2BCB2C}" srcOrd="0" destOrd="0" presId="urn:microsoft.com/office/officeart/2005/8/layout/hierarchy1"/>
    <dgm:cxn modelId="{A9647756-4D32-4BC8-90D7-CC57215549F7}" type="presParOf" srcId="{F42CF8BE-6A94-4E6D-AD01-E27ECA00E8A9}" destId="{474985ED-1519-4190-A7ED-3144BECAAD3B}" srcOrd="1" destOrd="0" presId="urn:microsoft.com/office/officeart/2005/8/layout/hierarchy1"/>
    <dgm:cxn modelId="{312EF4D4-88C8-481E-9983-A7474D5B186A}" type="presParOf" srcId="{4ACE0B3C-1E56-4FA5-9EB6-5335DB7E5C9B}" destId="{9F3556B3-D31F-4947-9CC0-A657F77023AF}" srcOrd="1" destOrd="0" presId="urn:microsoft.com/office/officeart/2005/8/layout/hierarchy1"/>
    <dgm:cxn modelId="{E26EEF7B-7043-42A0-A9B1-6E8F7BAB9596}" type="presParOf" srcId="{E894765E-81FE-44E7-942A-10FD7DFFBBF6}" destId="{71D7E1A0-FC10-4801-8B69-A3D0B9EEA1EA}" srcOrd="2" destOrd="0" presId="urn:microsoft.com/office/officeart/2005/8/layout/hierarchy1"/>
    <dgm:cxn modelId="{1A44C695-6904-42C0-975C-1708E0E3EEBF}" type="presParOf" srcId="{E894765E-81FE-44E7-942A-10FD7DFFBBF6}" destId="{0FA91370-0979-4DA7-878E-F650E0DF394A}" srcOrd="3" destOrd="0" presId="urn:microsoft.com/office/officeart/2005/8/layout/hierarchy1"/>
    <dgm:cxn modelId="{39227B2D-D7E9-471E-B574-F50AB28DE497}" type="presParOf" srcId="{0FA91370-0979-4DA7-878E-F650E0DF394A}" destId="{9916349A-DD63-4626-BE98-31F5FBBA585C}" srcOrd="0" destOrd="0" presId="urn:microsoft.com/office/officeart/2005/8/layout/hierarchy1"/>
    <dgm:cxn modelId="{40D2C36F-7005-49C6-A5DC-727282BCB100}" type="presParOf" srcId="{9916349A-DD63-4626-BE98-31F5FBBA585C}" destId="{A68586D8-D45F-4E7E-B754-8D977A4E698D}" srcOrd="0" destOrd="0" presId="urn:microsoft.com/office/officeart/2005/8/layout/hierarchy1"/>
    <dgm:cxn modelId="{7D760324-63A8-41F4-9608-1F9C606D1B42}" type="presParOf" srcId="{9916349A-DD63-4626-BE98-31F5FBBA585C}" destId="{5790C335-8BCD-423A-8629-D505CEFF43C9}" srcOrd="1" destOrd="0" presId="urn:microsoft.com/office/officeart/2005/8/layout/hierarchy1"/>
    <dgm:cxn modelId="{A82CE089-47E1-4E2C-8F1B-A3016BD7C1CE}" type="presParOf" srcId="{0FA91370-0979-4DA7-878E-F650E0DF394A}" destId="{5F150BF2-6925-4A18-BFAA-051E7CB09AB0}" srcOrd="1" destOrd="0" presId="urn:microsoft.com/office/officeart/2005/8/layout/hierarchy1"/>
    <dgm:cxn modelId="{A73C2923-4D73-4C1D-992A-C1A82CEF6E39}" type="presParOf" srcId="{E894765E-81FE-44E7-942A-10FD7DFFBBF6}" destId="{1182A778-6161-4FF0-A388-B700F545F5BB}" srcOrd="4" destOrd="0" presId="urn:microsoft.com/office/officeart/2005/8/layout/hierarchy1"/>
    <dgm:cxn modelId="{96FB31B6-10F3-4242-A9D8-DFFCEBBA0937}" type="presParOf" srcId="{E894765E-81FE-44E7-942A-10FD7DFFBBF6}" destId="{72C5C6A6-6986-4C47-BCB8-6ADFACFA4273}" srcOrd="5" destOrd="0" presId="urn:microsoft.com/office/officeart/2005/8/layout/hierarchy1"/>
    <dgm:cxn modelId="{D9A2D180-12DA-41DC-BF61-ED8089270748}" type="presParOf" srcId="{72C5C6A6-6986-4C47-BCB8-6ADFACFA4273}" destId="{A4C68363-E470-4582-A51A-CFBCDE851033}" srcOrd="0" destOrd="0" presId="urn:microsoft.com/office/officeart/2005/8/layout/hierarchy1"/>
    <dgm:cxn modelId="{4D4FCC76-2B6F-4264-AB1F-589B753351A1}" type="presParOf" srcId="{A4C68363-E470-4582-A51A-CFBCDE851033}" destId="{703C32A6-9029-4C0A-87A2-53C58B26A4CA}" srcOrd="0" destOrd="0" presId="urn:microsoft.com/office/officeart/2005/8/layout/hierarchy1"/>
    <dgm:cxn modelId="{52612250-7D63-488A-8665-4E94C7320580}" type="presParOf" srcId="{A4C68363-E470-4582-A51A-CFBCDE851033}" destId="{0E11935F-F83C-425A-8FC7-903E2DFE0AAD}" srcOrd="1" destOrd="0" presId="urn:microsoft.com/office/officeart/2005/8/layout/hierarchy1"/>
    <dgm:cxn modelId="{75EEB038-DA08-4D71-AEA8-980E0313A5BC}" type="presParOf" srcId="{72C5C6A6-6986-4C47-BCB8-6ADFACFA4273}" destId="{435C81B5-F767-4F46-9CDE-892E49049D0C}" srcOrd="1" destOrd="0" presId="urn:microsoft.com/office/officeart/2005/8/layout/hierarchy1"/>
    <dgm:cxn modelId="{7514A22F-F338-4D03-BEC0-F9F64B7F1EDF}" type="presParOf" srcId="{1E3449D4-3FE0-4641-8A5D-FCCD89B3F13E}" destId="{F8106283-5C83-4097-A04D-F50053F8ABA4}" srcOrd="2" destOrd="0" presId="urn:microsoft.com/office/officeart/2005/8/layout/hierarchy1"/>
    <dgm:cxn modelId="{0EDE12A3-8CD2-4349-8596-886B5E37757A}" type="presParOf" srcId="{1E3449D4-3FE0-4641-8A5D-FCCD89B3F13E}" destId="{B5B97F05-AAF5-4562-A18C-9B7B85D70C8D}" srcOrd="3" destOrd="0" presId="urn:microsoft.com/office/officeart/2005/8/layout/hierarchy1"/>
    <dgm:cxn modelId="{F3D13100-7E96-45A5-8512-1FAEE3130D16}" type="presParOf" srcId="{B5B97F05-AAF5-4562-A18C-9B7B85D70C8D}" destId="{312BBE81-136E-408F-8980-F972BA40688D}" srcOrd="0" destOrd="0" presId="urn:microsoft.com/office/officeart/2005/8/layout/hierarchy1"/>
    <dgm:cxn modelId="{D31BA701-60D6-4A1C-B85F-E7AC091C5B1B}" type="presParOf" srcId="{312BBE81-136E-408F-8980-F972BA40688D}" destId="{3AFABEAA-E68F-440A-8945-BFCB6489C3E7}" srcOrd="0" destOrd="0" presId="urn:microsoft.com/office/officeart/2005/8/layout/hierarchy1"/>
    <dgm:cxn modelId="{7247380C-F8EE-4240-9ED4-27B93CE7B8B3}" type="presParOf" srcId="{312BBE81-136E-408F-8980-F972BA40688D}" destId="{53AB0762-5FF8-4116-A2DB-229904890676}" srcOrd="1" destOrd="0" presId="urn:microsoft.com/office/officeart/2005/8/layout/hierarchy1"/>
    <dgm:cxn modelId="{38626AC3-793A-4AB9-A59C-714B3FD34EBA}" type="presParOf" srcId="{B5B97F05-AAF5-4562-A18C-9B7B85D70C8D}" destId="{5C4F87FC-FC14-4470-BD87-095C57DD0EA1}" srcOrd="1" destOrd="0" presId="urn:microsoft.com/office/officeart/2005/8/layout/hierarchy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106283-5C83-4097-A04D-F50053F8ABA4}">
      <dsp:nvSpPr>
        <dsp:cNvPr id="0" name=""/>
        <dsp:cNvSpPr/>
      </dsp:nvSpPr>
      <dsp:spPr>
        <a:xfrm>
          <a:off x="7051324" y="902549"/>
          <a:ext cx="1739614" cy="4602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406"/>
              </a:lnTo>
              <a:lnTo>
                <a:pt x="1739614" y="333406"/>
              </a:lnTo>
              <a:lnTo>
                <a:pt x="1739614" y="4602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82A778-6161-4FF0-A388-B700F545F5BB}">
      <dsp:nvSpPr>
        <dsp:cNvPr id="0" name=""/>
        <dsp:cNvSpPr/>
      </dsp:nvSpPr>
      <dsp:spPr>
        <a:xfrm>
          <a:off x="5341759" y="3437487"/>
          <a:ext cx="3480215" cy="398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328"/>
              </a:lnTo>
              <a:lnTo>
                <a:pt x="3480215" y="271328"/>
              </a:lnTo>
              <a:lnTo>
                <a:pt x="3480215" y="39815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D7E1A0-FC10-4801-8B69-A3D0B9EEA1EA}">
      <dsp:nvSpPr>
        <dsp:cNvPr id="0" name=""/>
        <dsp:cNvSpPr/>
      </dsp:nvSpPr>
      <dsp:spPr>
        <a:xfrm>
          <a:off x="5296039" y="3437487"/>
          <a:ext cx="91440" cy="3981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815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652D84-C50F-454B-9CE5-854E385BE961}">
      <dsp:nvSpPr>
        <dsp:cNvPr id="0" name=""/>
        <dsp:cNvSpPr/>
      </dsp:nvSpPr>
      <dsp:spPr>
        <a:xfrm>
          <a:off x="1861543" y="3437487"/>
          <a:ext cx="3480215" cy="398151"/>
        </a:xfrm>
        <a:custGeom>
          <a:avLst/>
          <a:gdLst/>
          <a:ahLst/>
          <a:cxnLst/>
          <a:rect l="0" t="0" r="0" b="0"/>
          <a:pathLst>
            <a:path>
              <a:moveTo>
                <a:pt x="3480215" y="0"/>
              </a:moveTo>
              <a:lnTo>
                <a:pt x="3480215" y="271328"/>
              </a:lnTo>
              <a:lnTo>
                <a:pt x="0" y="271328"/>
              </a:lnTo>
              <a:lnTo>
                <a:pt x="0" y="39815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5311DE-E7BC-43B1-9643-EFE9387B3B3D}">
      <dsp:nvSpPr>
        <dsp:cNvPr id="0" name=""/>
        <dsp:cNvSpPr/>
      </dsp:nvSpPr>
      <dsp:spPr>
        <a:xfrm>
          <a:off x="4998194" y="2223463"/>
          <a:ext cx="343565" cy="344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883"/>
              </a:lnTo>
              <a:lnTo>
                <a:pt x="343565" y="217883"/>
              </a:lnTo>
              <a:lnTo>
                <a:pt x="343565" y="3447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3FE21A-2966-49E3-BFFF-F0AB78B12EFE}">
      <dsp:nvSpPr>
        <dsp:cNvPr id="0" name=""/>
        <dsp:cNvSpPr/>
      </dsp:nvSpPr>
      <dsp:spPr>
        <a:xfrm>
          <a:off x="4998194" y="902549"/>
          <a:ext cx="2053130" cy="451597"/>
        </a:xfrm>
        <a:custGeom>
          <a:avLst/>
          <a:gdLst/>
          <a:ahLst/>
          <a:cxnLst/>
          <a:rect l="0" t="0" r="0" b="0"/>
          <a:pathLst>
            <a:path>
              <a:moveTo>
                <a:pt x="2053130" y="0"/>
              </a:moveTo>
              <a:lnTo>
                <a:pt x="2053130" y="324774"/>
              </a:lnTo>
              <a:lnTo>
                <a:pt x="0" y="324774"/>
              </a:lnTo>
              <a:lnTo>
                <a:pt x="0" y="4515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A79C84-8FF6-496B-AFC8-74563708CBFD}">
      <dsp:nvSpPr>
        <dsp:cNvPr id="0" name=""/>
        <dsp:cNvSpPr/>
      </dsp:nvSpPr>
      <dsp:spPr>
        <a:xfrm>
          <a:off x="5198932" y="2953"/>
          <a:ext cx="3704783" cy="8995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441934-4B56-4673-A1C2-E2A874092055}">
      <dsp:nvSpPr>
        <dsp:cNvPr id="0" name=""/>
        <dsp:cNvSpPr/>
      </dsp:nvSpPr>
      <dsp:spPr>
        <a:xfrm>
          <a:off x="5351044" y="147459"/>
          <a:ext cx="3704783" cy="8995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800" b="1" kern="1200" cap="small" baseline="0" dirty="0">
              <a:solidFill>
                <a:schemeClr val="accent5">
                  <a:lumMod val="50000"/>
                </a:schemeClr>
              </a:solidFill>
            </a:rPr>
            <a:t>Questionario di </a:t>
          </a:r>
          <a:r>
            <a:rPr lang="it-IT" sz="1800" b="1" i="1" kern="1200" cap="small" baseline="0" dirty="0">
              <a:solidFill>
                <a:schemeClr val="accent5">
                  <a:lumMod val="50000"/>
                </a:schemeClr>
              </a:solidFill>
            </a:rPr>
            <a:t>Background</a:t>
          </a:r>
          <a:r>
            <a:rPr lang="it-IT" sz="1800" b="1" kern="1200" cap="small" baseline="0" dirty="0">
              <a:solidFill>
                <a:schemeClr val="accent5">
                  <a:lumMod val="50000"/>
                </a:schemeClr>
              </a:solidFill>
            </a:rPr>
            <a:t> (BQ)  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800" b="1" kern="1200" cap="small" baseline="0" dirty="0">
              <a:solidFill>
                <a:srgbClr val="0070C0"/>
              </a:solidFill>
            </a:rPr>
            <a:t>(4 </a:t>
          </a:r>
          <a:r>
            <a:rPr lang="it-IT" sz="1800" b="1" kern="1200" cap="small" baseline="0" dirty="0" smtClean="0">
              <a:solidFill>
                <a:srgbClr val="0070C0"/>
              </a:solidFill>
            </a:rPr>
            <a:t>minuti)  </a:t>
          </a:r>
          <a:endParaRPr lang="it-IT" sz="1800" b="1" kern="1200" cap="small" baseline="0" dirty="0">
            <a:solidFill>
              <a:srgbClr val="0070C0"/>
            </a:solidFill>
          </a:endParaRPr>
        </a:p>
      </dsp:txBody>
      <dsp:txXfrm>
        <a:off x="5377392" y="173807"/>
        <a:ext cx="3652087" cy="846899"/>
      </dsp:txXfrm>
    </dsp:sp>
    <dsp:sp modelId="{33A64013-24E3-45E4-97AE-E36D53BE590E}">
      <dsp:nvSpPr>
        <dsp:cNvPr id="0" name=""/>
        <dsp:cNvSpPr/>
      </dsp:nvSpPr>
      <dsp:spPr>
        <a:xfrm>
          <a:off x="3410197" y="1354146"/>
          <a:ext cx="3175992" cy="8693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FC1954-CFD5-4E39-9451-8BF84CBFAADA}">
      <dsp:nvSpPr>
        <dsp:cNvPr id="0" name=""/>
        <dsp:cNvSpPr/>
      </dsp:nvSpPr>
      <dsp:spPr>
        <a:xfrm>
          <a:off x="3562309" y="1498652"/>
          <a:ext cx="3175992" cy="8693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800" b="1" kern="1200" cap="small" baseline="0" dirty="0">
              <a:solidFill>
                <a:schemeClr val="accent5">
                  <a:lumMod val="50000"/>
                </a:schemeClr>
              </a:solidFill>
            </a:rPr>
            <a:t>Prove  di </a:t>
          </a:r>
          <a:r>
            <a:rPr lang="it-IT" sz="1800" b="1" i="1" kern="1200" cap="small" baseline="0" dirty="0">
              <a:solidFill>
                <a:schemeClr val="accent5">
                  <a:lumMod val="50000"/>
                </a:schemeClr>
              </a:solidFill>
            </a:rPr>
            <a:t>literacy</a:t>
          </a:r>
          <a:r>
            <a:rPr lang="it-IT" sz="1800" b="1" kern="1200" cap="small" baseline="0" dirty="0">
              <a:solidFill>
                <a:schemeClr val="accent5">
                  <a:lumMod val="50000"/>
                </a:schemeClr>
              </a:solidFill>
            </a:rPr>
            <a:t> e </a:t>
          </a:r>
          <a:r>
            <a:rPr lang="it-IT" sz="1800" b="1" i="1" kern="1200" cap="small" baseline="0" dirty="0">
              <a:solidFill>
                <a:schemeClr val="accent5">
                  <a:lumMod val="50000"/>
                </a:schemeClr>
              </a:solidFill>
            </a:rPr>
            <a:t>numeracy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800" b="1" kern="1200" cap="small" baseline="0" dirty="0">
              <a:solidFill>
                <a:srgbClr val="0070C0"/>
              </a:solidFill>
            </a:rPr>
            <a:t>(1h 32min)  </a:t>
          </a:r>
        </a:p>
      </dsp:txBody>
      <dsp:txXfrm>
        <a:off x="3587770" y="1524113"/>
        <a:ext cx="3125070" cy="818395"/>
      </dsp:txXfrm>
    </dsp:sp>
    <dsp:sp modelId="{FF824259-9BB5-4C50-A908-2F135E0C51B4}">
      <dsp:nvSpPr>
        <dsp:cNvPr id="0" name=""/>
        <dsp:cNvSpPr/>
      </dsp:nvSpPr>
      <dsp:spPr>
        <a:xfrm>
          <a:off x="3753763" y="2568170"/>
          <a:ext cx="3175992" cy="8693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37A9A2-77D8-471E-A64C-48F95729267C}">
      <dsp:nvSpPr>
        <dsp:cNvPr id="0" name=""/>
        <dsp:cNvSpPr/>
      </dsp:nvSpPr>
      <dsp:spPr>
        <a:xfrm>
          <a:off x="3905874" y="2712676"/>
          <a:ext cx="3175992" cy="8693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800" b="1" i="1" kern="1200" cap="small" baseline="0" dirty="0">
              <a:solidFill>
                <a:schemeClr val="accent5">
                  <a:lumMod val="50000"/>
                </a:schemeClr>
              </a:solidFill>
            </a:rPr>
            <a:t>Problem solving                </a:t>
          </a:r>
          <a:endParaRPr lang="it-IT" sz="1800" b="1" i="1" kern="1200" cap="small" baseline="0" dirty="0" smtClean="0">
            <a:solidFill>
              <a:schemeClr val="accent5">
                <a:lumMod val="50000"/>
              </a:schemeClr>
            </a:solidFill>
          </a:endParaRP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800" b="1" kern="1200" cap="small" baseline="0" dirty="0" smtClean="0">
              <a:solidFill>
                <a:srgbClr val="0070C0"/>
              </a:solidFill>
            </a:rPr>
            <a:t>(</a:t>
          </a:r>
          <a:r>
            <a:rPr lang="it-IT" sz="1800" b="1" kern="1200" cap="small" baseline="0" dirty="0">
              <a:solidFill>
                <a:srgbClr val="0070C0"/>
              </a:solidFill>
            </a:rPr>
            <a:t>32 </a:t>
          </a:r>
          <a:r>
            <a:rPr lang="it-IT" sz="1800" b="1" kern="1200" cap="small" baseline="0" dirty="0" smtClean="0">
              <a:solidFill>
                <a:srgbClr val="0070C0"/>
              </a:solidFill>
            </a:rPr>
            <a:t>minuti)  </a:t>
          </a:r>
          <a:endParaRPr lang="it-IT" sz="1800" b="1" kern="1200" cap="small" baseline="0" dirty="0">
            <a:solidFill>
              <a:srgbClr val="0070C0"/>
            </a:solidFill>
          </a:endParaRPr>
        </a:p>
      </dsp:txBody>
      <dsp:txXfrm>
        <a:off x="3931335" y="2738137"/>
        <a:ext cx="3125070" cy="818395"/>
      </dsp:txXfrm>
    </dsp:sp>
    <dsp:sp modelId="{D8864E94-547F-445C-AB81-ABEB3D2BCB2C}">
      <dsp:nvSpPr>
        <dsp:cNvPr id="0" name=""/>
        <dsp:cNvSpPr/>
      </dsp:nvSpPr>
      <dsp:spPr>
        <a:xfrm>
          <a:off x="273547" y="3835639"/>
          <a:ext cx="3175992" cy="8693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4985ED-1519-4190-A7ED-3144BECAAD3B}">
      <dsp:nvSpPr>
        <dsp:cNvPr id="0" name=""/>
        <dsp:cNvSpPr/>
      </dsp:nvSpPr>
      <dsp:spPr>
        <a:xfrm>
          <a:off x="425659" y="3980145"/>
          <a:ext cx="3175992" cy="8693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800" b="1" kern="1200" cap="small" baseline="0" dirty="0">
              <a:solidFill>
                <a:schemeClr val="accent5">
                  <a:lumMod val="50000"/>
                </a:schemeClr>
              </a:solidFill>
            </a:rPr>
            <a:t>Competenze agite                     </a:t>
          </a:r>
          <a:endParaRPr lang="it-IT" sz="1800" b="1" kern="1200" cap="small" baseline="0" dirty="0" smtClean="0">
            <a:solidFill>
              <a:schemeClr val="accent5">
                <a:lumMod val="50000"/>
              </a:schemeClr>
            </a:solidFill>
          </a:endParaRP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800" b="1" kern="1200" cap="small" baseline="0" dirty="0" smtClean="0">
              <a:solidFill>
                <a:srgbClr val="0070C0"/>
              </a:solidFill>
            </a:rPr>
            <a:t>(</a:t>
          </a:r>
          <a:r>
            <a:rPr lang="it-IT" sz="1800" b="1" kern="1200" cap="small" baseline="0" dirty="0">
              <a:solidFill>
                <a:srgbClr val="0070C0"/>
              </a:solidFill>
            </a:rPr>
            <a:t>6 </a:t>
          </a:r>
          <a:r>
            <a:rPr lang="it-IT" sz="1800" b="1" kern="1200" cap="small" baseline="0" dirty="0" smtClean="0">
              <a:solidFill>
                <a:srgbClr val="0070C0"/>
              </a:solidFill>
            </a:rPr>
            <a:t>minuti)  </a:t>
          </a:r>
          <a:endParaRPr lang="it-IT" sz="1800" b="1" kern="1200" cap="small" baseline="0" dirty="0">
            <a:solidFill>
              <a:srgbClr val="0070C0"/>
            </a:solidFill>
          </a:endParaRPr>
        </a:p>
      </dsp:txBody>
      <dsp:txXfrm>
        <a:off x="451120" y="4005606"/>
        <a:ext cx="3125070" cy="818395"/>
      </dsp:txXfrm>
    </dsp:sp>
    <dsp:sp modelId="{A68586D8-D45F-4E7E-B754-8D977A4E698D}">
      <dsp:nvSpPr>
        <dsp:cNvPr id="0" name=""/>
        <dsp:cNvSpPr/>
      </dsp:nvSpPr>
      <dsp:spPr>
        <a:xfrm>
          <a:off x="3753763" y="3835639"/>
          <a:ext cx="3175992" cy="8693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90C335-8BCD-423A-8629-D505CEFF43C9}">
      <dsp:nvSpPr>
        <dsp:cNvPr id="0" name=""/>
        <dsp:cNvSpPr/>
      </dsp:nvSpPr>
      <dsp:spPr>
        <a:xfrm>
          <a:off x="3905874" y="3980145"/>
          <a:ext cx="3175992" cy="8693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1800" b="1" kern="1200" cap="small" baseline="0" dirty="0">
              <a:solidFill>
                <a:schemeClr val="accent5">
                  <a:lumMod val="50000"/>
                </a:schemeClr>
              </a:solidFill>
            </a:rPr>
            <a:t>Benessere soggettivo e salute </a:t>
          </a:r>
          <a:endParaRPr lang="it-IT" sz="1800" b="1" kern="1200" cap="small" baseline="0" dirty="0" smtClean="0">
            <a:solidFill>
              <a:schemeClr val="accent5">
                <a:lumMod val="50000"/>
              </a:schemeClr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1800" b="1" kern="1200" cap="small" baseline="0" dirty="0" smtClean="0">
              <a:solidFill>
                <a:srgbClr val="0070C0"/>
              </a:solidFill>
            </a:rPr>
            <a:t>(</a:t>
          </a:r>
          <a:r>
            <a:rPr lang="it-IT" sz="1800" b="1" kern="1200" cap="small" baseline="0" dirty="0">
              <a:solidFill>
                <a:srgbClr val="0070C0"/>
              </a:solidFill>
            </a:rPr>
            <a:t>4 </a:t>
          </a:r>
          <a:r>
            <a:rPr lang="it-IT" sz="1800" b="1" kern="1200" cap="small" baseline="0" dirty="0" smtClean="0">
              <a:solidFill>
                <a:srgbClr val="0070C0"/>
              </a:solidFill>
            </a:rPr>
            <a:t>minuti)  </a:t>
          </a:r>
          <a:endParaRPr lang="it-IT" sz="1800" b="1" kern="1200" cap="small" baseline="0" dirty="0">
            <a:solidFill>
              <a:srgbClr val="0070C0"/>
            </a:solidFill>
          </a:endParaRPr>
        </a:p>
      </dsp:txBody>
      <dsp:txXfrm>
        <a:off x="3931335" y="4005606"/>
        <a:ext cx="3125070" cy="818395"/>
      </dsp:txXfrm>
    </dsp:sp>
    <dsp:sp modelId="{703C32A6-9029-4C0A-87A2-53C58B26A4CA}">
      <dsp:nvSpPr>
        <dsp:cNvPr id="0" name=""/>
        <dsp:cNvSpPr/>
      </dsp:nvSpPr>
      <dsp:spPr>
        <a:xfrm>
          <a:off x="7233978" y="3835639"/>
          <a:ext cx="3175992" cy="8693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11935F-F83C-425A-8FC7-903E2DFE0AAD}">
      <dsp:nvSpPr>
        <dsp:cNvPr id="0" name=""/>
        <dsp:cNvSpPr/>
      </dsp:nvSpPr>
      <dsp:spPr>
        <a:xfrm>
          <a:off x="7386089" y="3980145"/>
          <a:ext cx="3175992" cy="8693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1800" b="1" kern="1200" cap="small" baseline="0" dirty="0">
              <a:solidFill>
                <a:schemeClr val="accent5">
                  <a:lumMod val="50000"/>
                </a:schemeClr>
              </a:solidFill>
            </a:rPr>
            <a:t>Interessi e obiettivi di carriera </a:t>
          </a:r>
          <a:r>
            <a:rPr lang="it-IT" sz="1800" b="1" kern="1200" cap="small" baseline="0" dirty="0">
              <a:solidFill>
                <a:srgbClr val="0070C0"/>
              </a:solidFill>
            </a:rPr>
            <a:t>(11 </a:t>
          </a:r>
          <a:r>
            <a:rPr lang="it-IT" sz="1800" b="1" kern="1200" cap="small" baseline="0" dirty="0" smtClean="0">
              <a:solidFill>
                <a:srgbClr val="0070C0"/>
              </a:solidFill>
            </a:rPr>
            <a:t>minuti)  </a:t>
          </a:r>
          <a:endParaRPr lang="it-IT" sz="1800" b="1" kern="1200" cap="small" baseline="0" dirty="0">
            <a:solidFill>
              <a:srgbClr val="0070C0"/>
            </a:solidFill>
          </a:endParaRPr>
        </a:p>
      </dsp:txBody>
      <dsp:txXfrm>
        <a:off x="7411550" y="4005606"/>
        <a:ext cx="3125070" cy="818395"/>
      </dsp:txXfrm>
    </dsp:sp>
    <dsp:sp modelId="{3AFABEAA-E68F-440A-8945-BFCB6489C3E7}">
      <dsp:nvSpPr>
        <dsp:cNvPr id="0" name=""/>
        <dsp:cNvSpPr/>
      </dsp:nvSpPr>
      <dsp:spPr>
        <a:xfrm>
          <a:off x="7202943" y="1362778"/>
          <a:ext cx="3175992" cy="8693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AB0762-5FF8-4116-A2DB-229904890676}">
      <dsp:nvSpPr>
        <dsp:cNvPr id="0" name=""/>
        <dsp:cNvSpPr/>
      </dsp:nvSpPr>
      <dsp:spPr>
        <a:xfrm>
          <a:off x="7355054" y="1507284"/>
          <a:ext cx="3175992" cy="8693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1800" b="1" i="1" kern="1200" cap="small" baseline="0" dirty="0">
              <a:solidFill>
                <a:schemeClr val="accent5">
                  <a:lumMod val="50000"/>
                </a:schemeClr>
              </a:solidFill>
            </a:rPr>
            <a:t>Reading components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1800" b="1" kern="1200" cap="small" baseline="0" dirty="0">
              <a:solidFill>
                <a:srgbClr val="0070C0"/>
              </a:solidFill>
            </a:rPr>
            <a:t>(19 </a:t>
          </a:r>
          <a:r>
            <a:rPr lang="it-IT" sz="1800" b="1" kern="1200" cap="small" baseline="0" dirty="0" smtClean="0">
              <a:solidFill>
                <a:srgbClr val="0070C0"/>
              </a:solidFill>
            </a:rPr>
            <a:t>minuti)  </a:t>
          </a:r>
          <a:endParaRPr lang="it-IT" sz="1800" kern="1200" cap="small" baseline="0" dirty="0">
            <a:solidFill>
              <a:srgbClr val="0070C0"/>
            </a:solidFill>
          </a:endParaRPr>
        </a:p>
      </dsp:txBody>
      <dsp:txXfrm>
        <a:off x="7380515" y="1532745"/>
        <a:ext cx="3125070" cy="818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C3EE1-0BA1-4AF2-AF7C-109CF7164496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8906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6866" y="9428164"/>
            <a:ext cx="28906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6D533-4604-4778-B850-5229F71295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2274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D082E-F699-4232-9DEA-5686534EF4E5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7607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6ECB4-EC05-43B3-A74A-4B819BDD33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0223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6ECB4-EC05-43B3-A74A-4B819BDD33D6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3917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6ECB4-EC05-43B3-A74A-4B819BDD33D6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05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68" y="-297"/>
            <a:ext cx="12180864" cy="685859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0718" y="365125"/>
            <a:ext cx="10803082" cy="1325563"/>
          </a:xfr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7" name="Segnaposto contenuto 2"/>
          <p:cNvSpPr>
            <a:spLocks noGrp="1"/>
          </p:cNvSpPr>
          <p:nvPr>
            <p:ph idx="1"/>
          </p:nvPr>
        </p:nvSpPr>
        <p:spPr>
          <a:xfrm>
            <a:off x="550718" y="1825625"/>
            <a:ext cx="10803082" cy="4351338"/>
          </a:xfr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8" name="Segnaposto numero diapositiva 5"/>
          <p:cNvSpPr txBox="1">
            <a:spLocks/>
          </p:cNvSpPr>
          <p:nvPr userDrawn="1"/>
        </p:nvSpPr>
        <p:spPr>
          <a:xfrm>
            <a:off x="11357266" y="6560705"/>
            <a:ext cx="502227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14249C1-67BD-49EA-B3BD-24D3C26A7B5A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186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3630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4633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068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1217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9362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164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7922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4844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8560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52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7658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215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1585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6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72" y="0"/>
            <a:ext cx="12175090" cy="6858000"/>
          </a:xfrm>
          <a:prstGeom prst="rect">
            <a:avLst/>
          </a:prstGeom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02972" y="4645063"/>
            <a:ext cx="10936884" cy="8382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sz="4800" dirty="0" smtClean="0">
                <a:solidFill>
                  <a:schemeClr val="bg1">
                    <a:lumMod val="50000"/>
                  </a:schemeClr>
                </a:solidFill>
                <a:ea typeface="+mn-ea"/>
              </a:rPr>
              <a:t>    </a:t>
            </a:r>
          </a:p>
          <a:p>
            <a:pPr>
              <a:defRPr/>
            </a:pPr>
            <a:endParaRPr lang="it-IT" sz="4800" b="1" dirty="0">
              <a:solidFill>
                <a:schemeClr val="bg1">
                  <a:lumMod val="50000"/>
                </a:schemeClr>
              </a:solidFill>
              <a:ea typeface="+mn-ea"/>
            </a:endParaRPr>
          </a:p>
          <a:p>
            <a:pPr>
              <a:defRPr/>
            </a:pPr>
            <a:endParaRPr lang="it-IT" sz="4800" b="1" dirty="0" smtClean="0">
              <a:solidFill>
                <a:schemeClr val="bg1">
                  <a:lumMod val="50000"/>
                </a:schemeClr>
              </a:solidFill>
              <a:ea typeface="+mn-ea"/>
            </a:endParaRPr>
          </a:p>
          <a:p>
            <a:pPr>
              <a:defRPr/>
            </a:pPr>
            <a:endParaRPr lang="it-IT" sz="4800" b="1" dirty="0">
              <a:solidFill>
                <a:schemeClr val="bg1">
                  <a:lumMod val="50000"/>
                </a:schemeClr>
              </a:solidFill>
              <a:ea typeface="+mn-ea"/>
            </a:endParaRPr>
          </a:p>
          <a:p>
            <a:pPr>
              <a:defRPr/>
            </a:pPr>
            <a:endParaRPr lang="it-IT" sz="4800" b="1" dirty="0" smtClean="0">
              <a:solidFill>
                <a:schemeClr val="bg1">
                  <a:lumMod val="50000"/>
                </a:schemeClr>
              </a:solidFill>
              <a:ea typeface="+mn-ea"/>
            </a:endParaRPr>
          </a:p>
          <a:p>
            <a:pPr>
              <a:defRPr/>
            </a:pPr>
            <a:endParaRPr lang="it-IT" sz="4800" b="1" dirty="0">
              <a:solidFill>
                <a:schemeClr val="bg1">
                  <a:lumMod val="50000"/>
                </a:schemeClr>
              </a:solidFill>
              <a:ea typeface="+mn-ea"/>
            </a:endParaRPr>
          </a:p>
          <a:p>
            <a:pPr>
              <a:defRPr/>
            </a:pPr>
            <a:endParaRPr lang="it-IT" sz="4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r>
              <a:rPr lang="it-IT" sz="1800" b="1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Giovanna Linfante</a:t>
            </a:r>
            <a:r>
              <a:rPr lang="it-IT" sz="1800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it-IT" sz="1800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</a:br>
            <a:r>
              <a:rPr lang="it-IT" sz="1800" dirty="0" smtClean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ANPAL </a:t>
            </a:r>
            <a:r>
              <a:rPr lang="it-IT" sz="1800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- Struttura 3 </a:t>
            </a:r>
            <a:r>
              <a:rPr lang="it-IT" sz="1800" dirty="0" smtClean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- Ufficio </a:t>
            </a:r>
            <a:r>
              <a:rPr lang="it-IT" sz="1800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di statistica e supporto metodologico</a:t>
            </a:r>
          </a:p>
        </p:txBody>
      </p:sp>
      <p:sp>
        <p:nvSpPr>
          <p:cNvPr id="6" name="Shape 94"/>
          <p:cNvSpPr txBox="1">
            <a:spLocks noGrp="1"/>
          </p:cNvSpPr>
          <p:nvPr>
            <p:ph type="ctrTitle"/>
          </p:nvPr>
        </p:nvSpPr>
        <p:spPr>
          <a:xfrm>
            <a:off x="42672" y="3328448"/>
            <a:ext cx="10997184" cy="1011904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 marL="5080" indent="-6350">
              <a:lnSpc>
                <a:spcPct val="107000"/>
              </a:lnSpc>
              <a:spcAft>
                <a:spcPts val="15"/>
              </a:spcAft>
            </a:pPr>
            <a:r>
              <a:rPr lang="it-IT" sz="2400" b="1" i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/>
            </a:r>
            <a:br>
              <a:rPr lang="it-IT" sz="2400" b="1" i="1" dirty="0" smtClean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it-IT" sz="2400" i="1" dirty="0" smtClean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Uti</a:t>
            </a:r>
            <a:r>
              <a:rPr lang="it-IT" sz="2400" i="1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lit</a:t>
            </a:r>
            <a:r>
              <a:rPr lang="it-IT" sz="2400" i="1" dirty="0" smtClean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à </a:t>
            </a:r>
            <a:r>
              <a:rPr lang="it-IT" sz="2400" i="1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ed efficacia di PIAAC online: </a:t>
            </a:r>
            <a:r>
              <a:rPr lang="it-IT" sz="2400" i="1" dirty="0" smtClean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it-IT" sz="2400" i="1" dirty="0" smtClean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</a:br>
            <a:r>
              <a:rPr lang="it-IT" sz="2400" i="1" dirty="0" smtClean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l’opinione </a:t>
            </a:r>
            <a:r>
              <a:rPr lang="it-IT" sz="2400" i="1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degli utenti e la valutazione degli </a:t>
            </a:r>
            <a:r>
              <a:rPr lang="it-IT" sz="2400" i="1" dirty="0" smtClean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operatori</a:t>
            </a:r>
            <a:r>
              <a:rPr lang="it-IT" sz="2000" dirty="0" smtClean="0">
                <a:latin typeface="Calibri"/>
                <a:ea typeface="Calibri"/>
                <a:cs typeface="Times New Roman"/>
              </a:rPr>
              <a:t/>
            </a:r>
            <a:br>
              <a:rPr lang="it-IT" sz="2000" dirty="0" smtClean="0">
                <a:latin typeface="Calibri"/>
                <a:ea typeface="Calibri"/>
                <a:cs typeface="Times New Roman"/>
              </a:rPr>
            </a:br>
            <a:endParaRPr lang="it-IT" sz="1600" b="1" i="1" dirty="0">
              <a:solidFill>
                <a:srgbClr val="002060"/>
              </a:solidFill>
              <a:latin typeface="Calibri" panose="020F0502020204030204" pitchFamily="34" charset="0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1" name="Picture 14"/>
          <p:cNvPicPr/>
          <p:nvPr/>
        </p:nvPicPr>
        <p:blipFill>
          <a:blip r:embed="rId3"/>
          <a:stretch>
            <a:fillRect/>
          </a:stretch>
        </p:blipFill>
        <p:spPr>
          <a:xfrm>
            <a:off x="1280160" y="3093174"/>
            <a:ext cx="9087334" cy="1856778"/>
          </a:xfrm>
          <a:prstGeom prst="rect">
            <a:avLst/>
          </a:prstGeom>
        </p:spPr>
      </p:pic>
      <p:pic>
        <p:nvPicPr>
          <p:cNvPr id="8" name="Immagin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6946" y="291600"/>
            <a:ext cx="2705736" cy="941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Shape 2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98" y="401485"/>
            <a:ext cx="2717656" cy="685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23"/>
          <p:cNvSpPr/>
          <p:nvPr/>
        </p:nvSpPr>
        <p:spPr>
          <a:xfrm>
            <a:off x="145644" y="1557560"/>
            <a:ext cx="10894212" cy="77063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algn="ctr"/>
            <a:r>
              <a:rPr lang="it-IT" sz="2800" b="1" dirty="0" smtClean="0">
                <a:solidFill>
                  <a:srgbClr val="366092"/>
                </a:solidFill>
                <a:effectLst/>
                <a:ea typeface="Times New Roman"/>
                <a:cs typeface="Calibri"/>
              </a:rPr>
              <a:t>Presentazione </a:t>
            </a:r>
          </a:p>
          <a:p>
            <a:pPr algn="ctr"/>
            <a:r>
              <a:rPr lang="it-IT" sz="2800" b="1" dirty="0" smtClean="0">
                <a:solidFill>
                  <a:srgbClr val="366092"/>
                </a:solidFill>
                <a:effectLst/>
                <a:ea typeface="Times New Roman"/>
                <a:cs typeface="Calibri"/>
              </a:rPr>
              <a:t>RAPPORTO </a:t>
            </a:r>
            <a:r>
              <a:rPr lang="it-IT" sz="2800" b="1" dirty="0">
                <a:solidFill>
                  <a:srgbClr val="366092"/>
                </a:solidFill>
                <a:effectLst/>
                <a:ea typeface="Times New Roman"/>
                <a:cs typeface="Calibri"/>
              </a:rPr>
              <a:t>“PIAAC – Formazione &amp; </a:t>
            </a:r>
            <a:r>
              <a:rPr lang="it-IT" sz="2800" b="1" dirty="0" smtClean="0">
                <a:solidFill>
                  <a:srgbClr val="366092"/>
                </a:solidFill>
                <a:effectLst/>
                <a:ea typeface="Times New Roman"/>
                <a:cs typeface="Calibri"/>
              </a:rPr>
              <a:t>Competenze Online </a:t>
            </a:r>
            <a:r>
              <a:rPr lang="it-IT" sz="2800" b="1" dirty="0">
                <a:solidFill>
                  <a:srgbClr val="366092"/>
                </a:solidFill>
                <a:effectLst/>
                <a:ea typeface="Times New Roman"/>
                <a:cs typeface="Calibri"/>
              </a:rPr>
              <a:t/>
            </a:r>
            <a:br>
              <a:rPr lang="it-IT" sz="2800" b="1" dirty="0">
                <a:solidFill>
                  <a:srgbClr val="366092"/>
                </a:solidFill>
                <a:effectLst/>
                <a:ea typeface="Times New Roman"/>
                <a:cs typeface="Calibri"/>
              </a:rPr>
            </a:br>
            <a:r>
              <a:rPr lang="it-IT" sz="2800" b="1" dirty="0">
                <a:solidFill>
                  <a:srgbClr val="366092"/>
                </a:solidFill>
                <a:effectLst/>
                <a:ea typeface="Times New Roman"/>
                <a:cs typeface="Calibri"/>
              </a:rPr>
              <a:t>I risultati della sperimentazione nei Centri per l’Impiego”</a:t>
            </a:r>
            <a:endParaRPr lang="it-IT" sz="2800" dirty="0">
              <a:effectLst/>
              <a:ea typeface="Times New Roman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800" b="1" dirty="0">
                <a:effectLst/>
                <a:ea typeface="Calibri"/>
                <a:cs typeface="Calibri"/>
              </a:rPr>
              <a:t> </a:t>
            </a:r>
            <a:endParaRPr lang="it-IT" sz="2800" dirty="0">
              <a:effectLst/>
              <a:ea typeface="Calibri"/>
              <a:cs typeface="Times New Roman"/>
            </a:endParaRPr>
          </a:p>
        </p:txBody>
      </p:sp>
      <p:pic>
        <p:nvPicPr>
          <p:cNvPr id="14" name="Picture 10"/>
          <p:cNvPicPr/>
          <p:nvPr/>
        </p:nvPicPr>
        <p:blipFill>
          <a:blip r:embed="rId6"/>
          <a:stretch>
            <a:fillRect/>
          </a:stretch>
        </p:blipFill>
        <p:spPr>
          <a:xfrm>
            <a:off x="5070377" y="291600"/>
            <a:ext cx="1120140" cy="569595"/>
          </a:xfrm>
          <a:prstGeom prst="rect">
            <a:avLst/>
          </a:prstGeom>
        </p:spPr>
      </p:pic>
      <p:sp>
        <p:nvSpPr>
          <p:cNvPr id="15" name="Rectangle 19"/>
          <p:cNvSpPr/>
          <p:nvPr/>
        </p:nvSpPr>
        <p:spPr>
          <a:xfrm>
            <a:off x="102972" y="5983135"/>
            <a:ext cx="10936884" cy="356698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algn="ctr">
              <a:spcAft>
                <a:spcPts val="800"/>
              </a:spcAft>
            </a:pPr>
            <a:r>
              <a:rPr lang="it-IT" sz="1200" b="1" dirty="0" smtClean="0">
                <a:solidFill>
                  <a:srgbClr val="366092"/>
                </a:solidFill>
                <a:ea typeface="Calibri"/>
                <a:cs typeface="Times New Roman"/>
              </a:rPr>
              <a:t>Roma, 5 febbraio 2019 </a:t>
            </a:r>
            <a:r>
              <a:rPr lang="it-IT" sz="12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it-IT" sz="1200" dirty="0">
                <a:solidFill>
                  <a:prstClr val="black"/>
                </a:solidFill>
                <a:ea typeface="Calibri"/>
                <a:cs typeface="Times New Roman"/>
              </a:rPr>
            </a:br>
            <a:r>
              <a:rPr lang="it-IT" sz="1200" dirty="0" smtClean="0">
                <a:solidFill>
                  <a:srgbClr val="366092"/>
                </a:solidFill>
                <a:ea typeface="Calibri"/>
                <a:cs typeface="Times New Roman"/>
              </a:rPr>
              <a:t>CNEL </a:t>
            </a:r>
            <a:r>
              <a:rPr lang="it-IT" sz="1200" dirty="0">
                <a:solidFill>
                  <a:srgbClr val="366092"/>
                </a:solidFill>
                <a:ea typeface="Calibri"/>
                <a:cs typeface="Times New Roman"/>
              </a:rPr>
              <a:t>– Parlamentino – Viale Lubin</a:t>
            </a:r>
            <a:r>
              <a:rPr lang="it-IT" sz="1200" dirty="0" smtClean="0">
                <a:solidFill>
                  <a:srgbClr val="366092"/>
                </a:solidFill>
                <a:ea typeface="Calibri"/>
                <a:cs typeface="Times New Roman"/>
              </a:rPr>
              <a:t>, 2</a:t>
            </a:r>
            <a:endParaRPr lang="it-IT" sz="12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1627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5090" cy="6858000"/>
          </a:xfrm>
          <a:prstGeom prst="rect">
            <a:avLst/>
          </a:prstGeom>
        </p:spPr>
      </p:pic>
      <p:sp>
        <p:nvSpPr>
          <p:cNvPr id="9" name="Titolo 1"/>
          <p:cNvSpPr txBox="1">
            <a:spLocks/>
          </p:cNvSpPr>
          <p:nvPr/>
        </p:nvSpPr>
        <p:spPr>
          <a:xfrm>
            <a:off x="1011936" y="-341376"/>
            <a:ext cx="9241536" cy="1365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500"/>
              </a:lnSpc>
              <a:defRPr/>
            </a:pPr>
            <a:endParaRPr lang="it-IT" sz="2400" b="1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ts val="2500"/>
              </a:lnSpc>
              <a:defRPr/>
            </a:pPr>
            <a:r>
              <a:rPr lang="it-IT" sz="26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Utilità percepita dagli operatori in relazione ai singoli moduli di PIAAC online</a:t>
            </a:r>
            <a:endParaRPr lang="it-IT" sz="2400" b="1" i="1" dirty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10" name="Picture 14"/>
          <p:cNvPicPr/>
          <p:nvPr/>
        </p:nvPicPr>
        <p:blipFill>
          <a:blip r:embed="rId4"/>
          <a:stretch>
            <a:fillRect/>
          </a:stretch>
        </p:blipFill>
        <p:spPr>
          <a:xfrm>
            <a:off x="16910" y="126334"/>
            <a:ext cx="10236562" cy="1117250"/>
          </a:xfrm>
          <a:prstGeom prst="rect">
            <a:avLst/>
          </a:prstGeom>
        </p:spPr>
      </p:pic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9443924"/>
              </p:ext>
            </p:extLst>
          </p:nvPr>
        </p:nvGraphicFramePr>
        <p:xfrm>
          <a:off x="109728" y="1060704"/>
          <a:ext cx="10143744" cy="5229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0203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5090" cy="6858000"/>
          </a:xfrm>
          <a:prstGeom prst="rect">
            <a:avLst/>
          </a:prstGeom>
        </p:spPr>
      </p:pic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3175827"/>
              </p:ext>
            </p:extLst>
          </p:nvPr>
        </p:nvGraphicFramePr>
        <p:xfrm>
          <a:off x="0" y="1353312"/>
          <a:ext cx="11387328" cy="5084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olo 1"/>
          <p:cNvSpPr txBox="1">
            <a:spLocks/>
          </p:cNvSpPr>
          <p:nvPr/>
        </p:nvSpPr>
        <p:spPr>
          <a:xfrm>
            <a:off x="1011936" y="-329184"/>
            <a:ext cx="9473184" cy="1365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500"/>
              </a:lnSpc>
              <a:defRPr/>
            </a:pPr>
            <a:endParaRPr lang="it-IT" sz="2400" b="1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ts val="2500"/>
              </a:lnSpc>
              <a:defRPr/>
            </a:pPr>
            <a:r>
              <a:rPr lang="it-IT" sz="26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Considerando la necessità di elaborare un Patto di Servizio Personalizzato, come valuta PIAAC online rispetto </a:t>
            </a:r>
          </a:p>
          <a:p>
            <a:pPr>
              <a:lnSpc>
                <a:spcPts val="2500"/>
              </a:lnSpc>
              <a:defRPr/>
            </a:pPr>
            <a:r>
              <a:rPr lang="it-IT" sz="26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agli strumenti già in uso?</a:t>
            </a:r>
            <a:endParaRPr lang="it-IT" sz="2400" b="1" i="1" dirty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10" name="Picture 14"/>
          <p:cNvPicPr/>
          <p:nvPr/>
        </p:nvPicPr>
        <p:blipFill>
          <a:blip r:embed="rId4"/>
          <a:stretch>
            <a:fillRect/>
          </a:stretch>
        </p:blipFill>
        <p:spPr>
          <a:xfrm>
            <a:off x="16910" y="0"/>
            <a:ext cx="10236562" cy="158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76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5090" cy="6858000"/>
          </a:xfrm>
          <a:prstGeom prst="rect">
            <a:avLst/>
          </a:prstGeom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1011936" y="-341376"/>
            <a:ext cx="9241536" cy="1365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500"/>
              </a:lnSpc>
              <a:defRPr/>
            </a:pPr>
            <a:endParaRPr lang="it-IT" sz="2400" b="1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ts val="2500"/>
              </a:lnSpc>
              <a:defRPr/>
            </a:pPr>
            <a:r>
              <a:rPr lang="it-IT" sz="2600" b="1" i="1" dirty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L’organizzazione degli spazi è stata funzionale per lo svolgimento delle </a:t>
            </a:r>
            <a:r>
              <a:rPr lang="it-IT" sz="26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prove?</a:t>
            </a:r>
            <a:endParaRPr lang="it-IT" sz="2400" b="1" i="1" dirty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14"/>
          <p:cNvPicPr/>
          <p:nvPr/>
        </p:nvPicPr>
        <p:blipFill>
          <a:blip r:embed="rId3"/>
          <a:stretch>
            <a:fillRect/>
          </a:stretch>
        </p:blipFill>
        <p:spPr>
          <a:xfrm>
            <a:off x="16910" y="126334"/>
            <a:ext cx="10236562" cy="1117250"/>
          </a:xfrm>
          <a:prstGeom prst="rect">
            <a:avLst/>
          </a:prstGeom>
        </p:spPr>
      </p:pic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4257186"/>
              </p:ext>
            </p:extLst>
          </p:nvPr>
        </p:nvGraphicFramePr>
        <p:xfrm>
          <a:off x="16910" y="1135855"/>
          <a:ext cx="10919314" cy="5240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1939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5090" cy="6858000"/>
          </a:xfrm>
          <a:prstGeom prst="rect">
            <a:avLst/>
          </a:prstGeom>
        </p:spPr>
      </p:pic>
      <p:sp>
        <p:nvSpPr>
          <p:cNvPr id="9" name="Titolo 1"/>
          <p:cNvSpPr txBox="1">
            <a:spLocks/>
          </p:cNvSpPr>
          <p:nvPr/>
        </p:nvSpPr>
        <p:spPr>
          <a:xfrm>
            <a:off x="999744" y="-48768"/>
            <a:ext cx="9241536" cy="1158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500"/>
              </a:lnSpc>
              <a:defRPr/>
            </a:pPr>
            <a:endParaRPr lang="it-IT" sz="2400" b="1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ts val="2500"/>
              </a:lnSpc>
              <a:defRPr/>
            </a:pPr>
            <a:r>
              <a:rPr lang="it-IT" sz="26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Le valutazioni degli operatori</a:t>
            </a:r>
            <a:endParaRPr lang="it-IT" sz="2400" b="1" i="1" dirty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10" name="Picture 14"/>
          <p:cNvPicPr/>
          <p:nvPr/>
        </p:nvPicPr>
        <p:blipFill>
          <a:blip r:embed="rId3"/>
          <a:stretch>
            <a:fillRect/>
          </a:stretch>
        </p:blipFill>
        <p:spPr>
          <a:xfrm>
            <a:off x="16910" y="126334"/>
            <a:ext cx="10236562" cy="1117250"/>
          </a:xfrm>
          <a:prstGeom prst="rect">
            <a:avLst/>
          </a:prstGeom>
        </p:spPr>
      </p:pic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789738"/>
              </p:ext>
            </p:extLst>
          </p:nvPr>
        </p:nvGraphicFramePr>
        <p:xfrm>
          <a:off x="16910" y="1328928"/>
          <a:ext cx="10797394" cy="4840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3599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5090" cy="6858000"/>
          </a:xfrm>
          <a:prstGeom prst="rect">
            <a:avLst/>
          </a:prstGeom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88402" y="140909"/>
            <a:ext cx="8599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defRPr/>
            </a:pPr>
            <a:r>
              <a:rPr lang="it-IT" sz="32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Conclusioni del rapporto- I suggerimenti degli operatori</a:t>
            </a:r>
            <a:endParaRPr lang="it-IT" sz="32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76209" y="1607381"/>
            <a:ext cx="934317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it-IT" sz="2800" dirty="0" smtClean="0"/>
              <a:t>Differenziare </a:t>
            </a:r>
            <a:r>
              <a:rPr lang="it-IT" sz="2800" dirty="0"/>
              <a:t>la somministrazione delle singole prove a seconda del target con cui si trovano ad operare. </a:t>
            </a:r>
            <a:endParaRPr lang="it-IT" sz="2800" dirty="0" smtClean="0"/>
          </a:p>
          <a:p>
            <a:pPr marL="285750" indent="-285750" algn="just">
              <a:buFontTx/>
              <a:buChar char="-"/>
            </a:pPr>
            <a:endParaRPr lang="it-IT" sz="2800" dirty="0" smtClean="0"/>
          </a:p>
          <a:p>
            <a:pPr marL="285750" indent="-285750" algn="just">
              <a:buFontTx/>
              <a:buChar char="-"/>
            </a:pPr>
            <a:r>
              <a:rPr lang="it-IT" sz="2800" dirty="0" smtClean="0"/>
              <a:t>Offrire </a:t>
            </a:r>
            <a:r>
              <a:rPr lang="it-IT" sz="2800" dirty="0"/>
              <a:t>la possibilità agli utenti dei </a:t>
            </a:r>
            <a:r>
              <a:rPr lang="it-IT" sz="2800" dirty="0" err="1"/>
              <a:t>Cpi</a:t>
            </a:r>
            <a:r>
              <a:rPr lang="it-IT" sz="2800" dirty="0"/>
              <a:t> di compilarlo a casa</a:t>
            </a:r>
            <a:r>
              <a:rPr lang="it-IT" sz="2800" dirty="0" smtClean="0"/>
              <a:t>,</a:t>
            </a:r>
            <a:r>
              <a:rPr lang="it-IT" sz="2800" dirty="0"/>
              <a:t> garantendo poi un colloquio approfondito con l’operatore sui risultati ottenuti ed un’opportuna restituzione personalizzata in chiave orientativa</a:t>
            </a:r>
            <a:r>
              <a:rPr lang="it-IT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929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045924" cy="6858000"/>
          </a:xfrm>
          <a:prstGeom prst="rect">
            <a:avLst/>
          </a:prstGeom>
        </p:spPr>
      </p:pic>
      <p:sp>
        <p:nvSpPr>
          <p:cNvPr id="24" name="Titolo 1"/>
          <p:cNvSpPr txBox="1">
            <a:spLocks/>
          </p:cNvSpPr>
          <p:nvPr/>
        </p:nvSpPr>
        <p:spPr>
          <a:xfrm>
            <a:off x="405206" y="201207"/>
            <a:ext cx="8599200" cy="641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defRPr/>
            </a:pPr>
            <a:endParaRPr lang="it-IT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68082" y="1914145"/>
            <a:ext cx="8863470" cy="1876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it-IT" b="1" i="1" dirty="0" smtClean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it-IT" b="1" i="1" dirty="0" smtClean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it-IT" b="1" i="1" dirty="0" smtClean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Considerazioni finali</a:t>
            </a:r>
          </a:p>
        </p:txBody>
      </p:sp>
      <p:pic>
        <p:nvPicPr>
          <p:cNvPr id="7" name="Picture 14"/>
          <p:cNvPicPr/>
          <p:nvPr/>
        </p:nvPicPr>
        <p:blipFill>
          <a:blip r:embed="rId3"/>
          <a:stretch>
            <a:fillRect/>
          </a:stretch>
        </p:blipFill>
        <p:spPr>
          <a:xfrm>
            <a:off x="280416" y="2246376"/>
            <a:ext cx="9717024" cy="161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5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015" y="0"/>
            <a:ext cx="12175090" cy="6858000"/>
          </a:xfrm>
          <a:prstGeom prst="rect">
            <a:avLst/>
          </a:prstGeom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89240" y="116665"/>
            <a:ext cx="1050116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defRPr/>
            </a:pPr>
            <a:r>
              <a:rPr lang="it-IT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PIAAC online può essere «lo» strumento di supporto all’attività degli operatori dei Centri per l’impiego nella fase di orientamento e </a:t>
            </a:r>
            <a:r>
              <a:rPr lang="it-IT" sz="3200" b="1" dirty="0" err="1">
                <a:solidFill>
                  <a:schemeClr val="accent5">
                    <a:lumMod val="75000"/>
                  </a:schemeClr>
                </a:solidFill>
                <a:latin typeface="+mn-lt"/>
              </a:rPr>
              <a:t>profilazione</a:t>
            </a:r>
            <a:r>
              <a:rPr lang="it-IT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qualitativa degli utenti?</a:t>
            </a:r>
          </a:p>
        </p:txBody>
      </p:sp>
      <p:sp>
        <p:nvSpPr>
          <p:cNvPr id="3" name="Rettangolo 2"/>
          <p:cNvSpPr/>
          <p:nvPr/>
        </p:nvSpPr>
        <p:spPr>
          <a:xfrm>
            <a:off x="-199176" y="1582341"/>
            <a:ext cx="9343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89240" y="1862566"/>
            <a:ext cx="10315669" cy="4114138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it-IT" dirty="0" smtClean="0"/>
              <a:t>Accogliere i preziosi suggerimenti degli operatori</a:t>
            </a:r>
          </a:p>
          <a:p>
            <a:pPr algn="just">
              <a:buFontTx/>
              <a:buChar char="-"/>
            </a:pPr>
            <a:r>
              <a:rPr lang="it-IT" dirty="0"/>
              <a:t>Durata</a:t>
            </a:r>
          </a:p>
          <a:p>
            <a:pPr algn="just">
              <a:buFontTx/>
              <a:buChar char="-"/>
            </a:pPr>
            <a:r>
              <a:rPr lang="it-IT" dirty="0" smtClean="0"/>
              <a:t>Costi</a:t>
            </a:r>
          </a:p>
          <a:p>
            <a:pPr algn="just">
              <a:buFontTx/>
              <a:buChar char="-"/>
            </a:pPr>
            <a:r>
              <a:rPr lang="it-IT" dirty="0" smtClean="0"/>
              <a:t>Aprire la «</a:t>
            </a:r>
            <a:r>
              <a:rPr lang="it-IT" dirty="0" err="1" smtClean="0"/>
              <a:t>black</a:t>
            </a:r>
            <a:r>
              <a:rPr lang="it-IT" dirty="0" smtClean="0"/>
              <a:t> box»</a:t>
            </a:r>
            <a:endParaRPr lang="it-IT" dirty="0"/>
          </a:p>
          <a:p>
            <a:pPr algn="just">
              <a:buFontTx/>
              <a:buChar char="-"/>
            </a:pPr>
            <a:r>
              <a:rPr lang="it-IT" dirty="0" smtClean="0"/>
              <a:t>Fare una </a:t>
            </a:r>
            <a:r>
              <a:rPr lang="it-IT" dirty="0"/>
              <a:t>riflessione </a:t>
            </a:r>
            <a:r>
              <a:rPr lang="it-IT" dirty="0" smtClean="0"/>
              <a:t>sul </a:t>
            </a:r>
            <a:r>
              <a:rPr lang="it-IT" dirty="0"/>
              <a:t>modulo </a:t>
            </a:r>
            <a:r>
              <a:rPr lang="it-IT" dirty="0" smtClean="0"/>
              <a:t>“Interessi </a:t>
            </a:r>
            <a:r>
              <a:rPr lang="it-IT" dirty="0"/>
              <a:t>e obiettivi di carriera” che nella restituzione delle professioni più vicine o più lontane dal profilo del rispondente si basa sul modello O*NET fornendo risultati poco adattabili alla realtà italiana</a:t>
            </a:r>
          </a:p>
          <a:p>
            <a:pPr algn="just">
              <a:buFontTx/>
              <a:buChar char="-"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77491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5090" cy="6858000"/>
          </a:xfrm>
          <a:prstGeom prst="rect">
            <a:avLst/>
          </a:prstGeom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88402" y="140909"/>
            <a:ext cx="994112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defRPr/>
            </a:pPr>
            <a:r>
              <a:rPr lang="it-IT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I 6 score report consegnati agli utenti e il successivo colloquio permettono di avere il quadro completo delle competenze da potenziare o da valorizzare opportunamente per collocarsi sul mercato?</a:t>
            </a:r>
          </a:p>
        </p:txBody>
      </p:sp>
      <p:sp>
        <p:nvSpPr>
          <p:cNvPr id="3" name="Rettangolo 2"/>
          <p:cNvSpPr/>
          <p:nvPr/>
        </p:nvSpPr>
        <p:spPr>
          <a:xfrm>
            <a:off x="-199176" y="1582341"/>
            <a:ext cx="9343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184826" y="1767007"/>
            <a:ext cx="10315669" cy="4008261"/>
          </a:xfrm>
        </p:spPr>
        <p:txBody>
          <a:bodyPr/>
          <a:lstStyle/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spcAft>
                <a:spcPts val="1200"/>
              </a:spcAft>
              <a:buNone/>
            </a:pPr>
            <a:r>
              <a:rPr lang="it-IT" dirty="0" smtClean="0"/>
              <a:t>PIAAC online fornisce informazioni esaustive, apprezzate sia dagli utenti che dagli operatori ma: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it-IT" dirty="0" smtClean="0"/>
              <a:t>- Necessita di operatori specializzati in grado di valorizzarle</a:t>
            </a:r>
          </a:p>
          <a:p>
            <a:pPr algn="just">
              <a:spcAft>
                <a:spcPts val="1200"/>
              </a:spcAft>
              <a:buFontTx/>
              <a:buChar char="-"/>
            </a:pPr>
            <a:r>
              <a:rPr lang="it-IT" dirty="0" smtClean="0"/>
              <a:t>Risulta poco spendibile con i datori di lavoro</a:t>
            </a:r>
          </a:p>
          <a:p>
            <a:pPr algn="just">
              <a:spcAft>
                <a:spcPts val="1200"/>
              </a:spcAft>
              <a:buFontTx/>
              <a:buChar char="-"/>
            </a:pPr>
            <a:endParaRPr lang="it-IT" dirty="0" smtClean="0"/>
          </a:p>
          <a:p>
            <a:pPr algn="just"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677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4307" y="0"/>
            <a:ext cx="12175090" cy="6858000"/>
          </a:xfrm>
          <a:prstGeom prst="rect">
            <a:avLst/>
          </a:prstGeom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88402" y="140909"/>
            <a:ext cx="1039671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defRPr/>
            </a:pPr>
            <a:r>
              <a:rPr lang="it-IT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PIAAC online può essere utilizzato per programmare percorsi formativi che intercettino e colmino i gap di competenze di base e trasversali eventualmente emersi in un dato territorio o per specifici target</a:t>
            </a:r>
            <a:r>
              <a:rPr lang="it-IT" sz="32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?</a:t>
            </a:r>
            <a:endParaRPr lang="it-IT" sz="32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-199176" y="1582341"/>
            <a:ext cx="9343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88402" y="1466472"/>
            <a:ext cx="10315669" cy="4780324"/>
          </a:xfrm>
        </p:spPr>
        <p:txBody>
          <a:bodyPr>
            <a:normAutofit/>
          </a:bodyPr>
          <a:lstStyle/>
          <a:p>
            <a:pPr marL="268288" indent="-268288" algn="just">
              <a:spcAft>
                <a:spcPts val="1200"/>
              </a:spcAft>
              <a:buNone/>
            </a:pPr>
            <a:endParaRPr lang="it-IT" dirty="0" smtClean="0"/>
          </a:p>
          <a:p>
            <a:pPr marL="268288" indent="-268288" algn="just">
              <a:spcAft>
                <a:spcPts val="1200"/>
              </a:spcAft>
              <a:buNone/>
            </a:pPr>
            <a:r>
              <a:rPr lang="it-IT" dirty="0" smtClean="0"/>
              <a:t>- Già partendo dai risultati della sperimentazione le singole Regioni potrebbero lavorare in tal senso</a:t>
            </a:r>
          </a:p>
          <a:p>
            <a:pPr marL="268288" indent="-268288" algn="just">
              <a:spcAft>
                <a:spcPts val="1200"/>
              </a:spcAft>
              <a:buNone/>
            </a:pPr>
            <a:r>
              <a:rPr lang="it-IT" dirty="0" smtClean="0"/>
              <a:t>- ANPAL sta avviando una seconda sperimentazione condotta in </a:t>
            </a:r>
            <a:r>
              <a:rPr lang="it-IT" dirty="0"/>
              <a:t>accordo coi il MIUR </a:t>
            </a:r>
            <a:r>
              <a:rPr lang="it-IT" dirty="0" smtClean="0"/>
              <a:t>che prevede la somministrazione di </a:t>
            </a:r>
            <a:r>
              <a:rPr lang="it-IT" dirty="0" err="1" smtClean="0"/>
              <a:t>Piaac</a:t>
            </a:r>
            <a:r>
              <a:rPr lang="it-IT" dirty="0" smtClean="0"/>
              <a:t> online a 400 allievo di 20 </a:t>
            </a:r>
            <a:r>
              <a:rPr lang="it-IT" dirty="0"/>
              <a:t>CPIA </a:t>
            </a:r>
            <a:r>
              <a:rPr lang="it-IT" dirty="0" smtClean="0"/>
              <a:t>(Centro </a:t>
            </a:r>
            <a:r>
              <a:rPr lang="it-IT" dirty="0"/>
              <a:t>Provinciale per l'Istruzione degli Adulti)</a:t>
            </a:r>
          </a:p>
          <a:p>
            <a:pPr marL="268288" indent="-268288" algn="just">
              <a:spcAft>
                <a:spcPts val="1200"/>
              </a:spcAft>
              <a:buNone/>
            </a:pPr>
            <a:r>
              <a:rPr lang="it-IT" dirty="0" smtClean="0"/>
              <a:t>	Obiettivo: </a:t>
            </a:r>
            <a:r>
              <a:rPr lang="it-IT" dirty="0"/>
              <a:t>valutare </a:t>
            </a:r>
            <a:r>
              <a:rPr lang="it-IT" dirty="0" smtClean="0"/>
              <a:t>se </a:t>
            </a:r>
            <a:r>
              <a:rPr lang="it-IT" dirty="0" err="1" smtClean="0"/>
              <a:t>Piaac</a:t>
            </a:r>
            <a:r>
              <a:rPr lang="it-IT" dirty="0" smtClean="0"/>
              <a:t> </a:t>
            </a:r>
            <a:r>
              <a:rPr lang="it-IT" dirty="0"/>
              <a:t>online </a:t>
            </a:r>
            <a:r>
              <a:rPr lang="it-IT" dirty="0" smtClean="0"/>
              <a:t>possa </a:t>
            </a:r>
            <a:r>
              <a:rPr lang="it-IT" dirty="0"/>
              <a:t>essere </a:t>
            </a:r>
            <a:r>
              <a:rPr lang="it-IT" dirty="0" smtClean="0"/>
              <a:t>utile </a:t>
            </a:r>
            <a:r>
              <a:rPr lang="it-IT" dirty="0"/>
              <a:t>alla personalizzazione dei percorsi e nella determinazione dei crediti in ingresso</a:t>
            </a:r>
          </a:p>
        </p:txBody>
      </p:sp>
    </p:spTree>
    <p:extLst>
      <p:ext uri="{BB962C8B-B14F-4D97-AF65-F5344CB8AC3E}">
        <p14:creationId xmlns:p14="http://schemas.microsoft.com/office/powerpoint/2010/main" val="321179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" y="0"/>
            <a:ext cx="12155424" cy="6882384"/>
          </a:xfrm>
          <a:prstGeom prst="rect">
            <a:avLst/>
          </a:prstGeom>
        </p:spPr>
      </p:pic>
      <p:sp>
        <p:nvSpPr>
          <p:cNvPr id="24" name="Titolo 1"/>
          <p:cNvSpPr txBox="1">
            <a:spLocks/>
          </p:cNvSpPr>
          <p:nvPr/>
        </p:nvSpPr>
        <p:spPr>
          <a:xfrm>
            <a:off x="405206" y="201207"/>
            <a:ext cx="8599200" cy="641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defRPr/>
            </a:pPr>
            <a:endParaRPr lang="it-IT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68082" y="1938529"/>
            <a:ext cx="8863470" cy="1876928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endParaRPr lang="it-IT" b="1" i="1" dirty="0" smtClean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it-IT" b="1" i="1" dirty="0" smtClean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Le </a:t>
            </a:r>
            <a:r>
              <a:rPr lang="it-IT" b="1" i="1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opinioni degli UTENTI </a:t>
            </a:r>
            <a:endParaRPr lang="it-IT" b="1" i="1" dirty="0" smtClean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it-IT" b="1" i="1" dirty="0" smtClean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che </a:t>
            </a:r>
            <a:r>
              <a:rPr lang="it-IT" b="1" i="1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hanno partecipato alla sperimentazione</a:t>
            </a:r>
          </a:p>
        </p:txBody>
      </p:sp>
      <p:pic>
        <p:nvPicPr>
          <p:cNvPr id="6" name="Picture 14"/>
          <p:cNvPicPr/>
          <p:nvPr/>
        </p:nvPicPr>
        <p:blipFill>
          <a:blip r:embed="rId4"/>
          <a:stretch>
            <a:fillRect/>
          </a:stretch>
        </p:blipFill>
        <p:spPr>
          <a:xfrm>
            <a:off x="280416" y="2246376"/>
            <a:ext cx="9717024" cy="161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0" y="0"/>
            <a:ext cx="12175090" cy="6858000"/>
          </a:xfrm>
          <a:prstGeom prst="rect">
            <a:avLst/>
          </a:prstGeom>
        </p:spPr>
      </p:pic>
      <p:pic>
        <p:nvPicPr>
          <p:cNvPr id="6" name="Picture 14"/>
          <p:cNvPicPr/>
          <p:nvPr/>
        </p:nvPicPr>
        <p:blipFill>
          <a:blip r:embed="rId3"/>
          <a:stretch>
            <a:fillRect/>
          </a:stretch>
        </p:blipFill>
        <p:spPr>
          <a:xfrm>
            <a:off x="16910" y="126334"/>
            <a:ext cx="10236562" cy="1031906"/>
          </a:xfrm>
          <a:prstGeom prst="rect">
            <a:avLst/>
          </a:prstGeom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011936" y="-78547"/>
            <a:ext cx="767566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defRPr/>
            </a:pPr>
            <a:endParaRPr lang="it-IT" sz="2800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ct val="80000"/>
              </a:lnSpc>
              <a:defRPr/>
            </a:pPr>
            <a:r>
              <a:rPr lang="it-IT" sz="2800" b="1" i="1" dirty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Facilità di compilazione</a:t>
            </a:r>
            <a:r>
              <a:rPr lang="it-IT" sz="2800" b="1" i="1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it-IT" sz="2800" b="1" i="1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</a:br>
            <a:endParaRPr lang="it-IT" sz="2800" b="1" i="1" dirty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2494523"/>
              </p:ext>
            </p:extLst>
          </p:nvPr>
        </p:nvGraphicFramePr>
        <p:xfrm>
          <a:off x="0" y="1332360"/>
          <a:ext cx="10310717" cy="5007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1080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5090" cy="6858000"/>
          </a:xfrm>
          <a:prstGeom prst="rect">
            <a:avLst/>
          </a:prstGeom>
        </p:spPr>
      </p:pic>
      <p:graphicFrame>
        <p:nvGraphicFramePr>
          <p:cNvPr id="6" name="Diagramma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0707917"/>
              </p:ext>
            </p:extLst>
          </p:nvPr>
        </p:nvGraphicFramePr>
        <p:xfrm>
          <a:off x="88402" y="1121664"/>
          <a:ext cx="10835630" cy="4852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14"/>
          <p:cNvPicPr/>
          <p:nvPr/>
        </p:nvPicPr>
        <p:blipFill>
          <a:blip r:embed="rId8"/>
          <a:stretch>
            <a:fillRect/>
          </a:stretch>
        </p:blipFill>
        <p:spPr>
          <a:xfrm>
            <a:off x="16910" y="126334"/>
            <a:ext cx="10236562" cy="1031906"/>
          </a:xfrm>
          <a:prstGeom prst="rect">
            <a:avLst/>
          </a:prstGeom>
        </p:spPr>
      </p:pic>
      <p:sp>
        <p:nvSpPr>
          <p:cNvPr id="9" name="Titolo 1"/>
          <p:cNvSpPr txBox="1">
            <a:spLocks/>
          </p:cNvSpPr>
          <p:nvPr/>
        </p:nvSpPr>
        <p:spPr>
          <a:xfrm>
            <a:off x="1011936" y="-78547"/>
            <a:ext cx="92415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endParaRPr lang="it-IT" sz="2400" b="1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ct val="100000"/>
              </a:lnSpc>
              <a:defRPr/>
            </a:pPr>
            <a:r>
              <a:rPr lang="it-IT" sz="26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Tempi medi di somministrazione dei singoli moduli di PIAAC online</a:t>
            </a:r>
            <a:r>
              <a:rPr lang="it-IT" sz="2400" b="1" i="1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it-IT" sz="2400" b="1" i="1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</a:br>
            <a:endParaRPr lang="it-IT" sz="2400" b="1" i="1" dirty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2440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5090" cy="6858000"/>
          </a:xfrm>
          <a:prstGeom prst="rect">
            <a:avLst/>
          </a:prstGeom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1011936" y="-212659"/>
            <a:ext cx="92415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  <a:defRPr/>
            </a:pPr>
            <a:endParaRPr lang="it-IT" sz="2400" b="1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ts val="3000"/>
              </a:lnSpc>
              <a:defRPr/>
            </a:pPr>
            <a:r>
              <a:rPr lang="it-IT" sz="26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Durata media delle prove core (literacy e numeracy) per livello di literacy</a:t>
            </a:r>
            <a:r>
              <a:rPr lang="it-IT" sz="2400" b="1" i="1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it-IT" sz="2400" b="1" i="1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</a:br>
            <a:endParaRPr lang="it-IT" sz="2400" b="1" i="1" dirty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14"/>
          <p:cNvPicPr/>
          <p:nvPr/>
        </p:nvPicPr>
        <p:blipFill>
          <a:blip r:embed="rId3"/>
          <a:stretch>
            <a:fillRect/>
          </a:stretch>
        </p:blipFill>
        <p:spPr>
          <a:xfrm>
            <a:off x="16910" y="126334"/>
            <a:ext cx="10236562" cy="1117250"/>
          </a:xfrm>
          <a:prstGeom prst="rect">
            <a:avLst/>
          </a:prstGeom>
        </p:spPr>
      </p:pic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8175288"/>
              </p:ext>
            </p:extLst>
          </p:nvPr>
        </p:nvGraphicFramePr>
        <p:xfrm>
          <a:off x="0" y="1243584"/>
          <a:ext cx="10692384" cy="4864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8876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" y="0"/>
            <a:ext cx="12175090" cy="6858000"/>
          </a:xfrm>
          <a:prstGeom prst="rect">
            <a:avLst/>
          </a:prstGeom>
        </p:spPr>
      </p:pic>
      <p:sp>
        <p:nvSpPr>
          <p:cNvPr id="9" name="Titolo 1"/>
          <p:cNvSpPr txBox="1">
            <a:spLocks/>
          </p:cNvSpPr>
          <p:nvPr/>
        </p:nvSpPr>
        <p:spPr>
          <a:xfrm>
            <a:off x="1011936" y="-212659"/>
            <a:ext cx="92415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endParaRPr lang="it-IT" sz="2400" b="1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ct val="100000"/>
              </a:lnSpc>
              <a:defRPr/>
            </a:pPr>
            <a:r>
              <a:rPr lang="it-IT" sz="26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Utilità percepita dagli utenti in relazione ai singoli moduli di PIAAC online</a:t>
            </a:r>
            <a:r>
              <a:rPr lang="it-IT" sz="2400" b="1" i="1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it-IT" sz="2400" b="1" i="1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</a:br>
            <a:endParaRPr lang="it-IT" sz="2400" b="1" i="1" dirty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4072065"/>
              </p:ext>
            </p:extLst>
          </p:nvPr>
        </p:nvGraphicFramePr>
        <p:xfrm>
          <a:off x="219456" y="999744"/>
          <a:ext cx="10765536" cy="536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14"/>
          <p:cNvPicPr/>
          <p:nvPr/>
        </p:nvPicPr>
        <p:blipFill>
          <a:blip r:embed="rId4"/>
          <a:stretch>
            <a:fillRect/>
          </a:stretch>
        </p:blipFill>
        <p:spPr>
          <a:xfrm>
            <a:off x="16910" y="126334"/>
            <a:ext cx="10236562" cy="111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20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334"/>
            <a:ext cx="12175090" cy="6858000"/>
          </a:xfrm>
          <a:prstGeom prst="rect">
            <a:avLst/>
          </a:prstGeom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1011936" y="-121920"/>
            <a:ext cx="9241536" cy="1365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200"/>
              </a:lnSpc>
              <a:defRPr/>
            </a:pPr>
            <a:endParaRPr lang="it-IT" sz="2400" b="1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ts val="2200"/>
              </a:lnSpc>
              <a:defRPr/>
            </a:pPr>
            <a:r>
              <a:rPr lang="it-IT" sz="26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Utilità percepita dagli utenti in relazione alle finalità </a:t>
            </a:r>
          </a:p>
          <a:p>
            <a:pPr>
              <a:lnSpc>
                <a:spcPts val="2200"/>
              </a:lnSpc>
              <a:defRPr/>
            </a:pPr>
            <a:r>
              <a:rPr lang="it-IT" sz="26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di PIAAC online</a:t>
            </a:r>
            <a:r>
              <a:rPr lang="it-IT" sz="2400" b="1" i="1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it-IT" sz="2400" b="1" i="1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</a:br>
            <a:endParaRPr lang="it-IT" sz="2400" b="1" i="1" dirty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14"/>
          <p:cNvPicPr/>
          <p:nvPr/>
        </p:nvPicPr>
        <p:blipFill>
          <a:blip r:embed="rId3"/>
          <a:stretch>
            <a:fillRect/>
          </a:stretch>
        </p:blipFill>
        <p:spPr>
          <a:xfrm>
            <a:off x="16910" y="126334"/>
            <a:ext cx="10236562" cy="1117250"/>
          </a:xfrm>
          <a:prstGeom prst="rect">
            <a:avLst/>
          </a:prstGeom>
        </p:spPr>
      </p:pic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9278846"/>
              </p:ext>
            </p:extLst>
          </p:nvPr>
        </p:nvGraphicFramePr>
        <p:xfrm>
          <a:off x="16910" y="954880"/>
          <a:ext cx="10833970" cy="5543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5041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4"/>
            <a:ext cx="12175090" cy="6858000"/>
          </a:xfrm>
          <a:prstGeom prst="rect">
            <a:avLst/>
          </a:prstGeom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1024128" y="-316992"/>
            <a:ext cx="9241536" cy="1365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200"/>
              </a:lnSpc>
              <a:defRPr/>
            </a:pPr>
            <a:endParaRPr lang="it-IT" sz="2400" b="1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ts val="2200"/>
              </a:lnSpc>
              <a:defRPr/>
            </a:pPr>
            <a:r>
              <a:rPr lang="it-IT" sz="26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Ritiene che PIAAC online possa essere utile per impostare il suo percorso nel Centro per l’impiego ?</a:t>
            </a:r>
            <a:endParaRPr lang="it-IT" sz="2400" b="1" i="1" dirty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14"/>
          <p:cNvPicPr/>
          <p:nvPr/>
        </p:nvPicPr>
        <p:blipFill>
          <a:blip r:embed="rId3"/>
          <a:stretch>
            <a:fillRect/>
          </a:stretch>
        </p:blipFill>
        <p:spPr>
          <a:xfrm>
            <a:off x="16910" y="89758"/>
            <a:ext cx="10236562" cy="1117250"/>
          </a:xfrm>
          <a:prstGeom prst="rect">
            <a:avLst/>
          </a:prstGeom>
        </p:spPr>
      </p:pic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6486287"/>
              </p:ext>
            </p:extLst>
          </p:nvPr>
        </p:nvGraphicFramePr>
        <p:xfrm>
          <a:off x="1469495" y="1243584"/>
          <a:ext cx="7331392" cy="494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0673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045924" cy="6858000"/>
          </a:xfrm>
          <a:prstGeom prst="rect">
            <a:avLst/>
          </a:prstGeom>
        </p:spPr>
      </p:pic>
      <p:sp>
        <p:nvSpPr>
          <p:cNvPr id="24" name="Titolo 1"/>
          <p:cNvSpPr txBox="1">
            <a:spLocks/>
          </p:cNvSpPr>
          <p:nvPr/>
        </p:nvSpPr>
        <p:spPr>
          <a:xfrm>
            <a:off x="405206" y="201207"/>
            <a:ext cx="8599200" cy="641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defRPr/>
            </a:pPr>
            <a:endParaRPr lang="it-IT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68082" y="1914145"/>
            <a:ext cx="8863470" cy="1876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it-IT" b="1" i="1" dirty="0" smtClean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it-IT" b="1" i="1" dirty="0" smtClean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it-IT" b="1" i="1" dirty="0" smtClean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Le valutazioni degli OPERATORI</a:t>
            </a:r>
          </a:p>
        </p:txBody>
      </p:sp>
      <p:pic>
        <p:nvPicPr>
          <p:cNvPr id="7" name="Picture 14"/>
          <p:cNvPicPr/>
          <p:nvPr/>
        </p:nvPicPr>
        <p:blipFill>
          <a:blip r:embed="rId3"/>
          <a:stretch>
            <a:fillRect/>
          </a:stretch>
        </p:blipFill>
        <p:spPr>
          <a:xfrm>
            <a:off x="280416" y="2246376"/>
            <a:ext cx="9717024" cy="161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4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2C2860AA09B5E4F8ED8EBE8E5647B7B" ma:contentTypeVersion="1" ma:contentTypeDescription="Creare un nuovo documento." ma:contentTypeScope="" ma:versionID="40a976a8972a2170046c605b6fbf1c2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c668263a8a535a1e6ae14b8e04a80ef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a inizio pianificazione" ma:description="Data inizio pianificazione è una colonna del sito creata dalla funzionalità Pianificazione e usata per specificare la data e l'ora in cui la pagina apparirà per la prima volta ai visitatori del sito." ma:hidden="true" ma:internalName="PublishingStartDate">
      <xsd:simpleType>
        <xsd:restriction base="dms:Unknown"/>
      </xsd:simpleType>
    </xsd:element>
    <xsd:element name="PublishingExpirationDate" ma:index="9" nillable="true" ma:displayName="Data fine pianificazione" ma:description="Data fine pianificazione è una colonna del sito creata dalla funzionalità Pubblicazione e usata per specificare la data e l'ora in cui la pagina non apparirà più ai visitatori del sit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8C64232-46EA-45F0-AD0B-4EE90C803B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9EEFF27-BCCE-4F42-89F0-A57C5D536F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0DCA63-391A-4310-9BD9-5F41FBCA3BEA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2564</TotalTime>
  <Words>583</Words>
  <Application>Microsoft Office PowerPoint</Application>
  <PresentationFormat>Personalizzato</PresentationFormat>
  <Paragraphs>175</Paragraphs>
  <Slides>18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 Utilità ed efficacia di PIAAC online:  l’opinione degli utenti e la valutazione degli operatori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Italia Lavoro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Antonelli</dc:creator>
  <cp:lastModifiedBy>Pellicori Maria Teresa</cp:lastModifiedBy>
  <cp:revision>227</cp:revision>
  <cp:lastPrinted>2019-01-31T09:07:03Z</cp:lastPrinted>
  <dcterms:created xsi:type="dcterms:W3CDTF">2017-02-27T09:44:32Z</dcterms:created>
  <dcterms:modified xsi:type="dcterms:W3CDTF">2019-02-07T08:59:48Z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0x010100A2C2860AA09B5E4F8ED8EBE8E5647B7B</vt:lpwstr>
  </property>
</Properties>
</file>