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7" r:id="rId2"/>
  </p:sldMasterIdLst>
  <p:notesMasterIdLst>
    <p:notesMasterId r:id="rId11"/>
  </p:notesMasterIdLst>
  <p:handoutMasterIdLst>
    <p:handoutMasterId r:id="rId12"/>
  </p:handoutMasterIdLst>
  <p:sldIdLst>
    <p:sldId id="298" r:id="rId3"/>
    <p:sldId id="383" r:id="rId4"/>
    <p:sldId id="384" r:id="rId5"/>
    <p:sldId id="385" r:id="rId6"/>
    <p:sldId id="386" r:id="rId7"/>
    <p:sldId id="389" r:id="rId8"/>
    <p:sldId id="388" r:id="rId9"/>
    <p:sldId id="390" r:id="rId10"/>
  </p:sldIdLst>
  <p:sldSz cx="12192000" cy="6858000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EE8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8455" autoAdjust="0"/>
  </p:normalViewPr>
  <p:slideViewPr>
    <p:cSldViewPr>
      <p:cViewPr varScale="1">
        <p:scale>
          <a:sx n="102" d="100"/>
          <a:sy n="102" d="100"/>
        </p:scale>
        <p:origin x="1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6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752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4" y="9444752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ADB1F8B-F64A-42E1-AD5B-2C0D730FD8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22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6" y="4723171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752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4" y="9444752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5CAF538-D2D2-4550-81EF-7D68A5F35CB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562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AF538-D2D2-4550-81EF-7D68A5F35CBD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8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AF538-D2D2-4550-81EF-7D68A5F35CB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72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" y="1291863"/>
            <a:ext cx="12240684" cy="557407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73" y="116632"/>
            <a:ext cx="1704453" cy="121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5735961" y="6597353"/>
            <a:ext cx="720080" cy="268586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/>
          <a:p>
            <a:pPr defTabSz="457200"/>
            <a:r>
              <a:rPr lang="fr-BE" sz="900" dirty="0" err="1" smtClean="0">
                <a:solidFill>
                  <a:srgbClr val="FFFFFF"/>
                </a:solidFill>
                <a:latin typeface="Calibri" pitchFamily="34" charset="0"/>
              </a:rPr>
              <a:t>Cohesion</a:t>
            </a:r>
            <a:r>
              <a:rPr lang="fr-BE" sz="900" dirty="0" smtClean="0">
                <a:solidFill>
                  <a:srgbClr val="FFFFFF"/>
                </a:solidFill>
                <a:latin typeface="Calibri" pitchFamily="34" charset="0"/>
              </a:rPr>
              <a:t> Policy</a:t>
            </a:r>
            <a:endParaRPr lang="en-GB" sz="9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27651" y="2565401"/>
            <a:ext cx="6720416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dirty="0" err="1" smtClean="0"/>
              <a:t>Title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14917" y="3716339"/>
            <a:ext cx="11377083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A833221-706B-488B-8459-97A65B6674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543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CD9EC-BDC1-421E-ACAD-1D8B325585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74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0152" y="1339850"/>
            <a:ext cx="2762249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051" y="1339850"/>
            <a:ext cx="8089900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41191-CF80-4C62-AF82-F62E708105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84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1339850"/>
            <a:ext cx="109728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492376"/>
            <a:ext cx="53848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92376"/>
            <a:ext cx="5384800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8540D-4575-4EFF-9169-E68263D8AF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02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699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397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482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022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961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071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76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6DC2D-D744-4F46-B3CD-1A6042C8D7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98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44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13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371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3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E7C1-A116-4767-BC36-138C497D5DB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91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92376"/>
            <a:ext cx="53848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92376"/>
            <a:ext cx="53848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5BC55-FB2D-4098-A5DA-B9E009BB02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32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4EA4-DC2D-4B60-A322-943BB19513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70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EBD9C-15D3-47BC-AAF8-4D571113FF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35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6316B-018D-46D8-9E33-25BDE170C2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044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E60E5-5E7C-4B41-AD65-FEBB8B783D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88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58B35-0D32-4C71-AC57-E16B367FB1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69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051" y="1339850"/>
            <a:ext cx="10972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492376"/>
            <a:ext cx="109728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Second </a:t>
            </a:r>
            <a:r>
              <a:rPr lang="fr-BE" dirty="0" err="1" smtClean="0"/>
              <a:t>level</a:t>
            </a:r>
            <a:endParaRPr lang="en-GB" dirty="0" smtClean="0"/>
          </a:p>
          <a:p>
            <a:pPr lvl="1"/>
            <a:r>
              <a:rPr lang="en-GB" dirty="0" smtClean="0"/>
              <a:t>Third level</a:t>
            </a:r>
          </a:p>
          <a:p>
            <a:pPr lvl="2"/>
            <a:r>
              <a:rPr lang="en-GB" dirty="0" smtClean="0"/>
              <a:t>- Fourth level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2192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928" y="258764"/>
            <a:ext cx="1539229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2400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2400" b="0">
          <a:solidFill>
            <a:srgbClr val="0F5494"/>
          </a:solidFill>
          <a:latin typeface="+mn-lt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20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68760"/>
            <a:ext cx="10515600" cy="421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279E-5DC6-4764-9140-4BFE5E943749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5321F-CF3D-4E35-B3BD-A18B1DE973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3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-5002"/>
            <a:ext cx="12192000" cy="6863370"/>
            <a:chOff x="0" y="-5002"/>
            <a:chExt cx="12192000" cy="686337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1424" y="-5002"/>
              <a:ext cx="10128448" cy="686300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029544" cy="6858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9872" y="368"/>
              <a:ext cx="1152128" cy="685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6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cs typeface="Arial" panose="020B0604020202020204" pitchFamily="34" charset="0"/>
              </a:rPr>
              <a:t>The REGIOSTARS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dirty="0"/>
              <a:t>2008, the European Commission hands out annual REGIOSTARS awards to EU-funded projects which demonstrate excellence and new approaches in regional development. </a:t>
            </a:r>
            <a:endParaRPr lang="en-US" dirty="0" smtClean="0"/>
          </a:p>
          <a:p>
            <a:r>
              <a:rPr lang="en-US" dirty="0" smtClean="0"/>
              <a:t>Awards in </a:t>
            </a:r>
            <a:r>
              <a:rPr lang="en-US" dirty="0"/>
              <a:t>five thematic categories (s</a:t>
            </a:r>
            <a:r>
              <a:rPr lang="en-GB" dirty="0"/>
              <a:t>mart, sustainable and </a:t>
            </a:r>
            <a:r>
              <a:rPr lang="en-GB" dirty="0" err="1"/>
              <a:t>i</a:t>
            </a:r>
            <a:r>
              <a:rPr lang="en-US" dirty="0" err="1"/>
              <a:t>nclusive</a:t>
            </a:r>
            <a:r>
              <a:rPr lang="en-US" dirty="0"/>
              <a:t> </a:t>
            </a:r>
            <a:r>
              <a:rPr lang="en-GB" dirty="0"/>
              <a:t>growth</a:t>
            </a:r>
            <a:r>
              <a:rPr lang="en-US" dirty="0"/>
              <a:t>, urban development and a topic of the year</a:t>
            </a:r>
            <a:r>
              <a:rPr lang="en-US" dirty="0" smtClean="0"/>
              <a:t>) plus Public Choice award</a:t>
            </a:r>
          </a:p>
          <a:p>
            <a:r>
              <a:rPr lang="en-US" dirty="0"/>
              <a:t>I</a:t>
            </a:r>
            <a:r>
              <a:rPr lang="en-US" dirty="0" smtClean="0"/>
              <a:t>ndependent </a:t>
            </a:r>
            <a:r>
              <a:rPr lang="en-US" dirty="0"/>
              <a:t>jury of high-level </a:t>
            </a:r>
            <a:r>
              <a:rPr lang="en-US" dirty="0" smtClean="0"/>
              <a:t>academics</a:t>
            </a:r>
          </a:p>
          <a:p>
            <a:r>
              <a:rPr lang="en-US" dirty="0" smtClean="0">
                <a:cs typeface="Arial" panose="020B0604020202020204" pitchFamily="34" charset="0"/>
              </a:rPr>
              <a:t>Ceremony during Week of Regions and Cities in </a:t>
            </a:r>
            <a:r>
              <a:rPr lang="en-US" dirty="0" smtClean="0">
                <a:cs typeface="Arial" panose="020B0604020202020204" pitchFamily="34" charset="0"/>
              </a:rPr>
              <a:t>October</a:t>
            </a:r>
            <a:endParaRPr lang="de-AT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96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cs typeface="Arial" panose="020B0604020202020204" pitchFamily="34" charset="0"/>
              </a:rPr>
              <a:t>The 2019 Edition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</a:t>
            </a:r>
            <a:r>
              <a:rPr lang="en-US" dirty="0"/>
              <a:t>thematic categories </a:t>
            </a:r>
            <a:r>
              <a:rPr lang="de-AT" dirty="0" err="1" smtClean="0"/>
              <a:t>announced</a:t>
            </a:r>
            <a:r>
              <a:rPr lang="de-AT" dirty="0" smtClean="0"/>
              <a:t> on 19 </a:t>
            </a:r>
            <a:r>
              <a:rPr lang="de-AT" dirty="0" err="1" smtClean="0"/>
              <a:t>February</a:t>
            </a:r>
            <a:endParaRPr lang="de-AT" dirty="0" smtClean="0"/>
          </a:p>
          <a:p>
            <a:r>
              <a:rPr lang="de-AT" dirty="0"/>
              <a:t>Online </a:t>
            </a:r>
            <a:r>
              <a:rPr lang="de-AT" dirty="0" err="1"/>
              <a:t>platform</a:t>
            </a:r>
            <a:r>
              <a:rPr lang="de-AT" dirty="0"/>
              <a:t>: </a:t>
            </a:r>
            <a:r>
              <a:rPr lang="de-AT" dirty="0" smtClean="0"/>
              <a:t>ec.europa.eu/</a:t>
            </a:r>
            <a:r>
              <a:rPr lang="de-AT" dirty="0" err="1" smtClean="0"/>
              <a:t>regiostars</a:t>
            </a:r>
            <a:r>
              <a:rPr lang="de-AT" dirty="0" smtClean="0"/>
              <a:t>  </a:t>
            </a:r>
            <a:endParaRPr lang="de-AT" dirty="0"/>
          </a:p>
          <a:p>
            <a:r>
              <a:rPr lang="de-AT" b="1" dirty="0" err="1" smtClean="0"/>
              <a:t>Application</a:t>
            </a:r>
            <a:r>
              <a:rPr lang="de-AT" b="1" dirty="0" smtClean="0"/>
              <a:t> </a:t>
            </a:r>
            <a:r>
              <a:rPr lang="de-AT" b="1" dirty="0" err="1" smtClean="0"/>
              <a:t>period</a:t>
            </a:r>
            <a:r>
              <a:rPr lang="de-AT" b="1" dirty="0" smtClean="0"/>
              <a:t>: 19 </a:t>
            </a:r>
            <a:r>
              <a:rPr lang="de-AT" b="1" dirty="0" err="1" smtClean="0"/>
              <a:t>February</a:t>
            </a:r>
            <a:r>
              <a:rPr lang="de-AT" b="1" dirty="0" smtClean="0"/>
              <a:t> – 9 May 2019</a:t>
            </a:r>
          </a:p>
          <a:p>
            <a:pPr marL="0" indent="0">
              <a:buNone/>
            </a:pPr>
            <a:endParaRPr lang="de-AT" dirty="0" smtClean="0"/>
          </a:p>
          <a:p>
            <a:r>
              <a:rPr lang="de-AT" dirty="0" err="1"/>
              <a:t>F</a:t>
            </a:r>
            <a:r>
              <a:rPr lang="de-AT" dirty="0" err="1" smtClean="0"/>
              <a:t>inalists</a:t>
            </a:r>
            <a:r>
              <a:rPr lang="de-AT" dirty="0" smtClean="0"/>
              <a:t> </a:t>
            </a:r>
            <a:r>
              <a:rPr lang="de-AT" dirty="0" err="1" smtClean="0"/>
              <a:t>determined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July</a:t>
            </a:r>
            <a:r>
              <a:rPr lang="de-AT" dirty="0" smtClean="0"/>
              <a:t> 2019</a:t>
            </a:r>
          </a:p>
          <a:p>
            <a:pPr lvl="1"/>
            <a:r>
              <a:rPr lang="de-AT" dirty="0" smtClean="0"/>
              <a:t>Meeting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Commissioner</a:t>
            </a:r>
            <a:r>
              <a:rPr lang="de-AT" dirty="0" smtClean="0"/>
              <a:t> </a:t>
            </a:r>
            <a:r>
              <a:rPr lang="de-AT" dirty="0" smtClean="0"/>
              <a:t>in </a:t>
            </a:r>
            <a:r>
              <a:rPr lang="de-AT" dirty="0" err="1" smtClean="0"/>
              <a:t>July</a:t>
            </a:r>
            <a:endParaRPr lang="de-AT" dirty="0" smtClean="0"/>
          </a:p>
          <a:p>
            <a:pPr lvl="1"/>
            <a:r>
              <a:rPr lang="de-AT" dirty="0" smtClean="0"/>
              <a:t>Videos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finalist</a:t>
            </a:r>
            <a:r>
              <a:rPr lang="de-AT" dirty="0" smtClean="0"/>
              <a:t> </a:t>
            </a:r>
            <a:r>
              <a:rPr lang="de-AT" dirty="0" smtClean="0"/>
              <a:t>will be </a:t>
            </a:r>
            <a:r>
              <a:rPr lang="de-AT" dirty="0" err="1" smtClean="0"/>
              <a:t>produced</a:t>
            </a:r>
            <a:r>
              <a:rPr lang="de-AT" dirty="0" smtClean="0"/>
              <a:t> </a:t>
            </a:r>
            <a:r>
              <a:rPr lang="de-AT" dirty="0" err="1" smtClean="0"/>
              <a:t>during</a:t>
            </a:r>
            <a:r>
              <a:rPr lang="de-AT" dirty="0" smtClean="0"/>
              <a:t> </a:t>
            </a:r>
            <a:r>
              <a:rPr lang="de-AT" dirty="0" err="1" smtClean="0"/>
              <a:t>summer</a:t>
            </a:r>
            <a:endParaRPr lang="de-AT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85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err="1" smtClean="0">
                <a:cs typeface="Arial" panose="020B0604020202020204" pitchFamily="34" charset="0"/>
              </a:rPr>
              <a:t>Conditions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Maximum FIVE projects per programme (ERDF, CF, ESF, IPA, ENI) from the periods 2007-2013 and 2014-2020</a:t>
            </a:r>
            <a:endParaRPr lang="en-GB" dirty="0"/>
          </a:p>
          <a:p>
            <a:pPr lvl="0"/>
            <a:r>
              <a:rPr lang="en-GB" dirty="0" smtClean="0"/>
              <a:t>Endorsement </a:t>
            </a:r>
            <a:r>
              <a:rPr lang="en-GB" dirty="0"/>
              <a:t>letter of the relevant managing </a:t>
            </a:r>
            <a:r>
              <a:rPr lang="en-GB" dirty="0" smtClean="0"/>
              <a:t>authority </a:t>
            </a:r>
          </a:p>
          <a:p>
            <a:pPr lvl="0"/>
            <a:r>
              <a:rPr lang="en-GB" dirty="0" smtClean="0"/>
              <a:t>Reference to one </a:t>
            </a:r>
            <a:r>
              <a:rPr lang="en-GB" dirty="0"/>
              <a:t>of the five award </a:t>
            </a:r>
            <a:r>
              <a:rPr lang="en-GB" dirty="0" smtClean="0"/>
              <a:t>categories</a:t>
            </a:r>
          </a:p>
          <a:p>
            <a:pPr lvl="0"/>
            <a:r>
              <a:rPr lang="en-GB" dirty="0" smtClean="0"/>
              <a:t>Level of maturity and results should be ensured</a:t>
            </a:r>
          </a:p>
        </p:txBody>
      </p:sp>
    </p:spTree>
    <p:extLst>
      <p:ext uri="{BB962C8B-B14F-4D97-AF65-F5344CB8AC3E}">
        <p14:creationId xmlns:p14="http://schemas.microsoft.com/office/powerpoint/2010/main" val="403518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cs typeface="Arial" panose="020B0604020202020204" pitchFamily="34" charset="0"/>
              </a:rPr>
              <a:t>Award </a:t>
            </a:r>
            <a:r>
              <a:rPr lang="de-AT" dirty="0" err="1" smtClean="0">
                <a:cs typeface="Arial" panose="020B0604020202020204" pitchFamily="34" charset="0"/>
              </a:rPr>
              <a:t>criteria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Innovative </a:t>
            </a:r>
            <a:r>
              <a:rPr lang="en-GB" dirty="0"/>
              <a:t>character of the project in the selected award category. </a:t>
            </a:r>
            <a:endParaRPr lang="en-GB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Good </a:t>
            </a:r>
            <a:r>
              <a:rPr lang="en-GB" dirty="0"/>
              <a:t>results and impact of the project in relation to its initial objectives and impacts. </a:t>
            </a:r>
            <a:endParaRPr lang="en-GB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GB" dirty="0" smtClean="0"/>
              <a:t>Financial </a:t>
            </a:r>
            <a:r>
              <a:rPr lang="en-GB" dirty="0"/>
              <a:t>sustainability of the </a:t>
            </a:r>
            <a:r>
              <a:rPr lang="en-GB" dirty="0" smtClean="0"/>
              <a:t>project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Transferability </a:t>
            </a:r>
            <a:r>
              <a:rPr lang="en-US" dirty="0"/>
              <a:t>and p</a:t>
            </a:r>
            <a:r>
              <a:rPr lang="en-GB" dirty="0" err="1"/>
              <a:t>ossibility</a:t>
            </a:r>
            <a:r>
              <a:rPr lang="en-GB" dirty="0"/>
              <a:t> to replicate the project in other regions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3211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cs typeface="Arial" panose="020B0604020202020204" pitchFamily="34" charset="0"/>
              </a:rPr>
              <a:t>Award </a:t>
            </a:r>
            <a:r>
              <a:rPr lang="de-AT" dirty="0" err="1" smtClean="0">
                <a:cs typeface="Arial" panose="020B0604020202020204" pitchFamily="34" charset="0"/>
              </a:rPr>
              <a:t>categories</a:t>
            </a:r>
            <a:r>
              <a:rPr lang="de-AT" dirty="0" smtClean="0">
                <a:cs typeface="Arial" panose="020B0604020202020204" pitchFamily="34" charset="0"/>
              </a:rPr>
              <a:t> 2019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0" lvl="0" indent="-544513">
              <a:spcBef>
                <a:spcPts val="1800"/>
              </a:spcBef>
              <a:buFont typeface="+mj-lt"/>
              <a:buAutoNum type="arabicPeriod"/>
            </a:pPr>
            <a:r>
              <a:rPr lang="en-GB" dirty="0" smtClean="0"/>
              <a:t>Smart growth </a:t>
            </a:r>
            <a:r>
              <a:rPr lang="en-GB" dirty="0"/>
              <a:t>- </a:t>
            </a:r>
            <a:r>
              <a:rPr lang="en-GB" b="1" dirty="0"/>
              <a:t>Promoting digital transformation</a:t>
            </a:r>
          </a:p>
          <a:p>
            <a:pPr marL="1079500" lvl="0" indent="-544513">
              <a:spcBef>
                <a:spcPts val="1800"/>
              </a:spcBef>
              <a:buFont typeface="+mj-lt"/>
              <a:buAutoNum type="arabicPeriod"/>
            </a:pPr>
            <a:r>
              <a:rPr lang="en-GB" dirty="0" smtClean="0"/>
              <a:t>Sustainable growth </a:t>
            </a:r>
            <a:r>
              <a:rPr lang="en-GB" dirty="0"/>
              <a:t>- </a:t>
            </a:r>
            <a:r>
              <a:rPr lang="en-US" b="1" dirty="0"/>
              <a:t>Connecting green, blue and grey </a:t>
            </a:r>
            <a:endParaRPr lang="en-GB" b="1" dirty="0"/>
          </a:p>
          <a:p>
            <a:pPr marL="1079500" lvl="0" indent="-544513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Inclusive growth </a:t>
            </a:r>
            <a:r>
              <a:rPr lang="en-US" dirty="0"/>
              <a:t>- </a:t>
            </a:r>
            <a:r>
              <a:rPr lang="en-US" b="1" dirty="0"/>
              <a:t>Combatting inequalities and poverty  </a:t>
            </a:r>
            <a:endParaRPr lang="en-GB" b="1" dirty="0"/>
          </a:p>
          <a:p>
            <a:pPr marL="1079500" lvl="0" indent="-544513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Urban development </a:t>
            </a:r>
            <a:r>
              <a:rPr lang="en-US" dirty="0"/>
              <a:t>- </a:t>
            </a:r>
            <a:r>
              <a:rPr lang="en-US" b="1" dirty="0"/>
              <a:t>Building climate-resilient cities</a:t>
            </a:r>
            <a:endParaRPr lang="en-GB" b="1" dirty="0"/>
          </a:p>
          <a:p>
            <a:pPr marL="1079500" lvl="0" indent="-544513">
              <a:spcBef>
                <a:spcPts val="1800"/>
              </a:spcBef>
              <a:buFont typeface="+mj-lt"/>
              <a:buAutoNum type="arabicPeriod"/>
            </a:pPr>
            <a:r>
              <a:rPr lang="en-US" dirty="0" smtClean="0"/>
              <a:t>Topic </a:t>
            </a:r>
            <a:r>
              <a:rPr lang="en-US" dirty="0"/>
              <a:t>of the year </a:t>
            </a:r>
            <a:r>
              <a:rPr lang="en-US" dirty="0" smtClean="0"/>
              <a:t>2019 </a:t>
            </a:r>
            <a:r>
              <a:rPr lang="en-US" dirty="0"/>
              <a:t>- </a:t>
            </a:r>
            <a:r>
              <a:rPr lang="en-US" b="1" dirty="0" err="1"/>
              <a:t>Modernising</a:t>
            </a:r>
            <a:r>
              <a:rPr lang="en-US" b="1" dirty="0"/>
              <a:t> health services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6583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>
                <a:cs typeface="Arial" panose="020B0604020202020204" pitchFamily="34" charset="0"/>
              </a:rPr>
              <a:t>Communication material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Online: </a:t>
            </a:r>
            <a:r>
              <a:rPr lang="de-AT" dirty="0" smtClean="0"/>
              <a:t>ec.europa.eu/</a:t>
            </a:r>
            <a:r>
              <a:rPr lang="de-AT" dirty="0" err="1" smtClean="0"/>
              <a:t>regiostars</a:t>
            </a:r>
            <a:r>
              <a:rPr lang="de-AT" dirty="0" smtClean="0"/>
              <a:t> </a:t>
            </a:r>
            <a:endParaRPr lang="en-US" dirty="0" smtClean="0"/>
          </a:p>
          <a:p>
            <a:pPr marL="354013" indent="-354013">
              <a:buNone/>
            </a:pPr>
            <a:r>
              <a:rPr lang="en-US" dirty="0" smtClean="0"/>
              <a:t>	‘Guide for Applicants’ with</a:t>
            </a:r>
          </a:p>
          <a:p>
            <a:pPr lvl="2"/>
            <a:r>
              <a:rPr lang="en-US" dirty="0" smtClean="0"/>
              <a:t>Description of award </a:t>
            </a:r>
            <a:r>
              <a:rPr lang="en-US" dirty="0"/>
              <a:t>categories 2019</a:t>
            </a:r>
            <a:endParaRPr lang="en-GB" dirty="0"/>
          </a:p>
          <a:p>
            <a:pPr lvl="2"/>
            <a:r>
              <a:rPr lang="en-GB" dirty="0"/>
              <a:t>Eligibility and </a:t>
            </a:r>
            <a:r>
              <a:rPr lang="en-GB" dirty="0" smtClean="0"/>
              <a:t>award </a:t>
            </a:r>
            <a:r>
              <a:rPr lang="en-GB" dirty="0"/>
              <a:t>criteria </a:t>
            </a:r>
          </a:p>
          <a:p>
            <a:pPr lvl="2"/>
            <a:r>
              <a:rPr lang="en-US" dirty="0"/>
              <a:t>Practical guidance to the REGIOSTARS </a:t>
            </a:r>
            <a:r>
              <a:rPr lang="en-US" dirty="0" smtClean="0"/>
              <a:t>2019</a:t>
            </a:r>
          </a:p>
          <a:p>
            <a:r>
              <a:rPr lang="en-US" dirty="0" smtClean="0"/>
              <a:t>Printed: Postcards and posters</a:t>
            </a:r>
          </a:p>
          <a:p>
            <a:r>
              <a:rPr lang="en-US" dirty="0" smtClean="0"/>
              <a:t>Visuals for presentations and social media</a:t>
            </a:r>
          </a:p>
          <a:p>
            <a:pPr marL="0" lvl="0" indent="0">
              <a:buNone/>
            </a:pPr>
            <a:endParaRPr lang="en-GB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28360">
            <a:off x="8867572" y="1921304"/>
            <a:ext cx="2520280" cy="355130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1595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5002"/>
            <a:ext cx="12192000" cy="6863370"/>
            <a:chOff x="0" y="-5002"/>
            <a:chExt cx="12192000" cy="686337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1424" y="-5002"/>
              <a:ext cx="10128448" cy="686300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029544" cy="6858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9872" y="368"/>
              <a:ext cx="1152128" cy="6858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4824918"/>
              <a:ext cx="6192688" cy="2033081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3726855" y="4747791"/>
              <a:ext cx="4450257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AT" sz="4400" dirty="0" smtClean="0">
                  <a:solidFill>
                    <a:schemeClr val="bg1"/>
                  </a:solidFill>
                  <a:latin typeface="EC Square Sans Cond Pro Thin" panose="020B0506020000020004" pitchFamily="34" charset="0"/>
                </a:rPr>
                <a:t>ec.europa.eu/</a:t>
              </a:r>
              <a:r>
                <a:rPr lang="de-AT" sz="4400" b="1" dirty="0" err="1" smtClean="0">
                  <a:solidFill>
                    <a:schemeClr val="bg1"/>
                  </a:solidFill>
                  <a:latin typeface="EC Square Sans Cond Pro Thin" panose="020B0506020000020004" pitchFamily="34" charset="0"/>
                </a:rPr>
                <a:t>regiostars</a:t>
              </a:r>
              <a:endParaRPr lang="en-GB" sz="4400" b="1" dirty="0">
                <a:solidFill>
                  <a:schemeClr val="bg1"/>
                </a:solidFill>
                <a:latin typeface="EC Square Sans Cond Pro Thin" panose="020B05060200000200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4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5668</TotalTime>
  <Words>249</Words>
  <Application>Microsoft Office PowerPoint</Application>
  <PresentationFormat>Widescreen</PresentationFormat>
  <Paragraphs>40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EC Square Sans Cond Pro Thin</vt:lpstr>
      <vt:lpstr>Verdana</vt:lpstr>
      <vt:lpstr>Slide_Master</vt:lpstr>
      <vt:lpstr>Custom Design</vt:lpstr>
      <vt:lpstr>PowerPoint Presentation</vt:lpstr>
      <vt:lpstr>The REGIOSTARS</vt:lpstr>
      <vt:lpstr>The 2019 Edition</vt:lpstr>
      <vt:lpstr>Conditions</vt:lpstr>
      <vt:lpstr>Award criteria</vt:lpstr>
      <vt:lpstr>Award categories 2019</vt:lpstr>
      <vt:lpstr>Communication material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Policy</dc:title>
  <dc:creator>Regional Policy</dc:creator>
  <cp:lastModifiedBy>SALVAI Matteo (REGIO)</cp:lastModifiedBy>
  <cp:revision>304</cp:revision>
  <cp:lastPrinted>2017-10-24T13:49:25Z</cp:lastPrinted>
  <dcterms:created xsi:type="dcterms:W3CDTF">2011-10-28T10:25:18Z</dcterms:created>
  <dcterms:modified xsi:type="dcterms:W3CDTF">2019-02-19T13:23:51Z</dcterms:modified>
</cp:coreProperties>
</file>