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5" r:id="rId4"/>
    <p:sldId id="276" r:id="rId5"/>
    <p:sldId id="277" r:id="rId6"/>
    <p:sldId id="263" r:id="rId7"/>
    <p:sldId id="272" r:id="rId8"/>
    <p:sldId id="258" r:id="rId9"/>
    <p:sldId id="259" r:id="rId10"/>
    <p:sldId id="274" r:id="rId11"/>
    <p:sldId id="261" r:id="rId12"/>
    <p:sldId id="265" r:id="rId13"/>
    <p:sldId id="267" r:id="rId14"/>
    <p:sldId id="287" r:id="rId15"/>
    <p:sldId id="268" r:id="rId16"/>
    <p:sldId id="262" r:id="rId17"/>
    <p:sldId id="260" r:id="rId18"/>
    <p:sldId id="269" r:id="rId19"/>
    <p:sldId id="271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70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>
        <p:scale>
          <a:sx n="86" d="100"/>
          <a:sy n="86" d="100"/>
        </p:scale>
        <p:origin x="56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3DCCC-EEC5-4583-8903-50C41C7F1F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806F3-B2E4-428E-ACB5-A3A3D1D6D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4C350-9CF4-4B9C-B603-DE8758945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42A-1C1E-4772-9512-3D471D1E1348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B13AB-E1D3-423C-892B-2C3E7016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2863B-F710-4582-B0EB-BC076A6EE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459F-D724-4BCA-B4EB-B0CADF6FF19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61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30BF0-7393-46A4-91B8-597E16D4C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0DED8-6553-4AB7-A06B-953BD2DE3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81D21-6D80-4FBC-9F36-BAA0C0B79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42A-1C1E-4772-9512-3D471D1E1348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88E3C-C510-4389-82B2-475E289C9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4638A-DBAC-41B3-90CA-A11581947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459F-D724-4BCA-B4EB-B0CADF6FF19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19C6D-6862-423D-8867-93BB74AC59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A9578C-5193-44EB-B894-06AEFDA2C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AF31D-18BD-47A2-8556-E6BCD9B4B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42A-1C1E-4772-9512-3D471D1E1348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24B99-9774-424D-A4C5-3CCD692E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4590C-9CD7-457E-A6DD-FF3DCD5F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459F-D724-4BCA-B4EB-B0CADF6FF19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645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ACC06-AFD7-4667-94C0-EBC919CB7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08AFE-5ABD-4E44-87B4-51BE485AE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F4A9C-FEE0-4068-AD5C-15A5A6BD4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42A-1C1E-4772-9512-3D471D1E1348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F2C68-04E8-43B1-BC0D-B5B40C3A7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8B7C0-4FD3-4E76-9FB7-DABADC654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459F-D724-4BCA-B4EB-B0CADF6FF19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84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FDA65-83F7-4E8B-9F94-4CB21B1C0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BE77D-B6B6-4389-AB85-83881E40A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2ADDB-2293-4B2C-9D68-D87C6E88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42A-1C1E-4772-9512-3D471D1E1348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D279D-6984-46FF-9B4C-C26BC208B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EE9DB-1940-4CC4-94A4-6D89644B6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459F-D724-4BCA-B4EB-B0CADF6FF19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01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6E35F-2D6C-4525-8FDD-66705AFDF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746A2-EF22-4012-A478-96F5FD534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070C31-227A-43BD-8863-39F4EF2CD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4F262-A9A9-4250-8E47-C52F7BE43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42A-1C1E-4772-9512-3D471D1E1348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99B29A-9B5E-45D1-AC8F-077E86453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422AC-998F-45DE-BEE8-B213B96F3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459F-D724-4BCA-B4EB-B0CADF6FF19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31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D2A46-79BD-4D6E-9C6D-10A5A6D96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8D2D68-8625-49FA-BCF6-2E936BF92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443AEF-E95F-4724-938E-766C7690D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D3917C-C643-430A-912E-99DDDDAB43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E0417F-269B-406F-9C4B-CD906E6A32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E4244A-F1B5-4E57-9888-D6DF8BCBC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42A-1C1E-4772-9512-3D471D1E1348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FDE2C3-3F26-4DAA-BBCB-C2B64CE4B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974656-503C-4C20-BD36-46460F24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459F-D724-4BCA-B4EB-B0CADF6FF19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995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F2E4-386C-49BC-A255-9069DD74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362883-0370-470C-ABA0-CA0807552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42A-1C1E-4772-9512-3D471D1E1348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C49714-D54B-4EE9-8C8A-1A6E1CBD0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FB0134-6159-4A26-B8A0-06937EA18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459F-D724-4BCA-B4EB-B0CADF6FF19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98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77ED91-4670-42D2-A3FC-C248B83B8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42A-1C1E-4772-9512-3D471D1E1348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EEB10A-AFF3-4805-854E-C340E3D91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649D9-2819-4DFD-A829-EFE01D1D4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459F-D724-4BCA-B4EB-B0CADF6FF19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344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EC192-4A58-4633-9DC2-8F7027A2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49C01-16BF-4AEE-BFA4-10FA92E73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F269A5-8FAE-4F7A-BBC5-7319B46DB6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33C45-C533-4ADD-8901-921A8A723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42A-1C1E-4772-9512-3D471D1E1348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36B49-01E0-496B-A85D-2D4E515A1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C9EE6-A1BF-4B59-9FB1-963F49F7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459F-D724-4BCA-B4EB-B0CADF6FF19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52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ED559-1D98-4926-95C8-090F5927D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A0330E-2F34-4B91-AA18-F995BB531F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A0B6EF-E517-4A72-A8F3-D35586E361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B7C2B-5268-4D26-8F04-8489664FE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42A-1C1E-4772-9512-3D471D1E1348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8DE2A2-3FFA-4AE4-9E6B-FD36E8F76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465DD-D6F4-4802-898D-902307870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D459F-D724-4BCA-B4EB-B0CADF6FF19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211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E05D25-C0BF-4F65-919D-822142A9E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65235-8BCD-44FB-89B9-C0B09C3DE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ED6B5-57E8-4FFC-9D64-D4F3B8D7F6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9C42A-1C1E-4772-9512-3D471D1E1348}" type="datetimeFigureOut">
              <a:rPr lang="it-IT" smtClean="0"/>
              <a:t>29/04/2020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9A878-D41E-400F-A4D4-8C42B28CD8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0CE28-18B3-4F6B-9CC0-FA3F739B2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D459F-D724-4BCA-B4EB-B0CADF6FF19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738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3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5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56A95FC-DBF9-4C6F-AC16-5D4E6965FDD5}"/>
              </a:ext>
            </a:extLst>
          </p:cNvPr>
          <p:cNvGrpSpPr/>
          <p:nvPr/>
        </p:nvGrpSpPr>
        <p:grpSpPr>
          <a:xfrm>
            <a:off x="5021700" y="417149"/>
            <a:ext cx="1757778" cy="736846"/>
            <a:chOff x="5021700" y="417149"/>
            <a:chExt cx="1757778" cy="73684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5021700" y="417149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5021700" y="630213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Rectangle: Folded Corner 5">
            <a:extLst>
              <a:ext uri="{FF2B5EF4-FFF2-40B4-BE49-F238E27FC236}">
                <a16:creationId xmlns:a16="http://schemas.microsoft.com/office/drawing/2014/main" id="{C29625B0-6016-4932-8E21-1EBACE84D762}"/>
              </a:ext>
            </a:extLst>
          </p:cNvPr>
          <p:cNvSpPr/>
          <p:nvPr/>
        </p:nvSpPr>
        <p:spPr>
          <a:xfrm>
            <a:off x="6996979" y="630213"/>
            <a:ext cx="1056443" cy="523782"/>
          </a:xfrm>
          <a:prstGeom prst="foldedCorne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owchart: Decision 13">
            <a:extLst>
              <a:ext uri="{FF2B5EF4-FFF2-40B4-BE49-F238E27FC236}">
                <a16:creationId xmlns:a16="http://schemas.microsoft.com/office/drawing/2014/main" id="{E8CEDA57-D82D-49F6-8B95-C9EC554AFB2C}"/>
              </a:ext>
            </a:extLst>
          </p:cNvPr>
          <p:cNvSpPr/>
          <p:nvPr/>
        </p:nvSpPr>
        <p:spPr>
          <a:xfrm>
            <a:off x="5083843" y="1435863"/>
            <a:ext cx="1633492" cy="479394"/>
          </a:xfrm>
          <a:prstGeom prst="flowChartDecisio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586275A4-69DE-4464-9956-ECC70AEF63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933" y="200505"/>
            <a:ext cx="433288" cy="433288"/>
          </a:xfrm>
          <a:prstGeom prst="rect">
            <a:avLst/>
          </a:prstGeom>
        </p:spPr>
      </p:pic>
      <p:pic>
        <p:nvPicPr>
          <p:cNvPr id="39" name="Graphic 38" descr="Checkmark">
            <a:extLst>
              <a:ext uri="{FF2B5EF4-FFF2-40B4-BE49-F238E27FC236}">
                <a16:creationId xmlns:a16="http://schemas.microsoft.com/office/drawing/2014/main" id="{233D953C-4F64-4C6A-843D-877A1CA73A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58577" y="1009995"/>
            <a:ext cx="288000" cy="288000"/>
          </a:xfrm>
          <a:prstGeom prst="rect">
            <a:avLst/>
          </a:prstGeom>
        </p:spPr>
      </p:pic>
      <p:pic>
        <p:nvPicPr>
          <p:cNvPr id="41" name="Graphic 40" descr="Close">
            <a:extLst>
              <a:ext uri="{FF2B5EF4-FFF2-40B4-BE49-F238E27FC236}">
                <a16:creationId xmlns:a16="http://schemas.microsoft.com/office/drawing/2014/main" id="{7C0CE0BB-1275-46FB-842A-3A4DE95A4E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436878" y="1530197"/>
            <a:ext cx="288000" cy="288000"/>
          </a:xfrm>
          <a:prstGeom prst="rect">
            <a:avLst/>
          </a:prstGeom>
        </p:spPr>
      </p:pic>
      <p:sp>
        <p:nvSpPr>
          <p:cNvPr id="54" name="Flowchart: Manual Input 53">
            <a:extLst>
              <a:ext uri="{FF2B5EF4-FFF2-40B4-BE49-F238E27FC236}">
                <a16:creationId xmlns:a16="http://schemas.microsoft.com/office/drawing/2014/main" id="{3D8405CF-9B2B-48DA-9CCF-07C477E8E779}"/>
              </a:ext>
            </a:extLst>
          </p:cNvPr>
          <p:cNvSpPr/>
          <p:nvPr/>
        </p:nvSpPr>
        <p:spPr>
          <a:xfrm>
            <a:off x="5283591" y="2361363"/>
            <a:ext cx="1056443" cy="523782"/>
          </a:xfrm>
          <a:prstGeom prst="flowChartManualInp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0" name="Picture 2" descr="Risultati immagini per fine png scacchi">
            <a:extLst>
              <a:ext uri="{FF2B5EF4-FFF2-40B4-BE49-F238E27FC236}">
                <a16:creationId xmlns:a16="http://schemas.microsoft.com/office/drawing/2014/main" id="{9793FC4F-CB32-46EF-BA79-808759A33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191" y="228498"/>
            <a:ext cx="538527" cy="37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Legenda</a:t>
            </a:r>
          </a:p>
        </p:txBody>
      </p:sp>
      <p:sp>
        <p:nvSpPr>
          <p:cNvPr id="68" name="Cylinder 67">
            <a:extLst>
              <a:ext uri="{FF2B5EF4-FFF2-40B4-BE49-F238E27FC236}">
                <a16:creationId xmlns:a16="http://schemas.microsoft.com/office/drawing/2014/main" id="{953FBB72-4FBC-4765-A1F3-FF74104AFEFF}"/>
              </a:ext>
            </a:extLst>
          </p:cNvPr>
          <p:cNvSpPr/>
          <p:nvPr/>
        </p:nvSpPr>
        <p:spPr>
          <a:xfrm>
            <a:off x="5642842" y="3551911"/>
            <a:ext cx="864346" cy="74493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563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5572125" cy="1323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predisposizione dell’accordo</a:t>
            </a:r>
          </a:p>
          <a:p>
            <a:pPr algn="ctr"/>
            <a:r>
              <a:rPr lang="it-IT" dirty="0"/>
              <a:t>(Diagramma cap. 6)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2532A12-DD48-40B3-9BAD-F65E1D8C377D}"/>
              </a:ext>
            </a:extLst>
          </p:cNvPr>
          <p:cNvGrpSpPr/>
          <p:nvPr/>
        </p:nvGrpSpPr>
        <p:grpSpPr>
          <a:xfrm>
            <a:off x="4920297" y="640113"/>
            <a:ext cx="6427458" cy="5943760"/>
            <a:chOff x="4920297" y="640113"/>
            <a:chExt cx="6427458" cy="59437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6216166" y="1154765"/>
              <a:ext cx="1772429" cy="17809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OI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6223491" y="1325911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Invio della domanda all’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>
              <a:stCxn id="5" idx="3"/>
            </p:cNvCxnSpPr>
            <p:nvPr/>
          </p:nvCxnSpPr>
          <p:spPr>
            <a:xfrm>
              <a:off x="7981269" y="1587802"/>
              <a:ext cx="20615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6223491" y="2124192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6223491" y="2326033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Indicazione degli organismi responsabili della gestione e controllo 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</p:cNvCxnSpPr>
            <p:nvPr/>
          </p:nvCxnSpPr>
          <p:spPr>
            <a:xfrm>
              <a:off x="7102380" y="1849693"/>
              <a:ext cx="0" cy="2744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89A7C41-BAE3-49E4-BA04-6D2BE8E0F496}"/>
                </a:ext>
              </a:extLst>
            </p:cNvPr>
            <p:cNvCxnSpPr>
              <a:cxnSpLocks/>
            </p:cNvCxnSpPr>
            <p:nvPr/>
          </p:nvCxnSpPr>
          <p:spPr>
            <a:xfrm>
              <a:off x="7102380" y="2895876"/>
              <a:ext cx="0" cy="2188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6223491" y="3139173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AdA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6223491" y="3342856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Effettua i controlli di competenza ed invia il parere</a:t>
              </a: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85736" y="640113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</p:cNvCxnSpPr>
            <p:nvPr/>
          </p:nvCxnSpPr>
          <p:spPr>
            <a:xfrm>
              <a:off x="7102380" y="1073401"/>
              <a:ext cx="1" cy="813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8EB8120-AAAD-4681-B72B-7418815607B8}"/>
                </a:ext>
              </a:extLst>
            </p:cNvPr>
            <p:cNvCxnSpPr>
              <a:cxnSpLocks/>
            </p:cNvCxnSpPr>
            <p:nvPr/>
          </p:nvCxnSpPr>
          <p:spPr>
            <a:xfrm>
              <a:off x="5976740" y="3553579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8187424" y="1343168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Domanda di contributo FEG</a:t>
              </a:r>
            </a:p>
          </p:txBody>
        </p:sp>
        <p:sp>
          <p:nvSpPr>
            <p:cNvPr id="75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8187424" y="2247797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Nota</a:t>
              </a:r>
            </a:p>
          </p:txBody>
        </p:sp>
        <p:sp>
          <p:nvSpPr>
            <p:cNvPr id="78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4920297" y="3282035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Nota</a:t>
              </a: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/>
            <p:nvPr/>
          </p:nvCxnSpPr>
          <p:spPr>
            <a:xfrm>
              <a:off x="7990288" y="2571844"/>
              <a:ext cx="20615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10">
              <a:extLst>
                <a:ext uri="{FF2B5EF4-FFF2-40B4-BE49-F238E27FC236}">
                  <a16:creationId xmlns:a16="http://schemas.microsoft.com/office/drawing/2014/main" id="{70F61C35-074C-4E58-AC30-D719A4FA4F69}"/>
                </a:ext>
              </a:extLst>
            </p:cNvPr>
            <p:cNvCxnSpPr>
              <a:cxnSpLocks/>
              <a:stCxn id="19" idx="2"/>
            </p:cNvCxnSpPr>
            <p:nvPr/>
          </p:nvCxnSpPr>
          <p:spPr>
            <a:xfrm>
              <a:off x="7102380" y="3866638"/>
              <a:ext cx="2291" cy="2353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C742166-DF95-456C-8198-BCBF4FF5359C}"/>
                </a:ext>
              </a:extLst>
            </p:cNvPr>
            <p:cNvSpPr/>
            <p:nvPr/>
          </p:nvSpPr>
          <p:spPr>
            <a:xfrm>
              <a:off x="6223979" y="5345667"/>
              <a:ext cx="1756800" cy="48618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Inserimento degli organismi nella domanda FEG</a:t>
              </a:r>
            </a:p>
          </p:txBody>
        </p:sp>
        <p:sp>
          <p:nvSpPr>
            <p:cNvPr id="26" name="Decisione 12">
              <a:extLst>
                <a:ext uri="{FF2B5EF4-FFF2-40B4-BE49-F238E27FC236}">
                  <a16:creationId xmlns:a16="http://schemas.microsoft.com/office/drawing/2014/main" id="{A5F447B8-5110-4987-87DC-F43674600643}"/>
                </a:ext>
              </a:extLst>
            </p:cNvPr>
            <p:cNvSpPr/>
            <p:nvPr/>
          </p:nvSpPr>
          <p:spPr>
            <a:xfrm>
              <a:off x="6369403" y="4101946"/>
              <a:ext cx="1465953" cy="563153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Esito controllo?</a:t>
              </a:r>
            </a:p>
          </p:txBody>
        </p:sp>
        <p:cxnSp>
          <p:nvCxnSpPr>
            <p:cNvPr id="27" name="Straight Arrow Connector 10">
              <a:extLst>
                <a:ext uri="{FF2B5EF4-FFF2-40B4-BE49-F238E27FC236}">
                  <a16:creationId xmlns:a16="http://schemas.microsoft.com/office/drawing/2014/main" id="{45EA1226-3F94-4FB9-A4FA-88EC3E3E33AB}"/>
                </a:ext>
              </a:extLst>
            </p:cNvPr>
            <p:cNvCxnSpPr>
              <a:cxnSpLocks/>
            </p:cNvCxnSpPr>
            <p:nvPr/>
          </p:nvCxnSpPr>
          <p:spPr>
            <a:xfrm>
              <a:off x="7100089" y="4665099"/>
              <a:ext cx="4581" cy="4768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2 15">
              <a:extLst>
                <a:ext uri="{FF2B5EF4-FFF2-40B4-BE49-F238E27FC236}">
                  <a16:creationId xmlns:a16="http://schemas.microsoft.com/office/drawing/2014/main" id="{6EFB289E-EBC3-449C-9BC3-B431042063FA}"/>
                </a:ext>
              </a:extLst>
            </p:cNvPr>
            <p:cNvCxnSpPr>
              <a:stCxn id="26" idx="3"/>
              <a:endCxn id="31" idx="1"/>
            </p:cNvCxnSpPr>
            <p:nvPr/>
          </p:nvCxnSpPr>
          <p:spPr>
            <a:xfrm flipV="1">
              <a:off x="7835356" y="4380630"/>
              <a:ext cx="421312" cy="289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17">
              <a:extLst>
                <a:ext uri="{FF2B5EF4-FFF2-40B4-BE49-F238E27FC236}">
                  <a16:creationId xmlns:a16="http://schemas.microsoft.com/office/drawing/2014/main" id="{3568B550-03B5-4040-BF1D-103FB726074F}"/>
                </a:ext>
              </a:extLst>
            </p:cNvPr>
            <p:cNvSpPr/>
            <p:nvPr/>
          </p:nvSpPr>
          <p:spPr>
            <a:xfrm>
              <a:off x="6223979" y="5141945"/>
              <a:ext cx="1756800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30" name="Graphic 29" descr="Checkmark">
              <a:extLst>
                <a:ext uri="{FF2B5EF4-FFF2-40B4-BE49-F238E27FC236}">
                  <a16:creationId xmlns:a16="http://schemas.microsoft.com/office/drawing/2014/main" id="{E328E5F7-540B-49EA-A0DC-F78C376D6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800258" y="4703473"/>
              <a:ext cx="288000" cy="288000"/>
            </a:xfrm>
            <a:prstGeom prst="rect">
              <a:avLst/>
            </a:prstGeom>
          </p:spPr>
        </p:pic>
        <p:sp>
          <p:nvSpPr>
            <p:cNvPr id="31" name="Rectangle 4">
              <a:extLst>
                <a:ext uri="{FF2B5EF4-FFF2-40B4-BE49-F238E27FC236}">
                  <a16:creationId xmlns:a16="http://schemas.microsoft.com/office/drawing/2014/main" id="{F00006A5-919A-4EBA-9376-E7AAAE9D4F53}"/>
                </a:ext>
              </a:extLst>
            </p:cNvPr>
            <p:cNvSpPr/>
            <p:nvPr/>
          </p:nvSpPr>
          <p:spPr>
            <a:xfrm>
              <a:off x="8256668" y="4114943"/>
              <a:ext cx="1756800" cy="5313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Individuazione diversa organizzazione</a:t>
              </a:r>
            </a:p>
          </p:txBody>
        </p:sp>
        <p:sp>
          <p:nvSpPr>
            <p:cNvPr id="32" name="Rectangle 17">
              <a:extLst>
                <a:ext uri="{FF2B5EF4-FFF2-40B4-BE49-F238E27FC236}">
                  <a16:creationId xmlns:a16="http://schemas.microsoft.com/office/drawing/2014/main" id="{B0B90CCC-1EE2-4A76-801D-FAD4924BF933}"/>
                </a:ext>
              </a:extLst>
            </p:cNvPr>
            <p:cNvSpPr/>
            <p:nvPr/>
          </p:nvSpPr>
          <p:spPr>
            <a:xfrm>
              <a:off x="8256668" y="3958649"/>
              <a:ext cx="1756800" cy="17795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/OI </a:t>
              </a:r>
            </a:p>
          </p:txBody>
        </p:sp>
        <p:pic>
          <p:nvPicPr>
            <p:cNvPr id="34" name="Graphic 40" descr="Close">
              <a:extLst>
                <a:ext uri="{FF2B5EF4-FFF2-40B4-BE49-F238E27FC236}">
                  <a16:creationId xmlns:a16="http://schemas.microsoft.com/office/drawing/2014/main" id="{910CBCFE-3209-4B17-BC02-617577D51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918074" y="4069324"/>
              <a:ext cx="288000" cy="288000"/>
            </a:xfrm>
            <a:prstGeom prst="rect">
              <a:avLst/>
            </a:prstGeom>
          </p:spPr>
        </p:pic>
        <p:cxnSp>
          <p:nvCxnSpPr>
            <p:cNvPr id="36" name="Straight Arrow Connector 10">
              <a:extLst>
                <a:ext uri="{FF2B5EF4-FFF2-40B4-BE49-F238E27FC236}">
                  <a16:creationId xmlns:a16="http://schemas.microsoft.com/office/drawing/2014/main" id="{113D1A50-EE31-4EDA-8D9D-68BB122F3036}"/>
                </a:ext>
              </a:extLst>
            </p:cNvPr>
            <p:cNvCxnSpPr>
              <a:cxnSpLocks/>
            </p:cNvCxnSpPr>
            <p:nvPr/>
          </p:nvCxnSpPr>
          <p:spPr>
            <a:xfrm>
              <a:off x="7100088" y="5831855"/>
              <a:ext cx="4582" cy="3747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: Folded Corner 26">
              <a:extLst>
                <a:ext uri="{FF2B5EF4-FFF2-40B4-BE49-F238E27FC236}">
                  <a16:creationId xmlns:a16="http://schemas.microsoft.com/office/drawing/2014/main" id="{CEF9E138-D8C9-416B-951E-5F3DABAF6F2B}"/>
                </a:ext>
              </a:extLst>
            </p:cNvPr>
            <p:cNvSpPr/>
            <p:nvPr/>
          </p:nvSpPr>
          <p:spPr>
            <a:xfrm>
              <a:off x="8256668" y="5326870"/>
              <a:ext cx="106502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Domanda FEG in versione definitiva</a:t>
              </a:r>
            </a:p>
          </p:txBody>
        </p:sp>
        <p:cxnSp>
          <p:nvCxnSpPr>
            <p:cNvPr id="38" name="Connettore 2 87">
              <a:extLst>
                <a:ext uri="{FF2B5EF4-FFF2-40B4-BE49-F238E27FC236}">
                  <a16:creationId xmlns:a16="http://schemas.microsoft.com/office/drawing/2014/main" id="{E2493D6E-988A-49E3-AA3B-B1C8B55E5C43}"/>
                </a:ext>
              </a:extLst>
            </p:cNvPr>
            <p:cNvCxnSpPr>
              <a:cxnSpLocks/>
              <a:stCxn id="25" idx="3"/>
              <a:endCxn id="37" idx="1"/>
            </p:cNvCxnSpPr>
            <p:nvPr/>
          </p:nvCxnSpPr>
          <p:spPr>
            <a:xfrm>
              <a:off x="7980779" y="5588761"/>
              <a:ext cx="27588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9" name="Picture 2" descr="Risultati immagini per fine png scacchi">
              <a:extLst>
                <a:ext uri="{FF2B5EF4-FFF2-40B4-BE49-F238E27FC236}">
                  <a16:creationId xmlns:a16="http://schemas.microsoft.com/office/drawing/2014/main" id="{BA9ABC7B-8EB2-43C7-81C7-46103E08AC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0824" y="6206572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Rectangle: Folded Corner 26">
              <a:extLst>
                <a:ext uri="{FF2B5EF4-FFF2-40B4-BE49-F238E27FC236}">
                  <a16:creationId xmlns:a16="http://schemas.microsoft.com/office/drawing/2014/main" id="{755C7CA4-370E-41B2-9427-FF2153229F20}"/>
                </a:ext>
              </a:extLst>
            </p:cNvPr>
            <p:cNvSpPr/>
            <p:nvPr/>
          </p:nvSpPr>
          <p:spPr>
            <a:xfrm>
              <a:off x="10282732" y="4115582"/>
              <a:ext cx="106502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Nota</a:t>
              </a:r>
            </a:p>
          </p:txBody>
        </p:sp>
        <p:cxnSp>
          <p:nvCxnSpPr>
            <p:cNvPr id="41" name="Connettore 2 87">
              <a:extLst>
                <a:ext uri="{FF2B5EF4-FFF2-40B4-BE49-F238E27FC236}">
                  <a16:creationId xmlns:a16="http://schemas.microsoft.com/office/drawing/2014/main" id="{E3ACC646-07C7-4A50-9977-3782556807A8}"/>
                </a:ext>
              </a:extLst>
            </p:cNvPr>
            <p:cNvCxnSpPr>
              <a:cxnSpLocks/>
              <a:stCxn id="31" idx="3"/>
              <a:endCxn id="40" idx="1"/>
            </p:cNvCxnSpPr>
            <p:nvPr/>
          </p:nvCxnSpPr>
          <p:spPr>
            <a:xfrm flipV="1">
              <a:off x="10013468" y="4377473"/>
              <a:ext cx="269264" cy="31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4 117">
              <a:extLst>
                <a:ext uri="{FF2B5EF4-FFF2-40B4-BE49-F238E27FC236}">
                  <a16:creationId xmlns:a16="http://schemas.microsoft.com/office/drawing/2014/main" id="{55D19FB9-17B3-41CC-A81F-63B69E1D24B4}"/>
                </a:ext>
              </a:extLst>
            </p:cNvPr>
            <p:cNvCxnSpPr>
              <a:cxnSpLocks/>
              <a:stCxn id="31" idx="2"/>
              <a:endCxn id="29" idx="0"/>
            </p:cNvCxnSpPr>
            <p:nvPr/>
          </p:nvCxnSpPr>
          <p:spPr>
            <a:xfrm rot="5400000">
              <a:off x="7870910" y="3877787"/>
              <a:ext cx="495628" cy="2032689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9263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99C56C8-028E-48AD-9CD4-7C3DA8D663CE}"/>
              </a:ext>
            </a:extLst>
          </p:cNvPr>
          <p:cNvGrpSpPr/>
          <p:nvPr/>
        </p:nvGrpSpPr>
        <p:grpSpPr>
          <a:xfrm>
            <a:off x="4387733" y="2408623"/>
            <a:ext cx="4323571" cy="3884256"/>
            <a:chOff x="4387733" y="2408623"/>
            <a:chExt cx="4323571" cy="388425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5683603" y="2923275"/>
              <a:ext cx="1772429" cy="17809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5690928" y="3094421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Predisposizione della bozza di accordo e trasmissione all’OI 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>
              <a:stCxn id="5" idx="3"/>
            </p:cNvCxnSpPr>
            <p:nvPr/>
          </p:nvCxnSpPr>
          <p:spPr>
            <a:xfrm>
              <a:off x="7448706" y="3356312"/>
              <a:ext cx="20615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5690928" y="3892702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e OI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5690928" y="4094543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Condivisione della bozza di accordo ed elaborazione della versione definitiva dell’accordo 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</p:cNvCxnSpPr>
            <p:nvPr/>
          </p:nvCxnSpPr>
          <p:spPr>
            <a:xfrm>
              <a:off x="6569817" y="3618203"/>
              <a:ext cx="0" cy="2744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89A7C41-BAE3-49E4-BA04-6D2BE8E0F496}"/>
                </a:ext>
              </a:extLst>
            </p:cNvPr>
            <p:cNvCxnSpPr>
              <a:cxnSpLocks/>
            </p:cNvCxnSpPr>
            <p:nvPr/>
          </p:nvCxnSpPr>
          <p:spPr>
            <a:xfrm>
              <a:off x="6569817" y="4664386"/>
              <a:ext cx="0" cy="2188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5690928" y="4907683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e OI 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5690928" y="5111366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Sottoscrizione dell’accordo 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16CF33D8-F8FE-4BB7-B96A-59371FD512B0}"/>
                </a:ext>
              </a:extLst>
            </p:cNvPr>
            <p:cNvCxnSpPr>
              <a:cxnSpLocks/>
              <a:stCxn id="19" idx="2"/>
            </p:cNvCxnSpPr>
            <p:nvPr/>
          </p:nvCxnSpPr>
          <p:spPr>
            <a:xfrm>
              <a:off x="6569817" y="5635148"/>
              <a:ext cx="0" cy="324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53173" y="2408623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</p:cNvCxnSpPr>
            <p:nvPr/>
          </p:nvCxnSpPr>
          <p:spPr>
            <a:xfrm>
              <a:off x="6569817" y="2841911"/>
              <a:ext cx="1" cy="813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8EB8120-AAAD-4681-B72B-7418815607B8}"/>
                </a:ext>
              </a:extLst>
            </p:cNvPr>
            <p:cNvCxnSpPr>
              <a:cxnSpLocks/>
            </p:cNvCxnSpPr>
            <p:nvPr/>
          </p:nvCxnSpPr>
          <p:spPr>
            <a:xfrm>
              <a:off x="5444177" y="5322089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/>
            <p:nvPr/>
          </p:nvCxnSpPr>
          <p:spPr>
            <a:xfrm>
              <a:off x="5444177" y="4356434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7654861" y="3111678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Bozza di accordo </a:t>
              </a:r>
            </a:p>
          </p:txBody>
        </p:sp>
        <p:sp>
          <p:nvSpPr>
            <p:cNvPr id="75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7654861" y="4016307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Versione definitiva dell’accordo </a:t>
              </a:r>
            </a:p>
          </p:txBody>
        </p:sp>
        <p:sp>
          <p:nvSpPr>
            <p:cNvPr id="78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4387734" y="5050545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Versione definitiva dell’accordo </a:t>
              </a:r>
            </a:p>
          </p:txBody>
        </p:sp>
        <p:sp>
          <p:nvSpPr>
            <p:cNvPr id="79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4387733" y="4105845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Bozza di accordo </a:t>
              </a:r>
            </a:p>
          </p:txBody>
        </p:sp>
        <p:pic>
          <p:nvPicPr>
            <p:cNvPr id="85" name="Picture 2" descr="Risultati immagini per fine png scacchi">
              <a:extLst>
                <a:ext uri="{FF2B5EF4-FFF2-40B4-BE49-F238E27FC236}">
                  <a16:creationId xmlns:a16="http://schemas.microsoft.com/office/drawing/2014/main" id="{7CCF1376-5DE1-4DBD-8E5B-E82C83CE46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553" y="5915578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/>
            <p:nvPr/>
          </p:nvCxnSpPr>
          <p:spPr>
            <a:xfrm>
              <a:off x="7457725" y="4340354"/>
              <a:ext cx="20615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ttangolo 1"/>
          <p:cNvSpPr/>
          <p:nvPr/>
        </p:nvSpPr>
        <p:spPr>
          <a:xfrm>
            <a:off x="0" y="0"/>
            <a:ext cx="5572125" cy="1323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predisposizione dell’accordo</a:t>
            </a:r>
          </a:p>
          <a:p>
            <a:pPr algn="ctr"/>
            <a:r>
              <a:rPr lang="it-IT" dirty="0"/>
              <a:t>(Diagramma cap. 7)</a:t>
            </a:r>
          </a:p>
        </p:txBody>
      </p:sp>
    </p:spTree>
    <p:extLst>
      <p:ext uri="{BB962C8B-B14F-4D97-AF65-F5344CB8AC3E}">
        <p14:creationId xmlns:p14="http://schemas.microsoft.com/office/powerpoint/2010/main" val="1427221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ttangolo 1">
            <a:extLst>
              <a:ext uri="{FF2B5EF4-FFF2-40B4-BE49-F238E27FC236}">
                <a16:creationId xmlns:a16="http://schemas.microsoft.com/office/drawing/2014/main" id="{D62D93FB-05EE-4FF2-9311-9FA50512014B}"/>
              </a:ext>
            </a:extLst>
          </p:cNvPr>
          <p:cNvSpPr/>
          <p:nvPr/>
        </p:nvSpPr>
        <p:spPr>
          <a:xfrm>
            <a:off x="0" y="0"/>
            <a:ext cx="5572125" cy="1323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il c</a:t>
            </a:r>
            <a:r>
              <a:rPr lang="en-GB" dirty="0" err="1"/>
              <a:t>ontrollo</a:t>
            </a:r>
            <a:r>
              <a:rPr lang="en-GB" dirty="0"/>
              <a:t> </a:t>
            </a:r>
            <a:r>
              <a:rPr lang="en-GB" dirty="0" err="1"/>
              <a:t>sulla</a:t>
            </a:r>
            <a:r>
              <a:rPr lang="en-GB" dirty="0"/>
              <a:t> </a:t>
            </a:r>
            <a:r>
              <a:rPr lang="en-GB" dirty="0" err="1"/>
              <a:t>domanda</a:t>
            </a:r>
            <a:r>
              <a:rPr lang="en-GB" dirty="0"/>
              <a:t> di accesso al </a:t>
            </a:r>
            <a:r>
              <a:rPr lang="en-GB" dirty="0" err="1"/>
              <a:t>contributo</a:t>
            </a:r>
            <a:r>
              <a:rPr lang="en-GB" dirty="0"/>
              <a:t> FEG</a:t>
            </a:r>
          </a:p>
          <a:p>
            <a:pPr algn="ctr"/>
            <a:r>
              <a:rPr lang="it-IT" dirty="0"/>
              <a:t>(Diagramma par. 8.1)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586275A4-69DE-4464-9956-ECC70AEF63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940" y="-678819"/>
            <a:ext cx="433288" cy="433288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B533E1C4-B51E-4512-9DE3-03D9BCC35AB0}"/>
              </a:ext>
            </a:extLst>
          </p:cNvPr>
          <p:cNvGrpSpPr/>
          <p:nvPr/>
        </p:nvGrpSpPr>
        <p:grpSpPr>
          <a:xfrm>
            <a:off x="4531371" y="802034"/>
            <a:ext cx="6748197" cy="5090883"/>
            <a:chOff x="4531371" y="802034"/>
            <a:chExt cx="6748197" cy="50908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6471141" y="89252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OI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6471141" y="1105592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Trasmissione all’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della domanda di contributo FEG e del relativo piano finanziario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>
              <a:cxnSpLocks/>
              <a:stCxn id="5" idx="3"/>
              <a:endCxn id="2" idx="1"/>
            </p:cNvCxnSpPr>
            <p:nvPr/>
          </p:nvCxnSpPr>
          <p:spPr>
            <a:xfrm>
              <a:off x="8228919" y="1367483"/>
              <a:ext cx="284176" cy="40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6471141" y="184243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6471141" y="2055502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Verifica della completezza e della correttezza formale della domanda di contributo FEG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7350030" y="1629374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lowchart: Decision 13">
              <a:extLst>
                <a:ext uri="{FF2B5EF4-FFF2-40B4-BE49-F238E27FC236}">
                  <a16:creationId xmlns:a16="http://schemas.microsoft.com/office/drawing/2014/main" id="{E8CEDA57-D82D-49F6-8B95-C9EC554AFB2C}"/>
                </a:ext>
              </a:extLst>
            </p:cNvPr>
            <p:cNvSpPr/>
            <p:nvPr/>
          </p:nvSpPr>
          <p:spPr>
            <a:xfrm>
              <a:off x="6533284" y="2792348"/>
              <a:ext cx="1633492" cy="479394"/>
            </a:xfrm>
            <a:prstGeom prst="flowChartDecision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Esito positivo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89A7C41-BAE3-49E4-BA04-6D2BE8E0F496}"/>
                </a:ext>
              </a:extLst>
            </p:cNvPr>
            <p:cNvCxnSpPr>
              <a:cxnSpLocks/>
              <a:stCxn id="10" idx="2"/>
              <a:endCxn id="14" idx="0"/>
            </p:cNvCxnSpPr>
            <p:nvPr/>
          </p:nvCxnSpPr>
          <p:spPr>
            <a:xfrm>
              <a:off x="7350030" y="2579284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8435910" y="3245114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8435910" y="3458178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Segnalazione all’OI di eventuali carenze formali o sostanziali e richiesta di opportune integrazioni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3150F6C4-460A-4831-ABB9-4CC6753C1A44}"/>
                </a:ext>
              </a:extLst>
            </p:cNvPr>
            <p:cNvCxnSpPr>
              <a:cxnSpLocks/>
              <a:stCxn id="19" idx="3"/>
            </p:cNvCxnSpPr>
            <p:nvPr/>
          </p:nvCxnSpPr>
          <p:spPr>
            <a:xfrm>
              <a:off x="10193688" y="3720069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 descr="Risultati immagini per fine png scacchi">
              <a:extLst>
                <a:ext uri="{FF2B5EF4-FFF2-40B4-BE49-F238E27FC236}">
                  <a16:creationId xmlns:a16="http://schemas.microsoft.com/office/drawing/2014/main" id="{7CCF1376-5DE1-4DBD-8E5B-E82C83CE46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0995" y="4977427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endCxn id="4" idx="0"/>
            </p:cNvCxnSpPr>
            <p:nvPr/>
          </p:nvCxnSpPr>
          <p:spPr>
            <a:xfrm>
              <a:off x="7350030" y="802034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1" name="Graphic 40" descr="Close">
              <a:extLst>
                <a:ext uri="{FF2B5EF4-FFF2-40B4-BE49-F238E27FC236}">
                  <a16:creationId xmlns:a16="http://schemas.microsoft.com/office/drawing/2014/main" id="{7C0CE0BB-1275-46FB-842A-3A4DE95A4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264150" y="2744045"/>
              <a:ext cx="288000" cy="288000"/>
            </a:xfrm>
            <a:prstGeom prst="rect">
              <a:avLst/>
            </a:prstGeom>
          </p:spPr>
        </p:pic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5C3393F-4E3D-4C15-8DCC-CDF596EFB4DF}"/>
                </a:ext>
              </a:extLst>
            </p:cNvPr>
            <p:cNvSpPr/>
            <p:nvPr/>
          </p:nvSpPr>
          <p:spPr>
            <a:xfrm>
              <a:off x="4531371" y="3881037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9" name="Graphic 38" descr="Checkmark">
              <a:extLst>
                <a:ext uri="{FF2B5EF4-FFF2-40B4-BE49-F238E27FC236}">
                  <a16:creationId xmlns:a16="http://schemas.microsoft.com/office/drawing/2014/main" id="{233D953C-4F64-4C6A-843D-877A1CA73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386036" y="4733723"/>
              <a:ext cx="288000" cy="288000"/>
            </a:xfrm>
            <a:prstGeom prst="rect">
              <a:avLst/>
            </a:prstGeom>
          </p:spPr>
        </p:pic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3CB7ABD-9220-40E2-9B7F-6E902F8D0B3A}"/>
                </a:ext>
              </a:extLst>
            </p:cNvPr>
            <p:cNvSpPr/>
            <p:nvPr/>
          </p:nvSpPr>
          <p:spPr>
            <a:xfrm>
              <a:off x="4531371" y="4094100"/>
              <a:ext cx="1757778" cy="67026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Comunica all’OI la non «procedibilità» della domanda, per carenza di uno o più requisiti previsti dal Regolamento FEG per l’accesso al contributo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0996ECCF-C6EE-40EE-8252-A6E650765A7C}"/>
                </a:ext>
              </a:extLst>
            </p:cNvPr>
            <p:cNvCxnSpPr>
              <a:cxnSpLocks/>
            </p:cNvCxnSpPr>
            <p:nvPr/>
          </p:nvCxnSpPr>
          <p:spPr>
            <a:xfrm>
              <a:off x="5410259" y="4764363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or: Elbow 57">
              <a:extLst>
                <a:ext uri="{FF2B5EF4-FFF2-40B4-BE49-F238E27FC236}">
                  <a16:creationId xmlns:a16="http://schemas.microsoft.com/office/drawing/2014/main" id="{B6E91ECE-9C3C-41AC-9E03-EEADED38DFF3}"/>
                </a:ext>
              </a:extLst>
            </p:cNvPr>
            <p:cNvCxnSpPr>
              <a:cxnSpLocks/>
              <a:stCxn id="14" idx="3"/>
              <a:endCxn id="18" idx="0"/>
            </p:cNvCxnSpPr>
            <p:nvPr/>
          </p:nvCxnSpPr>
          <p:spPr>
            <a:xfrm>
              <a:off x="8166776" y="3032045"/>
              <a:ext cx="1148023" cy="213069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or: Elbow 60">
              <a:extLst>
                <a:ext uri="{FF2B5EF4-FFF2-40B4-BE49-F238E27FC236}">
                  <a16:creationId xmlns:a16="http://schemas.microsoft.com/office/drawing/2014/main" id="{BEE072BA-D5A9-40C0-9E2A-C7D77A940533}"/>
                </a:ext>
              </a:extLst>
            </p:cNvPr>
            <p:cNvCxnSpPr>
              <a:cxnSpLocks/>
              <a:stCxn id="14" idx="1"/>
              <a:endCxn id="43" idx="0"/>
            </p:cNvCxnSpPr>
            <p:nvPr/>
          </p:nvCxnSpPr>
          <p:spPr>
            <a:xfrm rot="10800000" flipV="1">
              <a:off x="5410260" y="3032045"/>
              <a:ext cx="1123024" cy="84899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Document 30"/>
            <p:cNvSpPr/>
            <p:nvPr/>
          </p:nvSpPr>
          <p:spPr>
            <a:xfrm>
              <a:off x="8673446" y="921755"/>
              <a:ext cx="1071614" cy="400050"/>
            </a:xfrm>
            <a:prstGeom prst="flowChartDocumen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Piano </a:t>
              </a:r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finanziario</a:t>
              </a:r>
              <a:endPara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Flowchart: Document 1"/>
            <p:cNvSpPr/>
            <p:nvPr/>
          </p:nvSpPr>
          <p:spPr>
            <a:xfrm>
              <a:off x="8513095" y="1171531"/>
              <a:ext cx="868379" cy="400050"/>
            </a:xfrm>
            <a:prstGeom prst="flowChartDocumen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Domanda</a:t>
              </a:r>
              <a:endPara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Flowchart: Document 31"/>
            <p:cNvSpPr/>
            <p:nvPr/>
          </p:nvSpPr>
          <p:spPr>
            <a:xfrm>
              <a:off x="5053946" y="2113489"/>
              <a:ext cx="1071614" cy="400050"/>
            </a:xfrm>
            <a:prstGeom prst="flowChartDocumen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Piano </a:t>
              </a:r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finanziario</a:t>
              </a:r>
              <a:endPara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Flowchart: Document 33"/>
            <p:cNvSpPr/>
            <p:nvPr/>
          </p:nvSpPr>
          <p:spPr>
            <a:xfrm>
              <a:off x="4893595" y="2363265"/>
              <a:ext cx="868379" cy="400050"/>
            </a:xfrm>
            <a:prstGeom prst="flowChartDocumen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Domanda</a:t>
              </a:r>
              <a:endPara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>
              <a:stCxn id="32" idx="3"/>
              <a:endCxn id="10" idx="1"/>
            </p:cNvCxnSpPr>
            <p:nvPr/>
          </p:nvCxnSpPr>
          <p:spPr>
            <a:xfrm>
              <a:off x="6125560" y="2313514"/>
              <a:ext cx="345581" cy="38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lowchart: Card 12"/>
            <p:cNvSpPr/>
            <p:nvPr/>
          </p:nvSpPr>
          <p:spPr>
            <a:xfrm>
              <a:off x="8513095" y="2029099"/>
              <a:ext cx="868379" cy="458037"/>
            </a:xfrm>
            <a:prstGeom prst="flowChartPunchedCar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Checklist di </a:t>
              </a:r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controllo</a:t>
              </a:r>
              <a:endPara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/>
            <p:nvPr/>
          </p:nvCxnSpPr>
          <p:spPr>
            <a:xfrm>
              <a:off x="8228919" y="2304819"/>
              <a:ext cx="284176" cy="40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2" name="Graphic 40" descr="Close">
              <a:extLst>
                <a:ext uri="{FF2B5EF4-FFF2-40B4-BE49-F238E27FC236}">
                  <a16:creationId xmlns:a16="http://schemas.microsoft.com/office/drawing/2014/main" id="{7C0CE0BB-1275-46FB-842A-3A4DE95A4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111973" y="2761653"/>
              <a:ext cx="288000" cy="288000"/>
            </a:xfrm>
            <a:prstGeom prst="rect">
              <a:avLst/>
            </a:prstGeom>
          </p:spPr>
        </p:pic>
        <p:sp>
          <p:nvSpPr>
            <p:cNvPr id="46" name="Flowchart: Document 45"/>
            <p:cNvSpPr/>
            <p:nvPr/>
          </p:nvSpPr>
          <p:spPr>
            <a:xfrm>
              <a:off x="10411189" y="3520044"/>
              <a:ext cx="868379" cy="400050"/>
            </a:xfrm>
            <a:prstGeom prst="flowChartDocumen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Richiesta</a:t>
              </a:r>
              <a:r>
                <a:rPr lang="en-GB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di </a:t>
              </a:r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integrazioni</a:t>
              </a:r>
              <a:endPara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16CF33D8-F8FE-4BB7-B96A-59371FD512B0}"/>
                </a:ext>
              </a:extLst>
            </p:cNvPr>
            <p:cNvCxnSpPr>
              <a:cxnSpLocks/>
              <a:stCxn id="14" idx="2"/>
            </p:cNvCxnSpPr>
            <p:nvPr/>
          </p:nvCxnSpPr>
          <p:spPr>
            <a:xfrm>
              <a:off x="7350030" y="3271742"/>
              <a:ext cx="0" cy="22012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1" name="Picture 2" descr="Risultati immagini per fine png scacchi">
              <a:extLst>
                <a:ext uri="{FF2B5EF4-FFF2-40B4-BE49-F238E27FC236}">
                  <a16:creationId xmlns:a16="http://schemas.microsoft.com/office/drawing/2014/main" id="{7CCF1376-5DE1-4DBD-8E5B-E82C83CE46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0766" y="5515616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Flowchart: Decision 13">
              <a:extLst>
                <a:ext uri="{FF2B5EF4-FFF2-40B4-BE49-F238E27FC236}">
                  <a16:creationId xmlns:a16="http://schemas.microsoft.com/office/drawing/2014/main" id="{E8CEDA57-D82D-49F6-8B95-C9EC554AFB2C}"/>
                </a:ext>
              </a:extLst>
            </p:cNvPr>
            <p:cNvSpPr/>
            <p:nvPr/>
          </p:nvSpPr>
          <p:spPr>
            <a:xfrm>
              <a:off x="8498053" y="4206241"/>
              <a:ext cx="1633492" cy="479394"/>
            </a:xfrm>
            <a:prstGeom prst="flowChartDecision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Esito positivo</a:t>
              </a:r>
            </a:p>
          </p:txBody>
        </p:sp>
        <p:cxnSp>
          <p:nvCxnSpPr>
            <p:cNvPr id="54" name="Connector: Elbow 57">
              <a:extLst>
                <a:ext uri="{FF2B5EF4-FFF2-40B4-BE49-F238E27FC236}">
                  <a16:creationId xmlns:a16="http://schemas.microsoft.com/office/drawing/2014/main" id="{B6E91ECE-9C3C-41AC-9E03-EEADED38DFF3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 rot="5400000">
              <a:off x="7938712" y="4096954"/>
              <a:ext cx="787406" cy="1964769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46">
              <a:extLst>
                <a:ext uri="{FF2B5EF4-FFF2-40B4-BE49-F238E27FC236}">
                  <a16:creationId xmlns:a16="http://schemas.microsoft.com/office/drawing/2014/main" id="{16CF33D8-F8FE-4BB7-B96A-59371FD512B0}"/>
                </a:ext>
              </a:extLst>
            </p:cNvPr>
            <p:cNvCxnSpPr>
              <a:cxnSpLocks/>
              <a:stCxn id="19" idx="2"/>
              <a:endCxn id="53" idx="0"/>
            </p:cNvCxnSpPr>
            <p:nvPr/>
          </p:nvCxnSpPr>
          <p:spPr>
            <a:xfrm>
              <a:off x="9314799" y="3981960"/>
              <a:ext cx="0" cy="2242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46">
              <a:extLst>
                <a:ext uri="{FF2B5EF4-FFF2-40B4-BE49-F238E27FC236}">
                  <a16:creationId xmlns:a16="http://schemas.microsoft.com/office/drawing/2014/main" id="{16CF33D8-F8FE-4BB7-B96A-59371FD512B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289149" y="4441932"/>
              <a:ext cx="220890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5" name="Graphic 40" descr="Close">
              <a:extLst>
                <a:ext uri="{FF2B5EF4-FFF2-40B4-BE49-F238E27FC236}">
                  <a16:creationId xmlns:a16="http://schemas.microsoft.com/office/drawing/2014/main" id="{7C0CE0BB-1275-46FB-842A-3A4DE95A4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105489" y="4135799"/>
              <a:ext cx="288000" cy="288000"/>
            </a:xfrm>
            <a:prstGeom prst="rect">
              <a:avLst/>
            </a:prstGeom>
          </p:spPr>
        </p:pic>
        <p:pic>
          <p:nvPicPr>
            <p:cNvPr id="66" name="Graphic 38" descr="Checkmark">
              <a:extLst>
                <a:ext uri="{FF2B5EF4-FFF2-40B4-BE49-F238E27FC236}">
                  <a16:creationId xmlns:a16="http://schemas.microsoft.com/office/drawing/2014/main" id="{233D953C-4F64-4C6A-843D-877A1CA73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408180" y="3314178"/>
              <a:ext cx="288000" cy="28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2899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tangolo 1">
            <a:extLst>
              <a:ext uri="{FF2B5EF4-FFF2-40B4-BE49-F238E27FC236}">
                <a16:creationId xmlns:a16="http://schemas.microsoft.com/office/drawing/2014/main" id="{C6ADB8BD-9B47-4661-B6CF-DB20B027CCD3}"/>
              </a:ext>
            </a:extLst>
          </p:cNvPr>
          <p:cNvSpPr/>
          <p:nvPr/>
        </p:nvSpPr>
        <p:spPr>
          <a:xfrm>
            <a:off x="0" y="0"/>
            <a:ext cx="5572125" cy="1323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la trasmissione della domanda alla CE</a:t>
            </a:r>
            <a:endParaRPr lang="en-GB" dirty="0"/>
          </a:p>
          <a:p>
            <a:pPr algn="ctr"/>
            <a:r>
              <a:rPr lang="it-IT" dirty="0"/>
              <a:t>(Diagramma par. 8.1)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D1BF845-D92C-40A8-A9AA-84CA32A9F300}"/>
              </a:ext>
            </a:extLst>
          </p:cNvPr>
          <p:cNvGrpSpPr/>
          <p:nvPr/>
        </p:nvGrpSpPr>
        <p:grpSpPr>
          <a:xfrm>
            <a:off x="5474310" y="381741"/>
            <a:ext cx="4128100" cy="4831655"/>
            <a:chOff x="5474310" y="381741"/>
            <a:chExt cx="4128100" cy="483165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6596109" y="905523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6596109" y="1118587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Caricamento della domanda di contributo FEG e del relativo piano finanziario sul sistema SFC della CE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/>
            <p:nvPr/>
          </p:nvCxnSpPr>
          <p:spPr>
            <a:xfrm>
              <a:off x="8353887" y="1351621"/>
              <a:ext cx="284176" cy="40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89A7C41-BAE3-49E4-BA04-6D2BE8E0F496}"/>
                </a:ext>
              </a:extLst>
            </p:cNvPr>
            <p:cNvCxnSpPr>
              <a:cxnSpLocks/>
              <a:stCxn id="5" idx="2"/>
              <a:endCxn id="49" idx="0"/>
            </p:cNvCxnSpPr>
            <p:nvPr/>
          </p:nvCxnSpPr>
          <p:spPr>
            <a:xfrm>
              <a:off x="7474998" y="1642369"/>
              <a:ext cx="0" cy="2330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8354" y="381741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7474998" y="815029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6596109" y="1875403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6596109" y="2088467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Informativa all’OI e alle Autorità dell’avvenuto invio della domanda alla CE</a:t>
              </a:r>
            </a:p>
          </p:txBody>
        </p:sp>
        <p:cxnSp>
          <p:nvCxnSpPr>
            <p:cNvPr id="114" name="Straight Arrow Connector 113"/>
            <p:cNvCxnSpPr>
              <a:cxnSpLocks/>
              <a:stCxn id="45" idx="2"/>
              <a:endCxn id="42" idx="0"/>
            </p:cNvCxnSpPr>
            <p:nvPr/>
          </p:nvCxnSpPr>
          <p:spPr>
            <a:xfrm>
              <a:off x="7460398" y="3562159"/>
              <a:ext cx="0" cy="20195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3150F6C4-460A-4831-ABB9-4CC6753C1A44}"/>
                </a:ext>
              </a:extLst>
            </p:cNvPr>
            <p:cNvCxnSpPr>
              <a:cxnSpLocks/>
              <a:endCxn id="45" idx="1"/>
            </p:cNvCxnSpPr>
            <p:nvPr/>
          </p:nvCxnSpPr>
          <p:spPr>
            <a:xfrm>
              <a:off x="6338656" y="3300268"/>
              <a:ext cx="24285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Flowchart: Document 39"/>
            <p:cNvSpPr/>
            <p:nvPr/>
          </p:nvSpPr>
          <p:spPr>
            <a:xfrm>
              <a:off x="8663301" y="2044672"/>
              <a:ext cx="939109" cy="611372"/>
            </a:xfrm>
            <a:prstGeom prst="flowChartDocumen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Comunicazione dell’invio della domanda</a:t>
              </a:r>
              <a:endPara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3150F6C4-460A-4831-ABB9-4CC6753C1A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53887" y="2296923"/>
              <a:ext cx="309414" cy="46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6581509" y="2825313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CE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6581509" y="3038377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Valutazione preliminare della domanda ed eventuale richiesta di integrazioni con riapertura del sistema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389A7C41-BAE3-49E4-BA04-6D2BE8E0F496}"/>
                </a:ext>
              </a:extLst>
            </p:cNvPr>
            <p:cNvCxnSpPr>
              <a:cxnSpLocks/>
              <a:endCxn id="44" idx="0"/>
            </p:cNvCxnSpPr>
            <p:nvPr/>
          </p:nvCxnSpPr>
          <p:spPr>
            <a:xfrm>
              <a:off x="7460398" y="2612249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Cylinder 27">
              <a:extLst>
                <a:ext uri="{FF2B5EF4-FFF2-40B4-BE49-F238E27FC236}">
                  <a16:creationId xmlns:a16="http://schemas.microsoft.com/office/drawing/2014/main" id="{4345A514-F357-4318-8F1E-DE0560B697E4}"/>
                </a:ext>
              </a:extLst>
            </p:cNvPr>
            <p:cNvSpPr/>
            <p:nvPr/>
          </p:nvSpPr>
          <p:spPr>
            <a:xfrm>
              <a:off x="8638063" y="945224"/>
              <a:ext cx="864346" cy="744935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Domanda e piano finanziario</a:t>
              </a:r>
            </a:p>
          </p:txBody>
        </p:sp>
        <p:sp>
          <p:nvSpPr>
            <p:cNvPr id="30" name="Cylinder 29">
              <a:extLst>
                <a:ext uri="{FF2B5EF4-FFF2-40B4-BE49-F238E27FC236}">
                  <a16:creationId xmlns:a16="http://schemas.microsoft.com/office/drawing/2014/main" id="{92629CC4-F404-4F5A-A0DC-FDB3B1CA1D8B}"/>
                </a:ext>
              </a:extLst>
            </p:cNvPr>
            <p:cNvSpPr/>
            <p:nvPr/>
          </p:nvSpPr>
          <p:spPr>
            <a:xfrm>
              <a:off x="5474310" y="2927800"/>
              <a:ext cx="864346" cy="744935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Domanda e piano finanziario</a:t>
              </a:r>
            </a:p>
          </p:txBody>
        </p:sp>
        <p:pic>
          <p:nvPicPr>
            <p:cNvPr id="32" name="Picture 2" descr="Risultati immagini per fine png scacchi">
              <a:extLst>
                <a:ext uri="{FF2B5EF4-FFF2-40B4-BE49-F238E27FC236}">
                  <a16:creationId xmlns:a16="http://schemas.microsoft.com/office/drawing/2014/main" id="{53B53DE9-C708-4AFC-AF6C-5A4742E4A5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4355" y="4836095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79D35B14-8927-4F3E-9E9E-4ACED1134CDB}"/>
                </a:ext>
              </a:extLst>
            </p:cNvPr>
            <p:cNvCxnSpPr/>
            <p:nvPr/>
          </p:nvCxnSpPr>
          <p:spPr>
            <a:xfrm flipH="1">
              <a:off x="7473619" y="4500964"/>
              <a:ext cx="2661" cy="3568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6F32B9C5-9739-4B10-8110-0684BEB352DD}"/>
                </a:ext>
              </a:extLst>
            </p:cNvPr>
            <p:cNvCxnSpPr>
              <a:cxnSpLocks/>
              <a:stCxn id="46" idx="3"/>
              <a:endCxn id="48" idx="2"/>
            </p:cNvCxnSpPr>
            <p:nvPr/>
          </p:nvCxnSpPr>
          <p:spPr>
            <a:xfrm>
              <a:off x="8339287" y="4239073"/>
              <a:ext cx="324014" cy="40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3F21083-004E-45C2-8D1E-BBF218328305}"/>
                </a:ext>
              </a:extLst>
            </p:cNvPr>
            <p:cNvSpPr/>
            <p:nvPr/>
          </p:nvSpPr>
          <p:spPr>
            <a:xfrm>
              <a:off x="6581509" y="376411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5DEFDB2-FE3C-4130-8329-7D3D485BC27B}"/>
                </a:ext>
              </a:extLst>
            </p:cNvPr>
            <p:cNvSpPr/>
            <p:nvPr/>
          </p:nvSpPr>
          <p:spPr>
            <a:xfrm>
              <a:off x="6581509" y="3977182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Integrazione della domanda su SFC e validazione </a:t>
              </a:r>
            </a:p>
          </p:txBody>
        </p:sp>
        <p:sp>
          <p:nvSpPr>
            <p:cNvPr id="48" name="Cylinder 47">
              <a:extLst>
                <a:ext uri="{FF2B5EF4-FFF2-40B4-BE49-F238E27FC236}">
                  <a16:creationId xmlns:a16="http://schemas.microsoft.com/office/drawing/2014/main" id="{7267A3D7-4127-4AA3-AE4F-C672EAC48AED}"/>
                </a:ext>
              </a:extLst>
            </p:cNvPr>
            <p:cNvSpPr/>
            <p:nvPr/>
          </p:nvSpPr>
          <p:spPr>
            <a:xfrm>
              <a:off x="8663301" y="3870650"/>
              <a:ext cx="864346" cy="744935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Domanda e piano finanziario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7310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ttangolo 1">
            <a:extLst>
              <a:ext uri="{FF2B5EF4-FFF2-40B4-BE49-F238E27FC236}">
                <a16:creationId xmlns:a16="http://schemas.microsoft.com/office/drawing/2014/main" id="{705AE3E3-F035-4F00-9D68-48AD2BBAEEBD}"/>
              </a:ext>
            </a:extLst>
          </p:cNvPr>
          <p:cNvSpPr/>
          <p:nvPr/>
        </p:nvSpPr>
        <p:spPr>
          <a:xfrm>
            <a:off x="0" y="0"/>
            <a:ext cx="5572125" cy="1323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Analisi dei rischi e verifica sulla </a:t>
            </a:r>
            <a:r>
              <a:rPr lang="it-IT" dirty="0" err="1"/>
              <a:t>reasonable</a:t>
            </a:r>
            <a:r>
              <a:rPr lang="it-IT" dirty="0"/>
              <a:t> </a:t>
            </a:r>
            <a:r>
              <a:rPr lang="it-IT" dirty="0" err="1"/>
              <a:t>assurance</a:t>
            </a:r>
            <a:endParaRPr lang="en-GB" dirty="0"/>
          </a:p>
          <a:p>
            <a:pPr algn="ctr"/>
            <a:r>
              <a:rPr lang="it-IT" dirty="0"/>
              <a:t>(Diagramma par. 8.2)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31EE42-29D8-45FF-B72A-BE34AEBED3B2}"/>
              </a:ext>
            </a:extLst>
          </p:cNvPr>
          <p:cNvGrpSpPr/>
          <p:nvPr/>
        </p:nvGrpSpPr>
        <p:grpSpPr>
          <a:xfrm>
            <a:off x="4650029" y="470516"/>
            <a:ext cx="5266463" cy="5139852"/>
            <a:chOff x="4650029" y="470516"/>
            <a:chExt cx="5266463" cy="513985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6875755" y="99429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OI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6875755" y="1207362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Adotta il SiGeCo, invia le spese sostenute e i controlli di I livello ad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AdA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/>
            <p:nvPr/>
          </p:nvCxnSpPr>
          <p:spPr>
            <a:xfrm>
              <a:off x="8641715" y="1440396"/>
              <a:ext cx="28417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89A7C41-BAE3-49E4-BA04-6D2BE8E0F496}"/>
                </a:ext>
              </a:extLst>
            </p:cNvPr>
            <p:cNvCxnSpPr>
              <a:cxnSpLocks/>
              <a:stCxn id="5" idx="2"/>
              <a:endCxn id="49" idx="0"/>
            </p:cNvCxnSpPr>
            <p:nvPr/>
          </p:nvCxnSpPr>
          <p:spPr>
            <a:xfrm>
              <a:off x="7754644" y="1731144"/>
              <a:ext cx="0" cy="1848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8000" y="470516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</p:cNvCxnSpPr>
            <p:nvPr/>
          </p:nvCxnSpPr>
          <p:spPr>
            <a:xfrm>
              <a:off x="7754644" y="903804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6875755" y="1916001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6875755" y="2129065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Analisi dei rischi e verifica della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reasonable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assurance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sul SiGeCo, sulle spese sostenute e sui controlli di I livello</a:t>
              </a:r>
            </a:p>
          </p:txBody>
        </p:sp>
        <p:pic>
          <p:nvPicPr>
            <p:cNvPr id="51" name="Picture 2" descr="Risultati immagini per fine png scacchi">
              <a:extLst>
                <a:ext uri="{FF2B5EF4-FFF2-40B4-BE49-F238E27FC236}">
                  <a16:creationId xmlns:a16="http://schemas.microsoft.com/office/drawing/2014/main" id="{7CCF1376-5DE1-4DBD-8E5B-E82C83CE46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5381" y="5233067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14" name="Straight Arrow Connector 113"/>
            <p:cNvCxnSpPr>
              <a:cxnSpLocks/>
              <a:stCxn id="50" idx="2"/>
              <a:endCxn id="28" idx="0"/>
            </p:cNvCxnSpPr>
            <p:nvPr/>
          </p:nvCxnSpPr>
          <p:spPr>
            <a:xfrm>
              <a:off x="7754644" y="2652847"/>
              <a:ext cx="0" cy="4259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3150F6C4-460A-4831-ABB9-4CC6753C1A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42411" y="2554973"/>
              <a:ext cx="30941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lowchart: Decision 27">
              <a:extLst>
                <a:ext uri="{FF2B5EF4-FFF2-40B4-BE49-F238E27FC236}">
                  <a16:creationId xmlns:a16="http://schemas.microsoft.com/office/drawing/2014/main" id="{E8CEDA57-D82D-49F6-8B95-C9EC554AFB2C}"/>
                </a:ext>
              </a:extLst>
            </p:cNvPr>
            <p:cNvSpPr/>
            <p:nvPr/>
          </p:nvSpPr>
          <p:spPr>
            <a:xfrm>
              <a:off x="6937898" y="3078781"/>
              <a:ext cx="1633492" cy="479394"/>
            </a:xfrm>
            <a:prstGeom prst="flowChartDecision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Esito positivo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389A7C41-BAE3-49E4-BA04-6D2BE8E0F496}"/>
                </a:ext>
              </a:extLst>
            </p:cNvPr>
            <p:cNvCxnSpPr>
              <a:cxnSpLocks/>
              <a:stCxn id="28" idx="2"/>
              <a:endCxn id="53" idx="0"/>
            </p:cNvCxnSpPr>
            <p:nvPr/>
          </p:nvCxnSpPr>
          <p:spPr>
            <a:xfrm>
              <a:off x="7754644" y="3558175"/>
              <a:ext cx="0" cy="5821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Graphic 38" descr="Checkmark">
              <a:extLst>
                <a:ext uri="{FF2B5EF4-FFF2-40B4-BE49-F238E27FC236}">
                  <a16:creationId xmlns:a16="http://schemas.microsoft.com/office/drawing/2014/main" id="{233D953C-4F64-4C6A-843D-877A1CA73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785070" y="3630595"/>
              <a:ext cx="288000" cy="288000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4650029" y="2846920"/>
              <a:ext cx="1728000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4650029" y="3059984"/>
              <a:ext cx="1728000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Richiesta all’OI di rettifica e/o integrazione della documentazione ritenuta incoerente e/o carente</a:t>
              </a:r>
            </a:p>
          </p:txBody>
        </p:sp>
        <p:pic>
          <p:nvPicPr>
            <p:cNvPr id="42" name="Graphic 40" descr="Close">
              <a:extLst>
                <a:ext uri="{FF2B5EF4-FFF2-40B4-BE49-F238E27FC236}">
                  <a16:creationId xmlns:a16="http://schemas.microsoft.com/office/drawing/2014/main" id="{7C0CE0BB-1275-46FB-842A-3A4DE95A4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528637" y="3020573"/>
              <a:ext cx="288000" cy="288000"/>
            </a:xfrm>
            <a:prstGeom prst="rect">
              <a:avLst/>
            </a:prstGeom>
          </p:spPr>
        </p:pic>
        <p:cxnSp>
          <p:nvCxnSpPr>
            <p:cNvPr id="46" name="Straight Arrow Connector 45"/>
            <p:cNvCxnSpPr>
              <a:stCxn id="41" idx="2"/>
              <a:endCxn id="48" idx="0"/>
            </p:cNvCxnSpPr>
            <p:nvPr/>
          </p:nvCxnSpPr>
          <p:spPr>
            <a:xfrm>
              <a:off x="5514029" y="3583766"/>
              <a:ext cx="0" cy="1702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4650029" y="3753990"/>
              <a:ext cx="1728000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OI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4650029" y="3967054"/>
              <a:ext cx="1728000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Esecuzione delle rettifiche e/o integrazioni richieste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6875755" y="414034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6875755" y="4358010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Invio verbale definitivo sulla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Reasonable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assurance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3150F6C4-460A-4831-ABB9-4CC6753C1A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41715" y="4575533"/>
              <a:ext cx="30941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7753314" y="4870292"/>
              <a:ext cx="2661" cy="3568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28" idx="1"/>
              <a:endCxn id="41" idx="3"/>
            </p:cNvCxnSpPr>
            <p:nvPr/>
          </p:nvCxnSpPr>
          <p:spPr>
            <a:xfrm flipH="1">
              <a:off x="6378029" y="3318478"/>
              <a:ext cx="559869" cy="339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cxnSpLocks/>
              <a:stCxn id="52" idx="2"/>
              <a:endCxn id="54" idx="1"/>
            </p:cNvCxnSpPr>
            <p:nvPr/>
          </p:nvCxnSpPr>
          <p:spPr>
            <a:xfrm rot="16200000" flipH="1">
              <a:off x="6130360" y="3874505"/>
              <a:ext cx="129065" cy="136172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Flowchart: Document 39">
              <a:extLst>
                <a:ext uri="{FF2B5EF4-FFF2-40B4-BE49-F238E27FC236}">
                  <a16:creationId xmlns:a16="http://schemas.microsoft.com/office/drawing/2014/main" id="{E7D230BD-7684-4D64-94F4-28B649C4CF0E}"/>
                </a:ext>
              </a:extLst>
            </p:cNvPr>
            <p:cNvSpPr/>
            <p:nvPr/>
          </p:nvSpPr>
          <p:spPr>
            <a:xfrm>
              <a:off x="8970278" y="1140536"/>
              <a:ext cx="939109" cy="611372"/>
            </a:xfrm>
            <a:prstGeom prst="flowChartDocumen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SiGeCo</a:t>
              </a:r>
            </a:p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Spese</a:t>
              </a:r>
            </a:p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Controlli I livello</a:t>
              </a:r>
              <a:endPara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Flowchart: Card 55">
              <a:extLst>
                <a:ext uri="{FF2B5EF4-FFF2-40B4-BE49-F238E27FC236}">
                  <a16:creationId xmlns:a16="http://schemas.microsoft.com/office/drawing/2014/main" id="{EC8F9A50-CEA5-4A31-ADF7-1B02246A05DB}"/>
                </a:ext>
              </a:extLst>
            </p:cNvPr>
            <p:cNvSpPr/>
            <p:nvPr/>
          </p:nvSpPr>
          <p:spPr>
            <a:xfrm>
              <a:off x="8970278" y="2347760"/>
              <a:ext cx="946214" cy="458037"/>
            </a:xfrm>
            <a:prstGeom prst="flowChartPunchedCar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Checklist di </a:t>
              </a:r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controllo</a:t>
              </a:r>
              <a:r>
                <a:rPr lang="en-GB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 </a:t>
              </a:r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Verbale</a:t>
              </a:r>
              <a:r>
                <a:rPr lang="en-GB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60" name="Flowchart: Card 59">
              <a:extLst>
                <a:ext uri="{FF2B5EF4-FFF2-40B4-BE49-F238E27FC236}">
                  <a16:creationId xmlns:a16="http://schemas.microsoft.com/office/drawing/2014/main" id="{C7298C23-4A3C-48D4-9269-7D4360134CAA}"/>
                </a:ext>
              </a:extLst>
            </p:cNvPr>
            <p:cNvSpPr/>
            <p:nvPr/>
          </p:nvSpPr>
          <p:spPr>
            <a:xfrm>
              <a:off x="8970278" y="4228945"/>
              <a:ext cx="946214" cy="458037"/>
            </a:xfrm>
            <a:prstGeom prst="flowChartPunchedCar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Verbale</a:t>
              </a:r>
              <a:r>
                <a:rPr lang="en-GB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definitivo</a:t>
              </a:r>
              <a:endParaRPr lang="en-GB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Flowchart: Card 33">
              <a:extLst>
                <a:ext uri="{FF2B5EF4-FFF2-40B4-BE49-F238E27FC236}">
                  <a16:creationId xmlns:a16="http://schemas.microsoft.com/office/drawing/2014/main" id="{F6811A2D-B6BE-4B0C-9728-CF9E6DA39582}"/>
                </a:ext>
              </a:extLst>
            </p:cNvPr>
            <p:cNvSpPr/>
            <p:nvPr/>
          </p:nvSpPr>
          <p:spPr>
            <a:xfrm>
              <a:off x="8796422" y="1939548"/>
              <a:ext cx="946214" cy="458037"/>
            </a:xfrm>
            <a:prstGeom prst="flowChartPunchedCar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Checklist </a:t>
              </a:r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analisi</a:t>
              </a:r>
              <a:r>
                <a:rPr lang="en-GB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dei</a:t>
              </a:r>
              <a:r>
                <a:rPr lang="en-GB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rischi</a:t>
              </a:r>
              <a:r>
                <a:rPr lang="en-GB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9A4310F0-9F97-4B45-931E-77A226A1731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25355" y="2263490"/>
              <a:ext cx="144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7659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13D1D6F4-325B-4E5D-9E20-CF8C946DFB29}"/>
              </a:ext>
            </a:extLst>
          </p:cNvPr>
          <p:cNvGrpSpPr/>
          <p:nvPr/>
        </p:nvGrpSpPr>
        <p:grpSpPr>
          <a:xfrm>
            <a:off x="4738806" y="470516"/>
            <a:ext cx="5123630" cy="5996056"/>
            <a:chOff x="4268289" y="-62144"/>
            <a:chExt cx="5123630" cy="599605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6454066" y="46163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OI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6454066" y="674702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Rilevazione e inserimento nel SI dei dati di monitoraggio relativi al/agli intervento/i FEG di propria competenza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/>
            <p:nvPr/>
          </p:nvCxnSpPr>
          <p:spPr>
            <a:xfrm>
              <a:off x="8211844" y="907736"/>
              <a:ext cx="284176" cy="40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89A7C41-BAE3-49E4-BA04-6D2BE8E0F496}"/>
                </a:ext>
              </a:extLst>
            </p:cNvPr>
            <p:cNvCxnSpPr>
              <a:cxnSpLocks/>
              <a:stCxn id="5" idx="2"/>
              <a:endCxn id="49" idx="0"/>
            </p:cNvCxnSpPr>
            <p:nvPr/>
          </p:nvCxnSpPr>
          <p:spPr>
            <a:xfrm>
              <a:off x="7332955" y="1198484"/>
              <a:ext cx="0" cy="1848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6311" y="-62144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7332955" y="371144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6454066" y="1383341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OI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6454066" y="1596405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Approvazione della scheda di monitoraggio</a:t>
              </a:r>
            </a:p>
          </p:txBody>
        </p:sp>
        <p:pic>
          <p:nvPicPr>
            <p:cNvPr id="51" name="Picture 2" descr="Risultati immagini per fine png scacchi">
              <a:extLst>
                <a:ext uri="{FF2B5EF4-FFF2-40B4-BE49-F238E27FC236}">
                  <a16:creationId xmlns:a16="http://schemas.microsoft.com/office/drawing/2014/main" id="{7CCF1376-5DE1-4DBD-8E5B-E82C83CE46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8348" y="5556611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14" name="Straight Arrow Connector 113"/>
            <p:cNvCxnSpPr>
              <a:cxnSpLocks/>
              <a:stCxn id="45" idx="2"/>
              <a:endCxn id="28" idx="0"/>
            </p:cNvCxnSpPr>
            <p:nvPr/>
          </p:nvCxnSpPr>
          <p:spPr>
            <a:xfrm flipH="1">
              <a:off x="7332374" y="3041905"/>
              <a:ext cx="581" cy="3604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3150F6C4-460A-4831-ABB9-4CC6753C1A44}"/>
                </a:ext>
              </a:extLst>
            </p:cNvPr>
            <p:cNvCxnSpPr>
              <a:cxnSpLocks/>
              <a:endCxn id="45" idx="1"/>
            </p:cNvCxnSpPr>
            <p:nvPr/>
          </p:nvCxnSpPr>
          <p:spPr>
            <a:xfrm>
              <a:off x="6025248" y="2775035"/>
              <a:ext cx="428818" cy="49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3150F6C4-460A-4831-ABB9-4CC6753C1A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99225" y="1851384"/>
              <a:ext cx="309414" cy="46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6454066" y="2305059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6454066" y="2518123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Controllo della completezza e della coerenza dei dati trasmessi dall’OI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389A7C41-BAE3-49E4-BA04-6D2BE8E0F496}"/>
                </a:ext>
              </a:extLst>
            </p:cNvPr>
            <p:cNvCxnSpPr>
              <a:cxnSpLocks/>
              <a:stCxn id="50" idx="2"/>
              <a:endCxn id="44" idx="0"/>
            </p:cNvCxnSpPr>
            <p:nvPr/>
          </p:nvCxnSpPr>
          <p:spPr>
            <a:xfrm>
              <a:off x="7332955" y="2120187"/>
              <a:ext cx="0" cy="1848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Flowchart: Magnetic Disk 1"/>
            <p:cNvSpPr/>
            <p:nvPr/>
          </p:nvSpPr>
          <p:spPr>
            <a:xfrm>
              <a:off x="8521258" y="644362"/>
              <a:ext cx="854301" cy="52674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>
                  <a:latin typeface="Arial" panose="020B0604020202020204" pitchFamily="34" charset="0"/>
                  <a:cs typeface="Arial" panose="020B0604020202020204" pitchFamily="34" charset="0"/>
                </a:rPr>
                <a:t>Dati</a:t>
              </a: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800" b="1">
                  <a:latin typeface="Arial" panose="020B0604020202020204" pitchFamily="34" charset="0"/>
                  <a:cs typeface="Arial" panose="020B0604020202020204" pitchFamily="34" charset="0"/>
                </a:rPr>
                <a:t>di monitoraggio</a:t>
              </a:r>
              <a:endParaRPr lang="en-GB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lowchart: Magnetic Disk 23"/>
            <p:cNvSpPr/>
            <p:nvPr/>
          </p:nvSpPr>
          <p:spPr>
            <a:xfrm>
              <a:off x="8521258" y="1596405"/>
              <a:ext cx="854301" cy="52674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>
                  <a:latin typeface="Arial" panose="020B0604020202020204" pitchFamily="34" charset="0"/>
                  <a:cs typeface="Arial" panose="020B0604020202020204" pitchFamily="34" charset="0"/>
                </a:rPr>
                <a:t>Scheda</a:t>
              </a: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800" b="1">
                  <a:latin typeface="Arial" panose="020B0604020202020204" pitchFamily="34" charset="0"/>
                  <a:cs typeface="Arial" panose="020B0604020202020204" pitchFamily="34" charset="0"/>
                </a:rPr>
                <a:t>di monitoraggio</a:t>
              </a:r>
              <a:endParaRPr lang="en-GB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lowchart: Magnetic Disk 24"/>
            <p:cNvSpPr/>
            <p:nvPr/>
          </p:nvSpPr>
          <p:spPr>
            <a:xfrm>
              <a:off x="5290351" y="1532240"/>
              <a:ext cx="854301" cy="52674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Dati</a:t>
              </a: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 di </a:t>
              </a:r>
              <a:r>
                <a:rPr lang="en-GB" sz="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monitoraggio</a:t>
              </a:r>
              <a:endParaRPr lang="en-GB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3150F6C4-460A-4831-ABB9-4CC6753C1A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44652" y="1843834"/>
              <a:ext cx="309414" cy="46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lowchart: Magnetic Disk 26"/>
            <p:cNvSpPr/>
            <p:nvPr/>
          </p:nvSpPr>
          <p:spPr>
            <a:xfrm>
              <a:off x="5174041" y="2515158"/>
              <a:ext cx="854301" cy="52674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>
                  <a:latin typeface="Arial" panose="020B0604020202020204" pitchFamily="34" charset="0"/>
                  <a:cs typeface="Arial" panose="020B0604020202020204" pitchFamily="34" charset="0"/>
                </a:rPr>
                <a:t>Scheda</a:t>
              </a: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800" b="1">
                  <a:latin typeface="Arial" panose="020B0604020202020204" pitchFamily="34" charset="0"/>
                  <a:cs typeface="Arial" panose="020B0604020202020204" pitchFamily="34" charset="0"/>
                </a:rPr>
                <a:t>di monitoraggio</a:t>
              </a:r>
              <a:endParaRPr lang="en-GB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Flowchart: Decision 27">
              <a:extLst>
                <a:ext uri="{FF2B5EF4-FFF2-40B4-BE49-F238E27FC236}">
                  <a16:creationId xmlns:a16="http://schemas.microsoft.com/office/drawing/2014/main" id="{E8CEDA57-D82D-49F6-8B95-C9EC554AFB2C}"/>
                </a:ext>
              </a:extLst>
            </p:cNvPr>
            <p:cNvSpPr/>
            <p:nvPr/>
          </p:nvSpPr>
          <p:spPr>
            <a:xfrm>
              <a:off x="6515628" y="3402325"/>
              <a:ext cx="1633492" cy="479394"/>
            </a:xfrm>
            <a:prstGeom prst="flowChartDecision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Esito positivo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389A7C41-BAE3-49E4-BA04-6D2BE8E0F496}"/>
                </a:ext>
              </a:extLst>
            </p:cNvPr>
            <p:cNvCxnSpPr>
              <a:cxnSpLocks/>
              <a:stCxn id="28" idx="2"/>
              <a:endCxn id="53" idx="0"/>
            </p:cNvCxnSpPr>
            <p:nvPr/>
          </p:nvCxnSpPr>
          <p:spPr>
            <a:xfrm flipH="1">
              <a:off x="7324077" y="3881719"/>
              <a:ext cx="0" cy="5821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Graphic 38" descr="Checkmark">
              <a:extLst>
                <a:ext uri="{FF2B5EF4-FFF2-40B4-BE49-F238E27FC236}">
                  <a16:creationId xmlns:a16="http://schemas.microsoft.com/office/drawing/2014/main" id="{233D953C-4F64-4C6A-843D-877A1CA73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376696" y="3954139"/>
              <a:ext cx="288000" cy="288000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4268289" y="3170464"/>
              <a:ext cx="1728000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4268289" y="3383528"/>
              <a:ext cx="1728000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Richiesta all’OI di rettifica e/o integrazione dei dati ritenuti incoerenti e/o carenti</a:t>
              </a:r>
            </a:p>
          </p:txBody>
        </p:sp>
        <p:pic>
          <p:nvPicPr>
            <p:cNvPr id="42" name="Graphic 40" descr="Close">
              <a:extLst>
                <a:ext uri="{FF2B5EF4-FFF2-40B4-BE49-F238E27FC236}">
                  <a16:creationId xmlns:a16="http://schemas.microsoft.com/office/drawing/2014/main" id="{7C0CE0BB-1275-46FB-842A-3A4DE95A4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146897" y="3379629"/>
              <a:ext cx="288000" cy="288000"/>
            </a:xfrm>
            <a:prstGeom prst="rect">
              <a:avLst/>
            </a:prstGeom>
          </p:spPr>
        </p:pic>
        <p:cxnSp>
          <p:nvCxnSpPr>
            <p:cNvPr id="46" name="Straight Arrow Connector 45"/>
            <p:cNvCxnSpPr>
              <a:stCxn id="41" idx="2"/>
              <a:endCxn id="48" idx="0"/>
            </p:cNvCxnSpPr>
            <p:nvPr/>
          </p:nvCxnSpPr>
          <p:spPr>
            <a:xfrm>
              <a:off x="5132289" y="3907310"/>
              <a:ext cx="0" cy="1702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4268289" y="4077534"/>
              <a:ext cx="1728000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OI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4268289" y="4290598"/>
              <a:ext cx="1728000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Esecuzione nel SI delle rettifiche e/o integrazioni richieste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6445188" y="4463892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6445188" y="4681554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Validazione dei dati</a:t>
              </a:r>
            </a:p>
          </p:txBody>
        </p:sp>
        <p:sp>
          <p:nvSpPr>
            <p:cNvPr id="57" name="Flowchart: Magnetic Disk 56"/>
            <p:cNvSpPr/>
            <p:nvPr/>
          </p:nvSpPr>
          <p:spPr>
            <a:xfrm>
              <a:off x="8537618" y="4635703"/>
              <a:ext cx="854301" cy="52674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Dati</a:t>
              </a:r>
              <a:r>
                <a:rPr lang="en-GB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 di </a:t>
              </a:r>
              <a:r>
                <a:rPr lang="en-GB" sz="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monitoraggio</a:t>
              </a:r>
              <a:endParaRPr lang="en-GB" sz="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3150F6C4-460A-4831-ABB9-4CC6753C1A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15585" y="4899077"/>
              <a:ext cx="309414" cy="46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7343832" y="5193836"/>
              <a:ext cx="2661" cy="3568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28" idx="1"/>
              <a:endCxn id="41" idx="3"/>
            </p:cNvCxnSpPr>
            <p:nvPr/>
          </p:nvCxnSpPr>
          <p:spPr>
            <a:xfrm flipH="1">
              <a:off x="5996289" y="3642022"/>
              <a:ext cx="519339" cy="339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cxnSpLocks/>
              <a:stCxn id="52" idx="2"/>
              <a:endCxn id="54" idx="1"/>
            </p:cNvCxnSpPr>
            <p:nvPr/>
          </p:nvCxnSpPr>
          <p:spPr>
            <a:xfrm rot="16200000" flipH="1">
              <a:off x="5724206" y="4222462"/>
              <a:ext cx="129065" cy="1312899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ttangolo 1">
            <a:extLst>
              <a:ext uri="{FF2B5EF4-FFF2-40B4-BE49-F238E27FC236}">
                <a16:creationId xmlns:a16="http://schemas.microsoft.com/office/drawing/2014/main" id="{705AE3E3-F035-4F00-9D68-48AD2BBAEEBD}"/>
              </a:ext>
            </a:extLst>
          </p:cNvPr>
          <p:cNvSpPr/>
          <p:nvPr/>
        </p:nvSpPr>
        <p:spPr>
          <a:xfrm>
            <a:off x="0" y="0"/>
            <a:ext cx="5572125" cy="1323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il monitoraggio degli interventi ammessi a cofinanziamento</a:t>
            </a:r>
            <a:endParaRPr lang="en-GB" dirty="0"/>
          </a:p>
          <a:p>
            <a:pPr algn="ctr"/>
            <a:r>
              <a:rPr lang="it-IT" dirty="0"/>
              <a:t>(Diagramma par. 8.2)</a:t>
            </a:r>
          </a:p>
        </p:txBody>
      </p:sp>
    </p:spTree>
    <p:extLst>
      <p:ext uri="{BB962C8B-B14F-4D97-AF65-F5344CB8AC3E}">
        <p14:creationId xmlns:p14="http://schemas.microsoft.com/office/powerpoint/2010/main" val="2004979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2" descr="Risultati immagini per fine png scacchi">
            <a:extLst>
              <a:ext uri="{FF2B5EF4-FFF2-40B4-BE49-F238E27FC236}">
                <a16:creationId xmlns:a16="http://schemas.microsoft.com/office/drawing/2014/main" id="{7CCF1376-5DE1-4DBD-8E5B-E82C83CE4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542" y="8384735"/>
            <a:ext cx="538527" cy="37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ttangolo 44"/>
          <p:cNvSpPr/>
          <p:nvPr/>
        </p:nvSpPr>
        <p:spPr>
          <a:xfrm>
            <a:off x="0" y="0"/>
            <a:ext cx="3798930" cy="1199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il controllo della relazione finale</a:t>
            </a:r>
          </a:p>
          <a:p>
            <a:pPr algn="ctr"/>
            <a:r>
              <a:rPr lang="it-IT" dirty="0"/>
              <a:t>(Diagramma par. 8.3)</a:t>
            </a:r>
          </a:p>
        </p:txBody>
      </p: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FC840ABF-AA2A-498A-A9F0-982EB938DC5E}"/>
              </a:ext>
            </a:extLst>
          </p:cNvPr>
          <p:cNvGrpSpPr/>
          <p:nvPr/>
        </p:nvGrpSpPr>
        <p:grpSpPr>
          <a:xfrm>
            <a:off x="3383973" y="254494"/>
            <a:ext cx="5495749" cy="5444549"/>
            <a:chOff x="3383973" y="245616"/>
            <a:chExt cx="5495749" cy="544454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5613960" y="798171"/>
              <a:ext cx="1726687" cy="17809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3383973" y="2699945"/>
              <a:ext cx="1681081" cy="1885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3383973" y="2878667"/>
              <a:ext cx="1681081" cy="48775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Segnalazione all’OI di eventuale carenze nella relazione e richiesta di integrazioni 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135" idx="2"/>
              <a:endCxn id="13" idx="0"/>
            </p:cNvCxnSpPr>
            <p:nvPr/>
          </p:nvCxnSpPr>
          <p:spPr>
            <a:xfrm flipH="1">
              <a:off x="6477303" y="2062541"/>
              <a:ext cx="1" cy="2242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89A7C41-BAE3-49E4-BA04-6D2BE8E0F496}"/>
                </a:ext>
              </a:extLst>
            </p:cNvPr>
            <p:cNvCxnSpPr>
              <a:cxnSpLocks/>
              <a:stCxn id="51" idx="3"/>
              <a:endCxn id="77" idx="1"/>
            </p:cNvCxnSpPr>
            <p:nvPr/>
          </p:nvCxnSpPr>
          <p:spPr>
            <a:xfrm flipV="1">
              <a:off x="5065054" y="3935530"/>
              <a:ext cx="206215" cy="8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5613044" y="4596680"/>
              <a:ext cx="1726687" cy="4233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Documentazione completa dall’OI e pronta per essere integrata dall’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0659" y="245616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</p:cNvCxnSpPr>
            <p:nvPr/>
          </p:nvCxnSpPr>
          <p:spPr>
            <a:xfrm>
              <a:off x="6477303" y="678904"/>
              <a:ext cx="1" cy="1192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7629554" y="1257513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Checklist</a:t>
              </a:r>
            </a:p>
          </p:txBody>
        </p:sp>
        <p:sp>
          <p:nvSpPr>
            <p:cNvPr id="75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7628638" y="4437646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Relazione finale  </a:t>
              </a:r>
            </a:p>
          </p:txBody>
        </p:sp>
        <p:sp>
          <p:nvSpPr>
            <p:cNvPr id="13" name="Decisione 12"/>
            <p:cNvSpPr/>
            <p:nvPr/>
          </p:nvSpPr>
          <p:spPr>
            <a:xfrm>
              <a:off x="5770721" y="2286832"/>
              <a:ext cx="1413164" cy="563153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Esito positivo?</a:t>
              </a:r>
            </a:p>
          </p:txBody>
        </p:sp>
        <p:cxnSp>
          <p:nvCxnSpPr>
            <p:cNvPr id="30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endCxn id="96" idx="0"/>
            </p:cNvCxnSpPr>
            <p:nvPr/>
          </p:nvCxnSpPr>
          <p:spPr>
            <a:xfrm>
              <a:off x="6476388" y="2974634"/>
              <a:ext cx="0" cy="14089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2 15"/>
            <p:cNvCxnSpPr>
              <a:cxnSpLocks/>
              <a:endCxn id="135" idx="1"/>
            </p:cNvCxnSpPr>
            <p:nvPr/>
          </p:nvCxnSpPr>
          <p:spPr>
            <a:xfrm>
              <a:off x="5394095" y="1519405"/>
              <a:ext cx="219865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4 43"/>
            <p:cNvCxnSpPr>
              <a:cxnSpLocks/>
              <a:stCxn id="13" idx="1"/>
              <a:endCxn id="9" idx="0"/>
            </p:cNvCxnSpPr>
            <p:nvPr/>
          </p:nvCxnSpPr>
          <p:spPr>
            <a:xfrm rot="10800000" flipV="1">
              <a:off x="4224515" y="2568409"/>
              <a:ext cx="1546207" cy="13153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5271269" y="3673639"/>
              <a:ext cx="1047442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Integrazioni  </a:t>
              </a:r>
            </a:p>
          </p:txBody>
        </p:sp>
        <p:cxnSp>
          <p:nvCxnSpPr>
            <p:cNvPr id="92" name="Straight Arrow Connector 7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>
              <a:cxnSpLocks/>
              <a:stCxn id="135" idx="3"/>
              <a:endCxn id="73" idx="1"/>
            </p:cNvCxnSpPr>
            <p:nvPr/>
          </p:nvCxnSpPr>
          <p:spPr>
            <a:xfrm flipV="1">
              <a:off x="7340647" y="1519404"/>
              <a:ext cx="288907" cy="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ctangle 17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5613044" y="4383617"/>
              <a:ext cx="1726687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10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7823279" y="4756153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Rendiconto delle spese sostenute   </a:t>
              </a:r>
            </a:p>
          </p:txBody>
        </p:sp>
        <p:cxnSp>
          <p:nvCxnSpPr>
            <p:cNvPr id="118" name="Connettore 4 117"/>
            <p:cNvCxnSpPr>
              <a:cxnSpLocks/>
              <a:stCxn id="51" idx="2"/>
              <a:endCxn id="19" idx="1"/>
            </p:cNvCxnSpPr>
            <p:nvPr/>
          </p:nvCxnSpPr>
          <p:spPr>
            <a:xfrm rot="16200000" flipH="1">
              <a:off x="4608339" y="3803646"/>
              <a:ext cx="620880" cy="1388530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5613960" y="976270"/>
              <a:ext cx="1726687" cy="10862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Verifica della documentazione finale sotto il profilo della regolarità, della completezza formale e della coerenza con i dati di monitoraggio nel SI e con gli esiti dei controlli degli organismi competenti </a:t>
              </a:r>
            </a:p>
          </p:txBody>
        </p:sp>
        <p:pic>
          <p:nvPicPr>
            <p:cNvPr id="260" name="Graphic 38" descr="Checkmark">
              <a:extLst>
                <a:ext uri="{FF2B5EF4-FFF2-40B4-BE49-F238E27FC236}">
                  <a16:creationId xmlns:a16="http://schemas.microsoft.com/office/drawing/2014/main" id="{233D953C-4F64-4C6A-843D-877A1CA73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92960" y="2888359"/>
              <a:ext cx="288000" cy="288000"/>
            </a:xfrm>
            <a:prstGeom prst="rect">
              <a:avLst/>
            </a:prstGeom>
          </p:spPr>
        </p:pic>
        <p:pic>
          <p:nvPicPr>
            <p:cNvPr id="261" name="Graphic 40" descr="Close">
              <a:extLst>
                <a:ext uri="{FF2B5EF4-FFF2-40B4-BE49-F238E27FC236}">
                  <a16:creationId xmlns:a16="http://schemas.microsoft.com/office/drawing/2014/main" id="{7C0CE0BB-1275-46FB-842A-3A4DE95A4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518341" y="2280857"/>
              <a:ext cx="288000" cy="288000"/>
            </a:xfrm>
            <a:prstGeom prst="rect">
              <a:avLst/>
            </a:prstGeom>
          </p:spPr>
        </p:pic>
        <p:cxnSp>
          <p:nvCxnSpPr>
            <p:cNvPr id="61" name="Straight Arrow Connector 19">
              <a:extLst>
                <a:ext uri="{FF2B5EF4-FFF2-40B4-BE49-F238E27FC236}">
                  <a16:creationId xmlns:a16="http://schemas.microsoft.com/office/drawing/2014/main" id="{16CF33D8-F8FE-4BB7-B96A-59371FD512B0}"/>
                </a:ext>
              </a:extLst>
            </p:cNvPr>
            <p:cNvCxnSpPr>
              <a:cxnSpLocks/>
            </p:cNvCxnSpPr>
            <p:nvPr/>
          </p:nvCxnSpPr>
          <p:spPr>
            <a:xfrm>
              <a:off x="6476387" y="5032434"/>
              <a:ext cx="0" cy="324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2" name="Picture 2" descr="Risultati immagini per fine png scacchi">
              <a:extLst>
                <a:ext uri="{FF2B5EF4-FFF2-40B4-BE49-F238E27FC236}">
                  <a16:creationId xmlns:a16="http://schemas.microsoft.com/office/drawing/2014/main" id="{7CCF1376-5DE1-4DBD-8E5B-E82C83CE46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7124" y="5312864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Rectangle: Folded Corner 26">
              <a:extLst>
                <a:ext uri="{FF2B5EF4-FFF2-40B4-BE49-F238E27FC236}">
                  <a16:creationId xmlns:a16="http://schemas.microsoft.com/office/drawing/2014/main" id="{38D34E8D-45FF-4861-972B-BEE279D17558}"/>
                </a:ext>
              </a:extLst>
            </p:cNvPr>
            <p:cNvSpPr/>
            <p:nvPr/>
          </p:nvSpPr>
          <p:spPr>
            <a:xfrm>
              <a:off x="4161196" y="1009462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Relazione finale  </a:t>
              </a:r>
            </a:p>
          </p:txBody>
        </p:sp>
        <p:sp>
          <p:nvSpPr>
            <p:cNvPr id="43" name="Rectangle: Folded Corner 26">
              <a:extLst>
                <a:ext uri="{FF2B5EF4-FFF2-40B4-BE49-F238E27FC236}">
                  <a16:creationId xmlns:a16="http://schemas.microsoft.com/office/drawing/2014/main" id="{467F28CC-0AA3-46E8-BF4A-8400AC523F8A}"/>
                </a:ext>
              </a:extLst>
            </p:cNvPr>
            <p:cNvSpPr/>
            <p:nvPr/>
          </p:nvSpPr>
          <p:spPr>
            <a:xfrm>
              <a:off x="4355837" y="1327969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Rendiconto delle spese sostenute   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50F0241-48F5-47D0-B7EF-E434D5CC9EF0}"/>
                </a:ext>
              </a:extLst>
            </p:cNvPr>
            <p:cNvSpPr/>
            <p:nvPr/>
          </p:nvSpPr>
          <p:spPr>
            <a:xfrm>
              <a:off x="3383973" y="3520995"/>
              <a:ext cx="1681081" cy="1885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OI 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393861C-BF78-4D31-8AEB-685CD35E4B27}"/>
                </a:ext>
              </a:extLst>
            </p:cNvPr>
            <p:cNvSpPr/>
            <p:nvPr/>
          </p:nvSpPr>
          <p:spPr>
            <a:xfrm>
              <a:off x="3383973" y="3699717"/>
              <a:ext cx="1681081" cy="48775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Predisposizione delle integrazioni 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8936714B-E5B3-4A39-B36D-D5F01AA88C07}"/>
                </a:ext>
              </a:extLst>
            </p:cNvPr>
            <p:cNvCxnSpPr>
              <a:cxnSpLocks/>
              <a:stCxn id="10" idx="2"/>
              <a:endCxn id="50" idx="0"/>
            </p:cNvCxnSpPr>
            <p:nvPr/>
          </p:nvCxnSpPr>
          <p:spPr>
            <a:xfrm>
              <a:off x="4224514" y="3366421"/>
              <a:ext cx="0" cy="1545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7">
              <a:extLst>
                <a:ext uri="{FF2B5EF4-FFF2-40B4-BE49-F238E27FC236}">
                  <a16:creationId xmlns:a16="http://schemas.microsoft.com/office/drawing/2014/main" id="{6DD73CBB-701B-4830-80DE-AB53D645CB9E}"/>
                </a:ext>
              </a:extLst>
            </p:cNvPr>
            <p:cNvCxnSpPr>
              <a:cxnSpLocks/>
              <a:stCxn id="19" idx="3"/>
            </p:cNvCxnSpPr>
            <p:nvPr/>
          </p:nvCxnSpPr>
          <p:spPr>
            <a:xfrm>
              <a:off x="7339731" y="4808351"/>
              <a:ext cx="28890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60948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la trasmissione della documentazione di rendicontazione </a:t>
            </a:r>
            <a:r>
              <a:rPr lang="it-IT" dirty="0" err="1"/>
              <a:t>all’AdA</a:t>
            </a:r>
            <a:endParaRPr lang="it-IT" dirty="0"/>
          </a:p>
          <a:p>
            <a:pPr algn="ctr"/>
            <a:r>
              <a:rPr lang="it-IT" dirty="0"/>
              <a:t>(Diagramma 8.3)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2792FE6-9874-4E4A-8263-2CA6E1D6DAE6}"/>
              </a:ext>
            </a:extLst>
          </p:cNvPr>
          <p:cNvGrpSpPr/>
          <p:nvPr/>
        </p:nvGrpSpPr>
        <p:grpSpPr>
          <a:xfrm>
            <a:off x="4785669" y="552677"/>
            <a:ext cx="3168258" cy="3925874"/>
            <a:chOff x="4785669" y="552677"/>
            <a:chExt cx="3168258" cy="392587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4785669" y="1076459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4785669" y="1289522"/>
              <a:ext cx="1757778" cy="7063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Integrazione del rendiconto e della relazione con le attività di AT dell’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Anpal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4785669" y="220266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4785669" y="2415732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Inserimento dei dati sulla chiusura dell’intervento nel SI FEG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5664558" y="1995913"/>
              <a:ext cx="0" cy="2067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7914" y="552677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664558" y="985965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CE7516B-3C0C-4445-A357-E022ABA79D54}"/>
                </a:ext>
              </a:extLst>
            </p:cNvPr>
            <p:cNvCxnSpPr>
              <a:cxnSpLocks/>
            </p:cNvCxnSpPr>
            <p:nvPr/>
          </p:nvCxnSpPr>
          <p:spPr>
            <a:xfrm>
              <a:off x="5664558" y="2935518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2" descr="Risultati immagini per fine png scacchi">
              <a:extLst>
                <a:ext uri="{FF2B5EF4-FFF2-40B4-BE49-F238E27FC236}">
                  <a16:creationId xmlns:a16="http://schemas.microsoft.com/office/drawing/2014/main" id="{E17947F8-5EBF-4321-9BEC-C7FF891CB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294" y="4101250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Rectangle: Folded Corner 26">
              <a:extLst>
                <a:ext uri="{FF2B5EF4-FFF2-40B4-BE49-F238E27FC236}">
                  <a16:creationId xmlns:a16="http://schemas.microsoft.com/office/drawing/2014/main" id="{8E227722-AF17-487C-ACAD-F257C79B59ED}"/>
                </a:ext>
              </a:extLst>
            </p:cNvPr>
            <p:cNvSpPr/>
            <p:nvPr/>
          </p:nvSpPr>
          <p:spPr>
            <a:xfrm>
              <a:off x="6702843" y="1222899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Relazione finale  </a:t>
              </a:r>
            </a:p>
          </p:txBody>
        </p:sp>
        <p:sp>
          <p:nvSpPr>
            <p:cNvPr id="45" name="Rectangle: Folded Corner 26">
              <a:extLst>
                <a:ext uri="{FF2B5EF4-FFF2-40B4-BE49-F238E27FC236}">
                  <a16:creationId xmlns:a16="http://schemas.microsoft.com/office/drawing/2014/main" id="{CC2AC019-98A5-44EA-BDF2-6BEF75AA23D9}"/>
                </a:ext>
              </a:extLst>
            </p:cNvPr>
            <p:cNvSpPr/>
            <p:nvPr/>
          </p:nvSpPr>
          <p:spPr>
            <a:xfrm>
              <a:off x="6897484" y="1541406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Rendiconto completo delle spese sostenute   </a:t>
              </a:r>
            </a:p>
          </p:txBody>
        </p:sp>
        <p:sp>
          <p:nvSpPr>
            <p:cNvPr id="47" name="Cilindro 112">
              <a:extLst>
                <a:ext uri="{FF2B5EF4-FFF2-40B4-BE49-F238E27FC236}">
                  <a16:creationId xmlns:a16="http://schemas.microsoft.com/office/drawing/2014/main" id="{45133D2D-FF1A-479C-A0FB-AD3AE0558D86}"/>
                </a:ext>
              </a:extLst>
            </p:cNvPr>
            <p:cNvSpPr/>
            <p:nvPr/>
          </p:nvSpPr>
          <p:spPr>
            <a:xfrm>
              <a:off x="6702843" y="2309200"/>
              <a:ext cx="914400" cy="698669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Caricamento spese AT sul SI FEG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9CD5818-990A-4A10-96A1-080AF5B6D967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>
              <a:off x="6543447" y="1642718"/>
              <a:ext cx="15939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DF0795C8-F201-4C03-93DE-93A501C0E404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>
              <a:off x="6543447" y="2677623"/>
              <a:ext cx="15939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F1C65D7-9FD5-427A-A0DF-75995941FB46}"/>
                </a:ext>
              </a:extLst>
            </p:cNvPr>
            <p:cNvSpPr/>
            <p:nvPr/>
          </p:nvSpPr>
          <p:spPr>
            <a:xfrm>
              <a:off x="4785669" y="3176527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3E9BFBF-0A9A-44C0-A8C8-317B337947AC}"/>
                </a:ext>
              </a:extLst>
            </p:cNvPr>
            <p:cNvSpPr/>
            <p:nvPr/>
          </p:nvSpPr>
          <p:spPr>
            <a:xfrm>
              <a:off x="4785669" y="3389591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Invio della documentazione all’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AdC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all’AdA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per i controlli di competenza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F4A8351A-B678-42CF-BBAA-528A29E59278}"/>
                </a:ext>
              </a:extLst>
            </p:cNvPr>
            <p:cNvCxnSpPr>
              <a:cxnSpLocks/>
            </p:cNvCxnSpPr>
            <p:nvPr/>
          </p:nvCxnSpPr>
          <p:spPr>
            <a:xfrm>
              <a:off x="5664558" y="3909377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: Folded Corner 26">
              <a:extLst>
                <a:ext uri="{FF2B5EF4-FFF2-40B4-BE49-F238E27FC236}">
                  <a16:creationId xmlns:a16="http://schemas.microsoft.com/office/drawing/2014/main" id="{833E3F16-DE26-49D3-B4D5-9808CF439E96}"/>
                </a:ext>
              </a:extLst>
            </p:cNvPr>
            <p:cNvSpPr/>
            <p:nvPr/>
          </p:nvSpPr>
          <p:spPr>
            <a:xfrm>
              <a:off x="6702843" y="3269760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Relazione finale  </a:t>
              </a:r>
            </a:p>
          </p:txBody>
        </p:sp>
        <p:sp>
          <p:nvSpPr>
            <p:cNvPr id="34" name="Rectangle: Folded Corner 26">
              <a:extLst>
                <a:ext uri="{FF2B5EF4-FFF2-40B4-BE49-F238E27FC236}">
                  <a16:creationId xmlns:a16="http://schemas.microsoft.com/office/drawing/2014/main" id="{6D60347C-E7D9-47E1-8C18-F28EC229EBA0}"/>
                </a:ext>
              </a:extLst>
            </p:cNvPr>
            <p:cNvSpPr/>
            <p:nvPr/>
          </p:nvSpPr>
          <p:spPr>
            <a:xfrm>
              <a:off x="6897484" y="3588267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Rendiconto completo delle spese sostenute   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A120141D-0A89-4B9E-8ED5-F4D4C8E2AE56}"/>
                </a:ext>
              </a:extLst>
            </p:cNvPr>
            <p:cNvCxnSpPr>
              <a:cxnSpLocks/>
            </p:cNvCxnSpPr>
            <p:nvPr/>
          </p:nvCxnSpPr>
          <p:spPr>
            <a:xfrm>
              <a:off x="6543447" y="3689579"/>
              <a:ext cx="15939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02160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la trasmissione della relazione alla CE</a:t>
            </a:r>
          </a:p>
          <a:p>
            <a:pPr algn="ctr"/>
            <a:r>
              <a:rPr lang="it-IT" dirty="0"/>
              <a:t>(Diagramma par. 8.3)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B1DD38-2D04-4C72-A32D-CF7ADF5BC5AE}"/>
              </a:ext>
            </a:extLst>
          </p:cNvPr>
          <p:cNvGrpSpPr/>
          <p:nvPr/>
        </p:nvGrpSpPr>
        <p:grpSpPr>
          <a:xfrm>
            <a:off x="4253782" y="88675"/>
            <a:ext cx="4828076" cy="8923233"/>
            <a:chOff x="4253782" y="88675"/>
            <a:chExt cx="4828076" cy="892323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5496068" y="612457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AdC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AdA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5496068" y="825520"/>
              <a:ext cx="1757778" cy="8679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Comunicazione all’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dell’avvenuta conclusione dei controlli di competenza. Confronto tra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AdC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per trasmissione tramite SFC della documentazione di chiusura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5496068" y="1909212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AdA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5496068" y="2122276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Predisposizione Parere e invio all’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6374957" y="1693455"/>
              <a:ext cx="0" cy="2157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8313" y="88675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6374957" y="521963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CE7516B-3C0C-4445-A357-E022ABA79D54}"/>
                </a:ext>
              </a:extLst>
            </p:cNvPr>
            <p:cNvCxnSpPr>
              <a:cxnSpLocks/>
            </p:cNvCxnSpPr>
            <p:nvPr/>
          </p:nvCxnSpPr>
          <p:spPr>
            <a:xfrm>
              <a:off x="6374957" y="4574226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: Folded Corner 26">
              <a:extLst>
                <a:ext uri="{FF2B5EF4-FFF2-40B4-BE49-F238E27FC236}">
                  <a16:creationId xmlns:a16="http://schemas.microsoft.com/office/drawing/2014/main" id="{8E227722-AF17-487C-ACAD-F257C79B59ED}"/>
                </a:ext>
              </a:extLst>
            </p:cNvPr>
            <p:cNvSpPr/>
            <p:nvPr/>
          </p:nvSpPr>
          <p:spPr>
            <a:xfrm>
              <a:off x="7604512" y="2122871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Parere</a:t>
              </a:r>
            </a:p>
          </p:txBody>
        </p:sp>
        <p:sp>
          <p:nvSpPr>
            <p:cNvPr id="45" name="Rectangle: Folded Corner 26">
              <a:extLst>
                <a:ext uri="{FF2B5EF4-FFF2-40B4-BE49-F238E27FC236}">
                  <a16:creationId xmlns:a16="http://schemas.microsoft.com/office/drawing/2014/main" id="{CC2AC019-98A5-44EA-BDF2-6BEF75AA23D9}"/>
                </a:ext>
              </a:extLst>
            </p:cNvPr>
            <p:cNvSpPr/>
            <p:nvPr/>
          </p:nvSpPr>
          <p:spPr>
            <a:xfrm>
              <a:off x="4253782" y="3067223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Parere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08B818F-65EB-47D1-8DA7-A33EEA87059E}"/>
                </a:ext>
              </a:extLst>
            </p:cNvPr>
            <p:cNvCxnSpPr>
              <a:cxnSpLocks/>
              <a:stCxn id="10" idx="3"/>
              <a:endCxn id="44" idx="1"/>
            </p:cNvCxnSpPr>
            <p:nvPr/>
          </p:nvCxnSpPr>
          <p:spPr>
            <a:xfrm>
              <a:off x="7253846" y="2384167"/>
              <a:ext cx="350666" cy="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4F8AAC7-56FD-4961-B0E9-BFEDAA2AD5CD}"/>
                </a:ext>
              </a:extLst>
            </p:cNvPr>
            <p:cNvSpPr/>
            <p:nvPr/>
          </p:nvSpPr>
          <p:spPr>
            <a:xfrm>
              <a:off x="5496068" y="2861815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FC0DDBD-1DB7-4E1E-81F5-E5CA39658D4D}"/>
                </a:ext>
              </a:extLst>
            </p:cNvPr>
            <p:cNvSpPr/>
            <p:nvPr/>
          </p:nvSpPr>
          <p:spPr>
            <a:xfrm>
              <a:off x="5496068" y="3074879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Caricamento su SFC della relazione integrata, rendiconto finale e Parere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AdA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0DBB00A-3E4F-4463-80FA-9C246D391DFF}"/>
                </a:ext>
              </a:extLst>
            </p:cNvPr>
            <p:cNvCxnSpPr>
              <a:cxnSpLocks/>
              <a:endCxn id="21" idx="0"/>
            </p:cNvCxnSpPr>
            <p:nvPr/>
          </p:nvCxnSpPr>
          <p:spPr>
            <a:xfrm>
              <a:off x="6374957" y="2646058"/>
              <a:ext cx="0" cy="2157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4B5C37C7-BC0B-40B0-B7E3-CEA4E53EFE87}"/>
                </a:ext>
              </a:extLst>
            </p:cNvPr>
            <p:cNvCxnSpPr>
              <a:cxnSpLocks/>
              <a:stCxn id="22" idx="3"/>
            </p:cNvCxnSpPr>
            <p:nvPr/>
          </p:nvCxnSpPr>
          <p:spPr>
            <a:xfrm>
              <a:off x="7253846" y="3336770"/>
              <a:ext cx="350666" cy="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FBB35569-63CF-48B3-AA2B-32281C627251}"/>
                </a:ext>
              </a:extLst>
            </p:cNvPr>
            <p:cNvCxnSpPr>
              <a:cxnSpLocks/>
              <a:stCxn id="45" idx="3"/>
              <a:endCxn id="22" idx="1"/>
            </p:cNvCxnSpPr>
            <p:nvPr/>
          </p:nvCxnSpPr>
          <p:spPr>
            <a:xfrm>
              <a:off x="5310225" y="3336770"/>
              <a:ext cx="18584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: Folded Corner 26">
              <a:extLst>
                <a:ext uri="{FF2B5EF4-FFF2-40B4-BE49-F238E27FC236}">
                  <a16:creationId xmlns:a16="http://schemas.microsoft.com/office/drawing/2014/main" id="{7DC30593-915E-4147-B681-6E0E118D0EC1}"/>
                </a:ext>
              </a:extLst>
            </p:cNvPr>
            <p:cNvSpPr/>
            <p:nvPr/>
          </p:nvSpPr>
          <p:spPr>
            <a:xfrm>
              <a:off x="7604512" y="3067223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Parere</a:t>
              </a:r>
            </a:p>
          </p:txBody>
        </p:sp>
        <p:sp>
          <p:nvSpPr>
            <p:cNvPr id="31" name="Cilindro 112">
              <a:extLst>
                <a:ext uri="{FF2B5EF4-FFF2-40B4-BE49-F238E27FC236}">
                  <a16:creationId xmlns:a16="http://schemas.microsoft.com/office/drawing/2014/main" id="{DDD4F241-0172-4738-AD55-B53669C53A63}"/>
                </a:ext>
              </a:extLst>
            </p:cNvPr>
            <p:cNvSpPr/>
            <p:nvPr/>
          </p:nvSpPr>
          <p:spPr>
            <a:xfrm>
              <a:off x="8167458" y="3336770"/>
              <a:ext cx="914400" cy="468184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Relazione finale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0D8DA60-D34F-48EC-A1D1-FDBE930309E0}"/>
                </a:ext>
              </a:extLst>
            </p:cNvPr>
            <p:cNvSpPr/>
            <p:nvPr/>
          </p:nvSpPr>
          <p:spPr>
            <a:xfrm>
              <a:off x="5496068" y="3821479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AdC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C0C8441-5A9A-4578-91B9-FBB94462FE82}"/>
                </a:ext>
              </a:extLst>
            </p:cNvPr>
            <p:cNvSpPr/>
            <p:nvPr/>
          </p:nvSpPr>
          <p:spPr>
            <a:xfrm>
              <a:off x="5496068" y="4034543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Predisposizione della dichiarazione giustificata delle spese su SFC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CA6F4930-21AA-4C57-859A-DE8A744662B1}"/>
                </a:ext>
              </a:extLst>
            </p:cNvPr>
            <p:cNvCxnSpPr>
              <a:cxnSpLocks/>
              <a:endCxn id="32" idx="0"/>
            </p:cNvCxnSpPr>
            <p:nvPr/>
          </p:nvCxnSpPr>
          <p:spPr>
            <a:xfrm>
              <a:off x="6374957" y="3605722"/>
              <a:ext cx="0" cy="2157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EC614E8-2BC7-476E-B2E6-EA64EF35C1CB}"/>
                </a:ext>
              </a:extLst>
            </p:cNvPr>
            <p:cNvCxnSpPr>
              <a:cxnSpLocks/>
              <a:stCxn id="34" idx="3"/>
            </p:cNvCxnSpPr>
            <p:nvPr/>
          </p:nvCxnSpPr>
          <p:spPr>
            <a:xfrm>
              <a:off x="7253846" y="4296434"/>
              <a:ext cx="350666" cy="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Cilindro 112">
              <a:extLst>
                <a:ext uri="{FF2B5EF4-FFF2-40B4-BE49-F238E27FC236}">
                  <a16:creationId xmlns:a16="http://schemas.microsoft.com/office/drawing/2014/main" id="{C3CD4189-1620-445E-B5C2-52CB15F43EF5}"/>
                </a:ext>
              </a:extLst>
            </p:cNvPr>
            <p:cNvSpPr/>
            <p:nvPr/>
          </p:nvSpPr>
          <p:spPr>
            <a:xfrm>
              <a:off x="7604512" y="4008764"/>
              <a:ext cx="914400" cy="671994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Dichiarazione giustificata delle spese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F1C238BC-6985-46A9-B4DC-20B4952A0FA0}"/>
                </a:ext>
              </a:extLst>
            </p:cNvPr>
            <p:cNvCxnSpPr>
              <a:cxnSpLocks/>
            </p:cNvCxnSpPr>
            <p:nvPr/>
          </p:nvCxnSpPr>
          <p:spPr>
            <a:xfrm>
              <a:off x="6374957" y="8405642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" name="Picture 2" descr="Risultati immagini per fine png scacchi">
              <a:extLst>
                <a:ext uri="{FF2B5EF4-FFF2-40B4-BE49-F238E27FC236}">
                  <a16:creationId xmlns:a16="http://schemas.microsoft.com/office/drawing/2014/main" id="{F7FA1CE5-2FFE-47CC-B56E-227E7CF4B6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5693" y="8634607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4231E08-A9D2-4154-9D54-6E310C66C533}"/>
                </a:ext>
              </a:extLst>
            </p:cNvPr>
            <p:cNvSpPr/>
            <p:nvPr/>
          </p:nvSpPr>
          <p:spPr>
            <a:xfrm>
              <a:off x="5496068" y="7652895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E736E7B-A244-42D7-927E-A90B07EFA704}"/>
                </a:ext>
              </a:extLst>
            </p:cNvPr>
            <p:cNvSpPr/>
            <p:nvPr/>
          </p:nvSpPr>
          <p:spPr>
            <a:xfrm>
              <a:off x="5496068" y="7865959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Caricamento dei dati di sintesi sul SI FEG</a:t>
              </a: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F6D951B1-1457-45E6-B01F-9F3A74BBAE57}"/>
                </a:ext>
              </a:extLst>
            </p:cNvPr>
            <p:cNvCxnSpPr>
              <a:cxnSpLocks/>
              <a:stCxn id="39" idx="3"/>
            </p:cNvCxnSpPr>
            <p:nvPr/>
          </p:nvCxnSpPr>
          <p:spPr>
            <a:xfrm>
              <a:off x="7253846" y="8127850"/>
              <a:ext cx="350666" cy="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Cilindro 112">
              <a:extLst>
                <a:ext uri="{FF2B5EF4-FFF2-40B4-BE49-F238E27FC236}">
                  <a16:creationId xmlns:a16="http://schemas.microsoft.com/office/drawing/2014/main" id="{C694635E-750E-45CF-95AD-AABF59BFB54F}"/>
                </a:ext>
              </a:extLst>
            </p:cNvPr>
            <p:cNvSpPr/>
            <p:nvPr/>
          </p:nvSpPr>
          <p:spPr>
            <a:xfrm>
              <a:off x="7604512" y="7840180"/>
              <a:ext cx="1056442" cy="565462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Dati di chiusura dell’intervento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01C3138-0B70-4B65-9E54-1CC383A14EA2}"/>
                </a:ext>
              </a:extLst>
            </p:cNvPr>
            <p:cNvSpPr/>
            <p:nvPr/>
          </p:nvSpPr>
          <p:spPr>
            <a:xfrm>
              <a:off x="5496068" y="5000673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Validazione della documentazione su SFC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46D1F0A-18ED-4503-A45E-43500DB97116}"/>
                </a:ext>
              </a:extLst>
            </p:cNvPr>
            <p:cNvSpPr/>
            <p:nvPr/>
          </p:nvSpPr>
          <p:spPr>
            <a:xfrm>
              <a:off x="5496068" y="478054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74A3EBD-6002-458E-AF99-427E4C6D6C63}"/>
                </a:ext>
              </a:extLst>
            </p:cNvPr>
            <p:cNvSpPr/>
            <p:nvPr/>
          </p:nvSpPr>
          <p:spPr>
            <a:xfrm>
              <a:off x="5496068" y="5740212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AdC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5F633CD-27EB-4F2F-8941-FF4B53451EE5}"/>
                </a:ext>
              </a:extLst>
            </p:cNvPr>
            <p:cNvSpPr/>
            <p:nvPr/>
          </p:nvSpPr>
          <p:spPr>
            <a:xfrm>
              <a:off x="5496068" y="5953276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Validazione della dichiarazione certificata delle spese su SFC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CCEFF13B-7D03-460A-8276-178762BF5A0A}"/>
                </a:ext>
              </a:extLst>
            </p:cNvPr>
            <p:cNvCxnSpPr>
              <a:cxnSpLocks/>
              <a:endCxn id="49" idx="0"/>
            </p:cNvCxnSpPr>
            <p:nvPr/>
          </p:nvCxnSpPr>
          <p:spPr>
            <a:xfrm>
              <a:off x="6374957" y="5524455"/>
              <a:ext cx="0" cy="2157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45BC5F73-6359-4BF3-B52B-E13345308595}"/>
                </a:ext>
              </a:extLst>
            </p:cNvPr>
            <p:cNvSpPr/>
            <p:nvPr/>
          </p:nvSpPr>
          <p:spPr>
            <a:xfrm>
              <a:off x="5496068" y="6702985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55D5151-7E64-453A-93FE-9F5AD55828E1}"/>
                </a:ext>
              </a:extLst>
            </p:cNvPr>
            <p:cNvSpPr/>
            <p:nvPr/>
          </p:nvSpPr>
          <p:spPr>
            <a:xfrm>
              <a:off x="5496068" y="6916049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Invio della documentazione di chiusura alla CE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30397D76-A25A-4A7A-BC63-E198F511B60D}"/>
                </a:ext>
              </a:extLst>
            </p:cNvPr>
            <p:cNvCxnSpPr>
              <a:cxnSpLocks/>
              <a:endCxn id="53" idx="0"/>
            </p:cNvCxnSpPr>
            <p:nvPr/>
          </p:nvCxnSpPr>
          <p:spPr>
            <a:xfrm>
              <a:off x="6374957" y="6487228"/>
              <a:ext cx="0" cy="2157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38072EC9-3644-4CDA-8478-DE4F5BD9E884}"/>
                </a:ext>
              </a:extLst>
            </p:cNvPr>
            <p:cNvCxnSpPr>
              <a:cxnSpLocks/>
              <a:stCxn id="54" idx="2"/>
              <a:endCxn id="38" idx="0"/>
            </p:cNvCxnSpPr>
            <p:nvPr/>
          </p:nvCxnSpPr>
          <p:spPr>
            <a:xfrm>
              <a:off x="6374957" y="7439831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BADDAD53-14EE-4B54-8BF8-FA2CAB3A7C2D}"/>
                </a:ext>
              </a:extLst>
            </p:cNvPr>
            <p:cNvCxnSpPr>
              <a:cxnSpLocks/>
            </p:cNvCxnSpPr>
            <p:nvPr/>
          </p:nvCxnSpPr>
          <p:spPr>
            <a:xfrm>
              <a:off x="7253846" y="5262378"/>
              <a:ext cx="350666" cy="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Cilindro 112">
              <a:extLst>
                <a:ext uri="{FF2B5EF4-FFF2-40B4-BE49-F238E27FC236}">
                  <a16:creationId xmlns:a16="http://schemas.microsoft.com/office/drawing/2014/main" id="{DC0C1794-4783-4615-8682-24EECE801539}"/>
                </a:ext>
              </a:extLst>
            </p:cNvPr>
            <p:cNvSpPr/>
            <p:nvPr/>
          </p:nvSpPr>
          <p:spPr>
            <a:xfrm>
              <a:off x="7604512" y="5034885"/>
              <a:ext cx="914400" cy="468184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Relazione finale</a:t>
              </a: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3C16E9A0-13F4-4326-A11C-BF4AFD5DBE5E}"/>
                </a:ext>
              </a:extLst>
            </p:cNvPr>
            <p:cNvCxnSpPr>
              <a:cxnSpLocks/>
            </p:cNvCxnSpPr>
            <p:nvPr/>
          </p:nvCxnSpPr>
          <p:spPr>
            <a:xfrm>
              <a:off x="7253846" y="6213858"/>
              <a:ext cx="350666" cy="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ilindro 112">
              <a:extLst>
                <a:ext uri="{FF2B5EF4-FFF2-40B4-BE49-F238E27FC236}">
                  <a16:creationId xmlns:a16="http://schemas.microsoft.com/office/drawing/2014/main" id="{ADAF5AFE-6484-4835-A6FD-CD21E1C31F8E}"/>
                </a:ext>
              </a:extLst>
            </p:cNvPr>
            <p:cNvSpPr/>
            <p:nvPr/>
          </p:nvSpPr>
          <p:spPr>
            <a:xfrm>
              <a:off x="7604512" y="5986365"/>
              <a:ext cx="914400" cy="468184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Dichiarazione certificata della spesa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EAE4D1BA-4547-420D-AE76-F346220D5AAF}"/>
                </a:ext>
              </a:extLst>
            </p:cNvPr>
            <p:cNvCxnSpPr>
              <a:cxnSpLocks/>
            </p:cNvCxnSpPr>
            <p:nvPr/>
          </p:nvCxnSpPr>
          <p:spPr>
            <a:xfrm>
              <a:off x="7253846" y="7116193"/>
              <a:ext cx="350666" cy="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Cilindro 112">
              <a:extLst>
                <a:ext uri="{FF2B5EF4-FFF2-40B4-BE49-F238E27FC236}">
                  <a16:creationId xmlns:a16="http://schemas.microsoft.com/office/drawing/2014/main" id="{27E94A90-46DC-4D27-B1D7-6E5006134390}"/>
                </a:ext>
              </a:extLst>
            </p:cNvPr>
            <p:cNvSpPr/>
            <p:nvPr/>
          </p:nvSpPr>
          <p:spPr>
            <a:xfrm>
              <a:off x="7604511" y="6888699"/>
              <a:ext cx="1056443" cy="567751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Documentazione di chiusura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4424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Controllo dei dati a 12 mesi dalla relazione finale</a:t>
            </a:r>
          </a:p>
          <a:p>
            <a:pPr algn="ctr"/>
            <a:r>
              <a:rPr lang="it-IT" dirty="0"/>
              <a:t>(Diagramma par. 8.4)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CDBE8C1-BF73-4212-A298-0DFA79442DDC}"/>
              </a:ext>
            </a:extLst>
          </p:cNvPr>
          <p:cNvGrpSpPr/>
          <p:nvPr/>
        </p:nvGrpSpPr>
        <p:grpSpPr>
          <a:xfrm>
            <a:off x="3579742" y="943774"/>
            <a:ext cx="4767635" cy="4738819"/>
            <a:chOff x="3579742" y="943774"/>
            <a:chExt cx="4767635" cy="473881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5060643" y="1467556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5060643" y="1680620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Richiesta all’OI della compilazione del format con i dati a 12 mesi dall’invio della Relazione finale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5060643" y="2453594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OI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5060643" y="2666658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Compilazione format e caricamento su SI FEG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5939532" y="2240530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2888" y="943774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939532" y="1377062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CE7516B-3C0C-4445-A357-E022ABA79D54}"/>
                </a:ext>
              </a:extLst>
            </p:cNvPr>
            <p:cNvCxnSpPr>
              <a:cxnSpLocks/>
            </p:cNvCxnSpPr>
            <p:nvPr/>
          </p:nvCxnSpPr>
          <p:spPr>
            <a:xfrm>
              <a:off x="5939532" y="5092228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2" descr="Risultati immagini per fine png scacchi">
              <a:extLst>
                <a:ext uri="{FF2B5EF4-FFF2-40B4-BE49-F238E27FC236}">
                  <a16:creationId xmlns:a16="http://schemas.microsoft.com/office/drawing/2014/main" id="{E17947F8-5EBF-4321-9BEC-C7FF891CB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0268" y="5305292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D260FCB-9B41-4BAB-9279-50AF9217220B}"/>
                </a:ext>
              </a:extLst>
            </p:cNvPr>
            <p:cNvCxnSpPr>
              <a:cxnSpLocks/>
              <a:stCxn id="5" idx="3"/>
              <a:endCxn id="23" idx="1"/>
            </p:cNvCxnSpPr>
            <p:nvPr/>
          </p:nvCxnSpPr>
          <p:spPr>
            <a:xfrm>
              <a:off x="6818421" y="1960575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: Folded Corner 26">
              <a:extLst>
                <a:ext uri="{FF2B5EF4-FFF2-40B4-BE49-F238E27FC236}">
                  <a16:creationId xmlns:a16="http://schemas.microsoft.com/office/drawing/2014/main" id="{6A4AB1D7-45CB-4154-9B99-A103438C16A0}"/>
                </a:ext>
              </a:extLst>
            </p:cNvPr>
            <p:cNvSpPr/>
            <p:nvPr/>
          </p:nvSpPr>
          <p:spPr>
            <a:xfrm>
              <a:off x="7104993" y="1691028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Richiesta dati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B90AF32-BD26-47B9-858E-4C00A3C14C86}"/>
                </a:ext>
              </a:extLst>
            </p:cNvPr>
            <p:cNvSpPr/>
            <p:nvPr/>
          </p:nvSpPr>
          <p:spPr>
            <a:xfrm>
              <a:off x="5060643" y="3403504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B0D9D35-29ED-4DCE-A055-F4FEC8F0B2F3}"/>
                </a:ext>
              </a:extLst>
            </p:cNvPr>
            <p:cNvSpPr/>
            <p:nvPr/>
          </p:nvSpPr>
          <p:spPr>
            <a:xfrm>
              <a:off x="5060643" y="3616568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Controllo dei dati inviati dall’OI con il SI FEG 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58EBBEF-FD29-479B-BF15-9EAD20B7A420}"/>
                </a:ext>
              </a:extLst>
            </p:cNvPr>
            <p:cNvCxnSpPr>
              <a:cxnSpLocks/>
              <a:endCxn id="32" idx="1"/>
            </p:cNvCxnSpPr>
            <p:nvPr/>
          </p:nvCxnSpPr>
          <p:spPr>
            <a:xfrm>
              <a:off x="6818421" y="2824786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: Folded Corner 26">
              <a:extLst>
                <a:ext uri="{FF2B5EF4-FFF2-40B4-BE49-F238E27FC236}">
                  <a16:creationId xmlns:a16="http://schemas.microsoft.com/office/drawing/2014/main" id="{B8E8B4E8-ED1B-4239-BF06-37203AF1DA03}"/>
                </a:ext>
              </a:extLst>
            </p:cNvPr>
            <p:cNvSpPr/>
            <p:nvPr/>
          </p:nvSpPr>
          <p:spPr>
            <a:xfrm>
              <a:off x="7104993" y="2555239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Tabella </a:t>
              </a:r>
            </a:p>
          </p:txBody>
        </p:sp>
        <p:sp>
          <p:nvSpPr>
            <p:cNvPr id="34" name="Cilindro 112">
              <a:extLst>
                <a:ext uri="{FF2B5EF4-FFF2-40B4-BE49-F238E27FC236}">
                  <a16:creationId xmlns:a16="http://schemas.microsoft.com/office/drawing/2014/main" id="{D6C71CDD-B53A-4220-BDC7-3CBFC8FE8F52}"/>
                </a:ext>
              </a:extLst>
            </p:cNvPr>
            <p:cNvSpPr/>
            <p:nvPr/>
          </p:nvSpPr>
          <p:spPr>
            <a:xfrm>
              <a:off x="7432977" y="2921179"/>
              <a:ext cx="914400" cy="435578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Dati su SI FEG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B0478F85-D0B4-4E39-B787-01643E3EF557}"/>
                </a:ext>
              </a:extLst>
            </p:cNvPr>
            <p:cNvCxnSpPr>
              <a:cxnSpLocks/>
              <a:stCxn id="10" idx="2"/>
              <a:endCxn id="28" idx="0"/>
            </p:cNvCxnSpPr>
            <p:nvPr/>
          </p:nvCxnSpPr>
          <p:spPr>
            <a:xfrm>
              <a:off x="5939532" y="3190440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: Folded Corner 26">
              <a:extLst>
                <a:ext uri="{FF2B5EF4-FFF2-40B4-BE49-F238E27FC236}">
                  <a16:creationId xmlns:a16="http://schemas.microsoft.com/office/drawing/2014/main" id="{00C709A6-BB4B-4FE8-977F-2DAA2AF18D33}"/>
                </a:ext>
              </a:extLst>
            </p:cNvPr>
            <p:cNvSpPr/>
            <p:nvPr/>
          </p:nvSpPr>
          <p:spPr>
            <a:xfrm>
              <a:off x="3579742" y="3442269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Tabella </a:t>
              </a:r>
            </a:p>
          </p:txBody>
        </p:sp>
        <p:sp>
          <p:nvSpPr>
            <p:cNvPr id="38" name="Cilindro 112">
              <a:extLst>
                <a:ext uri="{FF2B5EF4-FFF2-40B4-BE49-F238E27FC236}">
                  <a16:creationId xmlns:a16="http://schemas.microsoft.com/office/drawing/2014/main" id="{F0290C00-37C1-47B3-AC1A-497914092605}"/>
                </a:ext>
              </a:extLst>
            </p:cNvPr>
            <p:cNvSpPr/>
            <p:nvPr/>
          </p:nvSpPr>
          <p:spPr>
            <a:xfrm>
              <a:off x="3907726" y="3808209"/>
              <a:ext cx="914400" cy="435578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Dati su SI FEG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1D9B3E49-BA33-42C4-A685-16340FA74716}"/>
                </a:ext>
              </a:extLst>
            </p:cNvPr>
            <p:cNvCxnSpPr>
              <a:cxnSpLocks/>
              <a:stCxn id="37" idx="3"/>
            </p:cNvCxnSpPr>
            <p:nvPr/>
          </p:nvCxnSpPr>
          <p:spPr>
            <a:xfrm>
              <a:off x="4636185" y="3711816"/>
              <a:ext cx="42445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41F23FF-9B1A-46EB-AD59-022821E312BB}"/>
                </a:ext>
              </a:extLst>
            </p:cNvPr>
            <p:cNvSpPr/>
            <p:nvPr/>
          </p:nvSpPr>
          <p:spPr>
            <a:xfrm>
              <a:off x="5060643" y="4355382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34DD2A5-A8AD-4EA8-8D03-D50832EC4293}"/>
                </a:ext>
              </a:extLst>
            </p:cNvPr>
            <p:cNvSpPr/>
            <p:nvPr/>
          </p:nvSpPr>
          <p:spPr>
            <a:xfrm>
              <a:off x="5060643" y="4568446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Caricamento e convalida su SFC dei dati a 12 mesi dalla relazione finale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068F6AA0-DA58-4665-AB75-2A68365082D9}"/>
                </a:ext>
              </a:extLst>
            </p:cNvPr>
            <p:cNvCxnSpPr>
              <a:cxnSpLocks/>
              <a:stCxn id="29" idx="2"/>
              <a:endCxn id="42" idx="0"/>
            </p:cNvCxnSpPr>
            <p:nvPr/>
          </p:nvCxnSpPr>
          <p:spPr>
            <a:xfrm>
              <a:off x="5939532" y="4140350"/>
              <a:ext cx="0" cy="215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090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2F31A9A-8B25-468C-8B7A-C4C78254CF00}"/>
              </a:ext>
            </a:extLst>
          </p:cNvPr>
          <p:cNvGrpSpPr/>
          <p:nvPr/>
        </p:nvGrpSpPr>
        <p:grpSpPr>
          <a:xfrm>
            <a:off x="1847932" y="-97755"/>
            <a:ext cx="8170259" cy="7065450"/>
            <a:chOff x="1847932" y="-106633"/>
            <a:chExt cx="8170259" cy="70654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5021700" y="417149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5021700" y="630213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Proposta di modifiche/aggiornamenti della documentazione di sistema</a:t>
              </a:r>
            </a:p>
          </p:txBody>
        </p:sp>
        <p:sp>
          <p:nvSpPr>
            <p:cNvPr id="6" name="Rectangle: Folded Corner 5">
              <a:extLst>
                <a:ext uri="{FF2B5EF4-FFF2-40B4-BE49-F238E27FC236}">
                  <a16:creationId xmlns:a16="http://schemas.microsoft.com/office/drawing/2014/main" id="{C29625B0-6016-4932-8E21-1EBACE84D762}"/>
                </a:ext>
              </a:extLst>
            </p:cNvPr>
            <p:cNvSpPr/>
            <p:nvPr/>
          </p:nvSpPr>
          <p:spPr>
            <a:xfrm>
              <a:off x="6996979" y="630213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Documentazione di sistema aggiornata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>
              <a:stCxn id="5" idx="3"/>
              <a:endCxn id="6" idx="1"/>
            </p:cNvCxnSpPr>
            <p:nvPr/>
          </p:nvCxnSpPr>
          <p:spPr>
            <a:xfrm>
              <a:off x="6779478" y="892104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5021700" y="1367059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AdA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5021700" y="1580123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Verifica di conformità e di adeguatezza rispetto agli obiettivi e alle previsioni del Regolamento FEG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5900589" y="1153995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lowchart: Decision 13">
              <a:extLst>
                <a:ext uri="{FF2B5EF4-FFF2-40B4-BE49-F238E27FC236}">
                  <a16:creationId xmlns:a16="http://schemas.microsoft.com/office/drawing/2014/main" id="{E8CEDA57-D82D-49F6-8B95-C9EC554AFB2C}"/>
                </a:ext>
              </a:extLst>
            </p:cNvPr>
            <p:cNvSpPr/>
            <p:nvPr/>
          </p:nvSpPr>
          <p:spPr>
            <a:xfrm>
              <a:off x="5083843" y="2316969"/>
              <a:ext cx="1633492" cy="479394"/>
            </a:xfrm>
            <a:prstGeom prst="flowChartDecision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Modifiche sostanziali?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89A7C41-BAE3-49E4-BA04-6D2BE8E0F496}"/>
                </a:ext>
              </a:extLst>
            </p:cNvPr>
            <p:cNvCxnSpPr>
              <a:cxnSpLocks/>
              <a:stCxn id="10" idx="2"/>
              <a:endCxn id="14" idx="0"/>
            </p:cNvCxnSpPr>
            <p:nvPr/>
          </p:nvCxnSpPr>
          <p:spPr>
            <a:xfrm>
              <a:off x="5900589" y="2103905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6986469" y="2769735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AdA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6986469" y="2982799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Preso atto delle modifiche apportate e relativa comunicazione ad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AdC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16CF33D8-F8FE-4BB7-B96A-59371FD512B0}"/>
                </a:ext>
              </a:extLst>
            </p:cNvPr>
            <p:cNvCxnSpPr>
              <a:cxnSpLocks/>
              <a:stCxn id="19" idx="2"/>
            </p:cNvCxnSpPr>
            <p:nvPr/>
          </p:nvCxnSpPr>
          <p:spPr>
            <a:xfrm>
              <a:off x="7865358" y="3506581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8961748" y="2982799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Comunicazione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3150F6C4-460A-4831-ABB9-4CC6753C1A44}"/>
                </a:ext>
              </a:extLst>
            </p:cNvPr>
            <p:cNvCxnSpPr>
              <a:cxnSpLocks/>
              <a:stCxn id="19" idx="3"/>
              <a:endCxn id="27" idx="1"/>
            </p:cNvCxnSpPr>
            <p:nvPr/>
          </p:nvCxnSpPr>
          <p:spPr>
            <a:xfrm>
              <a:off x="8744247" y="3244690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3945" y="-106633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900589" y="326655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9" name="Graphic 38" descr="Checkmark">
              <a:extLst>
                <a:ext uri="{FF2B5EF4-FFF2-40B4-BE49-F238E27FC236}">
                  <a16:creationId xmlns:a16="http://schemas.microsoft.com/office/drawing/2014/main" id="{233D953C-4F64-4C6A-843D-877A1CA73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817799" y="2279055"/>
              <a:ext cx="288000" cy="288000"/>
            </a:xfrm>
            <a:prstGeom prst="rect">
              <a:avLst/>
            </a:prstGeom>
          </p:spPr>
        </p:pic>
        <p:pic>
          <p:nvPicPr>
            <p:cNvPr id="41" name="Graphic 40" descr="Close">
              <a:extLst>
                <a:ext uri="{FF2B5EF4-FFF2-40B4-BE49-F238E27FC236}">
                  <a16:creationId xmlns:a16="http://schemas.microsoft.com/office/drawing/2014/main" id="{7C0CE0BB-1275-46FB-842A-3A4DE95A4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741128" y="2286420"/>
              <a:ext cx="288000" cy="288000"/>
            </a:xfrm>
            <a:prstGeom prst="rect">
              <a:avLst/>
            </a:prstGeom>
          </p:spPr>
        </p:pic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5C3393F-4E3D-4C15-8DCC-CDF596EFB4DF}"/>
                </a:ext>
              </a:extLst>
            </p:cNvPr>
            <p:cNvSpPr/>
            <p:nvPr/>
          </p:nvSpPr>
          <p:spPr>
            <a:xfrm>
              <a:off x="3081930" y="2769735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AdA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3CB7ABD-9220-40E2-9B7F-6E902F8D0B3A}"/>
                </a:ext>
              </a:extLst>
            </p:cNvPr>
            <p:cNvSpPr/>
            <p:nvPr/>
          </p:nvSpPr>
          <p:spPr>
            <a:xfrm>
              <a:off x="3081930" y="2982799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Predisposizione Rapporto provvisorio di audit sulla documentazione di sistema e invio all’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0996ECCF-C6EE-40EE-8252-A6E650765A7C}"/>
                </a:ext>
              </a:extLst>
            </p:cNvPr>
            <p:cNvCxnSpPr>
              <a:cxnSpLocks/>
              <a:stCxn id="44" idx="2"/>
            </p:cNvCxnSpPr>
            <p:nvPr/>
          </p:nvCxnSpPr>
          <p:spPr>
            <a:xfrm>
              <a:off x="3960819" y="3506581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Flowchart: Manual Input 53">
              <a:extLst>
                <a:ext uri="{FF2B5EF4-FFF2-40B4-BE49-F238E27FC236}">
                  <a16:creationId xmlns:a16="http://schemas.microsoft.com/office/drawing/2014/main" id="{3D8405CF-9B2B-48DA-9CCF-07C477E8E779}"/>
                </a:ext>
              </a:extLst>
            </p:cNvPr>
            <p:cNvSpPr/>
            <p:nvPr/>
          </p:nvSpPr>
          <p:spPr>
            <a:xfrm>
              <a:off x="1847933" y="2982799"/>
              <a:ext cx="1056443" cy="523782"/>
            </a:xfrm>
            <a:prstGeom prst="flowChartManualInpu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Checklist audit di sistema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FC8C63AA-909D-44DB-ACE9-C69D8F881719}"/>
                </a:ext>
              </a:extLst>
            </p:cNvPr>
            <p:cNvCxnSpPr>
              <a:cxnSpLocks/>
              <a:stCxn id="44" idx="1"/>
            </p:cNvCxnSpPr>
            <p:nvPr/>
          </p:nvCxnSpPr>
          <p:spPr>
            <a:xfrm flipH="1">
              <a:off x="2904376" y="3244690"/>
              <a:ext cx="17755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or: Elbow 57">
              <a:extLst>
                <a:ext uri="{FF2B5EF4-FFF2-40B4-BE49-F238E27FC236}">
                  <a16:creationId xmlns:a16="http://schemas.microsoft.com/office/drawing/2014/main" id="{B6E91ECE-9C3C-41AC-9E03-EEADED38DFF3}"/>
                </a:ext>
              </a:extLst>
            </p:cNvPr>
            <p:cNvCxnSpPr>
              <a:cxnSpLocks/>
              <a:stCxn id="14" idx="3"/>
              <a:endCxn id="18" idx="0"/>
            </p:cNvCxnSpPr>
            <p:nvPr/>
          </p:nvCxnSpPr>
          <p:spPr>
            <a:xfrm>
              <a:off x="6717335" y="2556666"/>
              <a:ext cx="1148023" cy="213069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or: Elbow 60">
              <a:extLst>
                <a:ext uri="{FF2B5EF4-FFF2-40B4-BE49-F238E27FC236}">
                  <a16:creationId xmlns:a16="http://schemas.microsoft.com/office/drawing/2014/main" id="{BEE072BA-D5A9-40C0-9E2A-C7D77A940533}"/>
                </a:ext>
              </a:extLst>
            </p:cNvPr>
            <p:cNvCxnSpPr>
              <a:cxnSpLocks/>
              <a:stCxn id="14" idx="1"/>
              <a:endCxn id="43" idx="0"/>
            </p:cNvCxnSpPr>
            <p:nvPr/>
          </p:nvCxnSpPr>
          <p:spPr>
            <a:xfrm rot="10800000" flipV="1">
              <a:off x="3960819" y="2556665"/>
              <a:ext cx="1123024" cy="213069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: Folded Corner 68">
              <a:extLst>
                <a:ext uri="{FF2B5EF4-FFF2-40B4-BE49-F238E27FC236}">
                  <a16:creationId xmlns:a16="http://schemas.microsoft.com/office/drawing/2014/main" id="{DFBDCAD5-DEEE-419D-94DF-8DF996790979}"/>
                </a:ext>
              </a:extLst>
            </p:cNvPr>
            <p:cNvSpPr/>
            <p:nvPr/>
          </p:nvSpPr>
          <p:spPr>
            <a:xfrm>
              <a:off x="5060790" y="2982799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Rapporto provvisorio di audit</a:t>
              </a: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C8EB8120-AAAD-4681-B72B-7418815607B8}"/>
                </a:ext>
              </a:extLst>
            </p:cNvPr>
            <p:cNvCxnSpPr>
              <a:cxnSpLocks/>
              <a:endCxn id="69" idx="1"/>
            </p:cNvCxnSpPr>
            <p:nvPr/>
          </p:nvCxnSpPr>
          <p:spPr>
            <a:xfrm>
              <a:off x="4843289" y="3244690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C23A999-20A6-40ED-8FA9-252E2A34DC89}"/>
                </a:ext>
              </a:extLst>
            </p:cNvPr>
            <p:cNvSpPr/>
            <p:nvPr/>
          </p:nvSpPr>
          <p:spPr>
            <a:xfrm>
              <a:off x="3081930" y="3727736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6CC8468-AAA0-4C60-B7DE-542F3CBE1F37}"/>
                </a:ext>
              </a:extLst>
            </p:cNvPr>
            <p:cNvSpPr/>
            <p:nvPr/>
          </p:nvSpPr>
          <p:spPr>
            <a:xfrm>
              <a:off x="3081930" y="3940800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Presentazione di eventuali controdeduzioni al Rapporto provvisorio di audit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FA57B63-7FAC-4BC2-BE6C-D2A0E8E21EB1}"/>
                </a:ext>
              </a:extLst>
            </p:cNvPr>
            <p:cNvCxnSpPr>
              <a:cxnSpLocks/>
              <a:stCxn id="31" idx="2"/>
            </p:cNvCxnSpPr>
            <p:nvPr/>
          </p:nvCxnSpPr>
          <p:spPr>
            <a:xfrm>
              <a:off x="3960819" y="4464582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C019993-0C7B-4526-9CC6-D77E7A3F6C75}"/>
                </a:ext>
              </a:extLst>
            </p:cNvPr>
            <p:cNvCxnSpPr>
              <a:cxnSpLocks/>
              <a:stCxn id="40" idx="3"/>
              <a:endCxn id="31" idx="1"/>
            </p:cNvCxnSpPr>
            <p:nvPr/>
          </p:nvCxnSpPr>
          <p:spPr>
            <a:xfrm>
              <a:off x="2904375" y="4202691"/>
              <a:ext cx="17755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: Folded Corner 36">
              <a:extLst>
                <a:ext uri="{FF2B5EF4-FFF2-40B4-BE49-F238E27FC236}">
                  <a16:creationId xmlns:a16="http://schemas.microsoft.com/office/drawing/2014/main" id="{1FE7A348-3281-42AE-9131-4FFC06F90CC4}"/>
                </a:ext>
              </a:extLst>
            </p:cNvPr>
            <p:cNvSpPr/>
            <p:nvPr/>
          </p:nvSpPr>
          <p:spPr>
            <a:xfrm>
              <a:off x="5060790" y="3940800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Controdeduzioni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45881CA-829E-4673-9639-E076A8F6B990}"/>
                </a:ext>
              </a:extLst>
            </p:cNvPr>
            <p:cNvCxnSpPr>
              <a:cxnSpLocks/>
              <a:endCxn id="37" idx="1"/>
            </p:cNvCxnSpPr>
            <p:nvPr/>
          </p:nvCxnSpPr>
          <p:spPr>
            <a:xfrm>
              <a:off x="4843289" y="4202691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: Folded Corner 39">
              <a:extLst>
                <a:ext uri="{FF2B5EF4-FFF2-40B4-BE49-F238E27FC236}">
                  <a16:creationId xmlns:a16="http://schemas.microsoft.com/office/drawing/2014/main" id="{AC1DC971-F097-4418-B1D5-B22C3422A317}"/>
                </a:ext>
              </a:extLst>
            </p:cNvPr>
            <p:cNvSpPr/>
            <p:nvPr/>
          </p:nvSpPr>
          <p:spPr>
            <a:xfrm>
              <a:off x="1847932" y="3940800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Rapporto provvisorio di audit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D596D1B-B841-416B-8B7A-0327A0DF1BE8}"/>
                </a:ext>
              </a:extLst>
            </p:cNvPr>
            <p:cNvSpPr/>
            <p:nvPr/>
          </p:nvSpPr>
          <p:spPr>
            <a:xfrm>
              <a:off x="3081930" y="4685737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AdA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D9AA4CF-51CB-4489-A64C-F563C298CFD5}"/>
                </a:ext>
              </a:extLst>
            </p:cNvPr>
            <p:cNvSpPr/>
            <p:nvPr/>
          </p:nvSpPr>
          <p:spPr>
            <a:xfrm>
              <a:off x="3081930" y="4898801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Esame delle controdeduzioni ed elaborazione del Rapporto finale di audit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E5CFCD61-058D-4F1D-9735-FFAE6F960845}"/>
                </a:ext>
              </a:extLst>
            </p:cNvPr>
            <p:cNvCxnSpPr>
              <a:cxnSpLocks/>
              <a:stCxn id="46" idx="2"/>
            </p:cNvCxnSpPr>
            <p:nvPr/>
          </p:nvCxnSpPr>
          <p:spPr>
            <a:xfrm>
              <a:off x="3960819" y="5422583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0A3F0BDD-5B2E-4E82-BB7F-EDF7A1B69390}"/>
                </a:ext>
              </a:extLst>
            </p:cNvPr>
            <p:cNvCxnSpPr>
              <a:cxnSpLocks/>
              <a:stCxn id="51" idx="3"/>
              <a:endCxn id="46" idx="1"/>
            </p:cNvCxnSpPr>
            <p:nvPr/>
          </p:nvCxnSpPr>
          <p:spPr>
            <a:xfrm>
              <a:off x="2904375" y="5160692"/>
              <a:ext cx="17755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: Folded Corner 48">
              <a:extLst>
                <a:ext uri="{FF2B5EF4-FFF2-40B4-BE49-F238E27FC236}">
                  <a16:creationId xmlns:a16="http://schemas.microsoft.com/office/drawing/2014/main" id="{59900062-4E9F-4A2F-81D8-9CB7A58AF55C}"/>
                </a:ext>
              </a:extLst>
            </p:cNvPr>
            <p:cNvSpPr/>
            <p:nvPr/>
          </p:nvSpPr>
          <p:spPr>
            <a:xfrm>
              <a:off x="5060790" y="4898801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Rapporto finale di audit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88892FD1-EEE4-4950-BB9D-07CDEAF8EE5A}"/>
                </a:ext>
              </a:extLst>
            </p:cNvPr>
            <p:cNvCxnSpPr>
              <a:cxnSpLocks/>
              <a:endCxn id="49" idx="1"/>
            </p:cNvCxnSpPr>
            <p:nvPr/>
          </p:nvCxnSpPr>
          <p:spPr>
            <a:xfrm>
              <a:off x="4843289" y="5160692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: Folded Corner 50">
              <a:extLst>
                <a:ext uri="{FF2B5EF4-FFF2-40B4-BE49-F238E27FC236}">
                  <a16:creationId xmlns:a16="http://schemas.microsoft.com/office/drawing/2014/main" id="{CE7A21AD-F465-48A0-8DC7-2ADECF34FC48}"/>
                </a:ext>
              </a:extLst>
            </p:cNvPr>
            <p:cNvSpPr/>
            <p:nvPr/>
          </p:nvSpPr>
          <p:spPr>
            <a:xfrm>
              <a:off x="1847932" y="4898801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Controdeduzioni al Rapporto provvisorio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C52A797-795E-49A9-BC1A-C08C5F4DF375}"/>
                </a:ext>
              </a:extLst>
            </p:cNvPr>
            <p:cNvSpPr/>
            <p:nvPr/>
          </p:nvSpPr>
          <p:spPr>
            <a:xfrm>
              <a:off x="3081930" y="5643737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432FA6D-4D82-494B-9BDB-C2373BE1BF44}"/>
                </a:ext>
              </a:extLst>
            </p:cNvPr>
            <p:cNvSpPr/>
            <p:nvPr/>
          </p:nvSpPr>
          <p:spPr>
            <a:xfrm>
              <a:off x="3081930" y="5856801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Adozione della documentazione di sistema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E60A3787-5EBE-438E-8BE7-8835C0CE6477}"/>
                </a:ext>
              </a:extLst>
            </p:cNvPr>
            <p:cNvCxnSpPr>
              <a:cxnSpLocks/>
              <a:stCxn id="53" idx="2"/>
            </p:cNvCxnSpPr>
            <p:nvPr/>
          </p:nvCxnSpPr>
          <p:spPr>
            <a:xfrm>
              <a:off x="3960819" y="6380583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: Folded Corner 56">
              <a:extLst>
                <a:ext uri="{FF2B5EF4-FFF2-40B4-BE49-F238E27FC236}">
                  <a16:creationId xmlns:a16="http://schemas.microsoft.com/office/drawing/2014/main" id="{8BEDDF09-982E-47D8-B227-700B8FF2C8F7}"/>
                </a:ext>
              </a:extLst>
            </p:cNvPr>
            <p:cNvSpPr/>
            <p:nvPr/>
          </p:nvSpPr>
          <p:spPr>
            <a:xfrm>
              <a:off x="5060790" y="5856801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Documentazione di sistema aggiornata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F09DCB90-CD01-462E-AB3A-64150D1EB306}"/>
                </a:ext>
              </a:extLst>
            </p:cNvPr>
            <p:cNvCxnSpPr>
              <a:cxnSpLocks/>
              <a:endCxn id="57" idx="1"/>
            </p:cNvCxnSpPr>
            <p:nvPr/>
          </p:nvCxnSpPr>
          <p:spPr>
            <a:xfrm>
              <a:off x="4843289" y="6118692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0" name="Picture 2" descr="Risultati immagini per fine png scacchi">
              <a:extLst>
                <a:ext uri="{FF2B5EF4-FFF2-40B4-BE49-F238E27FC236}">
                  <a16:creationId xmlns:a16="http://schemas.microsoft.com/office/drawing/2014/main" id="{9793FC4F-CB32-46EF-BA79-808759A335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1555" y="6581516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D21AB13-8C15-43CC-85AD-C31E43B18F6A}"/>
                </a:ext>
              </a:extLst>
            </p:cNvPr>
            <p:cNvSpPr/>
            <p:nvPr/>
          </p:nvSpPr>
          <p:spPr>
            <a:xfrm>
              <a:off x="6982888" y="3715205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3C07DD14-5E37-44AD-BA6B-1499AEC1FA2A}"/>
                </a:ext>
              </a:extLst>
            </p:cNvPr>
            <p:cNvSpPr/>
            <p:nvPr/>
          </p:nvSpPr>
          <p:spPr>
            <a:xfrm>
              <a:off x="6982888" y="3928269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Adozione della documentazione di sistema</a:t>
              </a: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13B7B8AA-C404-408B-AA73-82262752E712}"/>
                </a:ext>
              </a:extLst>
            </p:cNvPr>
            <p:cNvCxnSpPr>
              <a:cxnSpLocks/>
              <a:stCxn id="63" idx="2"/>
            </p:cNvCxnSpPr>
            <p:nvPr/>
          </p:nvCxnSpPr>
          <p:spPr>
            <a:xfrm>
              <a:off x="7861777" y="4452051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: Folded Corner 64">
              <a:extLst>
                <a:ext uri="{FF2B5EF4-FFF2-40B4-BE49-F238E27FC236}">
                  <a16:creationId xmlns:a16="http://schemas.microsoft.com/office/drawing/2014/main" id="{C461CBD2-6354-4517-A44E-DF51D33D18EE}"/>
                </a:ext>
              </a:extLst>
            </p:cNvPr>
            <p:cNvSpPr/>
            <p:nvPr/>
          </p:nvSpPr>
          <p:spPr>
            <a:xfrm>
              <a:off x="8961748" y="3928269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Documentazione di sistema aggiornata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B915F1B4-733D-4F20-807F-30A1A6F9A68D}"/>
                </a:ext>
              </a:extLst>
            </p:cNvPr>
            <p:cNvCxnSpPr>
              <a:cxnSpLocks/>
              <a:endCxn id="65" idx="1"/>
            </p:cNvCxnSpPr>
            <p:nvPr/>
          </p:nvCxnSpPr>
          <p:spPr>
            <a:xfrm>
              <a:off x="8744247" y="4190160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7" name="Picture 2" descr="Risultati immagini per fine png scacchi">
              <a:extLst>
                <a:ext uri="{FF2B5EF4-FFF2-40B4-BE49-F238E27FC236}">
                  <a16:creationId xmlns:a16="http://schemas.microsoft.com/office/drawing/2014/main" id="{F535D2D8-4FE2-46FE-B079-418340AC98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2513" y="4652984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Mantenimento e aggiornamento SiGeCo (Diagramma cap. 1)</a:t>
            </a:r>
          </a:p>
        </p:txBody>
      </p:sp>
    </p:spTree>
    <p:extLst>
      <p:ext uri="{BB962C8B-B14F-4D97-AF65-F5344CB8AC3E}">
        <p14:creationId xmlns:p14="http://schemas.microsoft.com/office/powerpoint/2010/main" val="1259973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Predisposizione e avvio della procedura di gara</a:t>
            </a:r>
          </a:p>
          <a:p>
            <a:pPr algn="ctr"/>
            <a:r>
              <a:rPr lang="it-IT" dirty="0"/>
              <a:t>(Diagramma par. 9.1)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934ACCA-8053-4E05-9D7C-CBC366911782}"/>
              </a:ext>
            </a:extLst>
          </p:cNvPr>
          <p:cNvGrpSpPr/>
          <p:nvPr/>
        </p:nvGrpSpPr>
        <p:grpSpPr>
          <a:xfrm>
            <a:off x="3800812" y="943774"/>
            <a:ext cx="5707279" cy="5309721"/>
            <a:chOff x="3800812" y="943774"/>
            <a:chExt cx="5707279" cy="530972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5060643" y="1467556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5060643" y="1680620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Individuazione fabbisogno e invio richiesta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5060643" y="2453594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 II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5060643" y="2666658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Verifiche propedeutiche per eventuale gara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5939532" y="2240530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2888" y="943774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939532" y="1377062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CE7516B-3C0C-4445-A357-E022ABA79D54}"/>
                </a:ext>
              </a:extLst>
            </p:cNvPr>
            <p:cNvCxnSpPr>
              <a:cxnSpLocks/>
            </p:cNvCxnSpPr>
            <p:nvPr/>
          </p:nvCxnSpPr>
          <p:spPr>
            <a:xfrm>
              <a:off x="7282547" y="5663130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2" descr="Risultati immagini per fine png scacchi">
              <a:extLst>
                <a:ext uri="{FF2B5EF4-FFF2-40B4-BE49-F238E27FC236}">
                  <a16:creationId xmlns:a16="http://schemas.microsoft.com/office/drawing/2014/main" id="{E17947F8-5EBF-4321-9BEC-C7FF891CB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3283" y="5876194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B90AF32-BD26-47B9-858E-4C00A3C14C86}"/>
                </a:ext>
              </a:extLst>
            </p:cNvPr>
            <p:cNvSpPr/>
            <p:nvPr/>
          </p:nvSpPr>
          <p:spPr>
            <a:xfrm>
              <a:off x="6403658" y="3974406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 II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B0D9D35-29ED-4DCE-A055-F4FEC8F0B2F3}"/>
                </a:ext>
              </a:extLst>
            </p:cNvPr>
            <p:cNvSpPr/>
            <p:nvPr/>
          </p:nvSpPr>
          <p:spPr>
            <a:xfrm>
              <a:off x="6403658" y="4187470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Predisposizione atti di gara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41F23FF-9B1A-46EB-AD59-022821E312BB}"/>
                </a:ext>
              </a:extLst>
            </p:cNvPr>
            <p:cNvSpPr/>
            <p:nvPr/>
          </p:nvSpPr>
          <p:spPr>
            <a:xfrm>
              <a:off x="6403658" y="4926284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 II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34DD2A5-A8AD-4EA8-8D03-D50832EC4293}"/>
                </a:ext>
              </a:extLst>
            </p:cNvPr>
            <p:cNvSpPr/>
            <p:nvPr/>
          </p:nvSpPr>
          <p:spPr>
            <a:xfrm>
              <a:off x="6403658" y="5139348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Predisposizione determina a contrarre per il Direttore generale con nomina del RUP e DEC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068F6AA0-DA58-4665-AB75-2A68365082D9}"/>
                </a:ext>
              </a:extLst>
            </p:cNvPr>
            <p:cNvCxnSpPr>
              <a:cxnSpLocks/>
              <a:stCxn id="29" idx="2"/>
              <a:endCxn id="42" idx="0"/>
            </p:cNvCxnSpPr>
            <p:nvPr/>
          </p:nvCxnSpPr>
          <p:spPr>
            <a:xfrm>
              <a:off x="7282547" y="4711252"/>
              <a:ext cx="0" cy="215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Decisione 12">
              <a:extLst>
                <a:ext uri="{FF2B5EF4-FFF2-40B4-BE49-F238E27FC236}">
                  <a16:creationId xmlns:a16="http://schemas.microsoft.com/office/drawing/2014/main" id="{B7388253-8BE7-4429-964C-BDEBB1BCB7B8}"/>
                </a:ext>
              </a:extLst>
            </p:cNvPr>
            <p:cNvSpPr/>
            <p:nvPr/>
          </p:nvSpPr>
          <p:spPr>
            <a:xfrm>
              <a:off x="5232950" y="3385984"/>
              <a:ext cx="1413164" cy="563153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Esito positivo?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C392FF1-9486-429B-BD90-C8344377C73C}"/>
                </a:ext>
              </a:extLst>
            </p:cNvPr>
            <p:cNvCxnSpPr>
              <a:cxnSpLocks/>
              <a:stCxn id="10" idx="2"/>
              <a:endCxn id="27" idx="0"/>
            </p:cNvCxnSpPr>
            <p:nvPr/>
          </p:nvCxnSpPr>
          <p:spPr>
            <a:xfrm>
              <a:off x="5939532" y="3190440"/>
              <a:ext cx="0" cy="1955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4 117">
              <a:extLst>
                <a:ext uri="{FF2B5EF4-FFF2-40B4-BE49-F238E27FC236}">
                  <a16:creationId xmlns:a16="http://schemas.microsoft.com/office/drawing/2014/main" id="{0772680C-8AC8-4D9F-A678-4E8794A3424A}"/>
                </a:ext>
              </a:extLst>
            </p:cNvPr>
            <p:cNvCxnSpPr>
              <a:cxnSpLocks/>
              <a:stCxn id="27" idx="1"/>
              <a:endCxn id="47" idx="0"/>
            </p:cNvCxnSpPr>
            <p:nvPr/>
          </p:nvCxnSpPr>
          <p:spPr>
            <a:xfrm rot="10800000" flipV="1">
              <a:off x="4679702" y="3667560"/>
              <a:ext cx="553249" cy="30684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4" name="Graphic 38" descr="Checkmark">
              <a:extLst>
                <a:ext uri="{FF2B5EF4-FFF2-40B4-BE49-F238E27FC236}">
                  <a16:creationId xmlns:a16="http://schemas.microsoft.com/office/drawing/2014/main" id="{079A81CE-E4BB-4957-AFC4-4D58638448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69283" y="3356757"/>
              <a:ext cx="288000" cy="288000"/>
            </a:xfrm>
            <a:prstGeom prst="rect">
              <a:avLst/>
            </a:prstGeom>
          </p:spPr>
        </p:pic>
        <p:pic>
          <p:nvPicPr>
            <p:cNvPr id="45" name="Graphic 40" descr="Close">
              <a:extLst>
                <a:ext uri="{FF2B5EF4-FFF2-40B4-BE49-F238E27FC236}">
                  <a16:creationId xmlns:a16="http://schemas.microsoft.com/office/drawing/2014/main" id="{60BC9FEA-BA68-45A6-9FE6-5DC200B78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25643" y="3370137"/>
              <a:ext cx="288000" cy="288000"/>
            </a:xfrm>
            <a:prstGeom prst="rect">
              <a:avLst/>
            </a:prstGeom>
          </p:spPr>
        </p:pic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D19891D-AC1A-47CC-98B9-DB1DC9B016B6}"/>
                </a:ext>
              </a:extLst>
            </p:cNvPr>
            <p:cNvSpPr/>
            <p:nvPr/>
          </p:nvSpPr>
          <p:spPr>
            <a:xfrm>
              <a:off x="3800812" y="3974406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 II 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2209C30-E1E3-470D-B6AE-718DF8BEAA5E}"/>
                </a:ext>
              </a:extLst>
            </p:cNvPr>
            <p:cNvSpPr/>
            <p:nvPr/>
          </p:nvSpPr>
          <p:spPr>
            <a:xfrm>
              <a:off x="3800812" y="4187470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Individuazione di soluzioni alternative</a:t>
              </a:r>
            </a:p>
          </p:txBody>
        </p:sp>
        <p:cxnSp>
          <p:nvCxnSpPr>
            <p:cNvPr id="50" name="Connettore 4 117">
              <a:extLst>
                <a:ext uri="{FF2B5EF4-FFF2-40B4-BE49-F238E27FC236}">
                  <a16:creationId xmlns:a16="http://schemas.microsoft.com/office/drawing/2014/main" id="{41D35004-5F86-4C22-9E5E-C229C032A8C5}"/>
                </a:ext>
              </a:extLst>
            </p:cNvPr>
            <p:cNvCxnSpPr>
              <a:cxnSpLocks/>
              <a:stCxn id="27" idx="3"/>
              <a:endCxn id="28" idx="0"/>
            </p:cNvCxnSpPr>
            <p:nvPr/>
          </p:nvCxnSpPr>
          <p:spPr>
            <a:xfrm>
              <a:off x="6646114" y="3667561"/>
              <a:ext cx="636433" cy="30684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BE8EA09-52DE-473D-B6DF-7BC45E4D4892}"/>
                </a:ext>
              </a:extLst>
            </p:cNvPr>
            <p:cNvCxnSpPr>
              <a:cxnSpLocks/>
              <a:endCxn id="55" idx="1"/>
            </p:cNvCxnSpPr>
            <p:nvPr/>
          </p:nvCxnSpPr>
          <p:spPr>
            <a:xfrm>
              <a:off x="8165076" y="4468271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: Folded Corner 26">
              <a:extLst>
                <a:ext uri="{FF2B5EF4-FFF2-40B4-BE49-F238E27FC236}">
                  <a16:creationId xmlns:a16="http://schemas.microsoft.com/office/drawing/2014/main" id="{2A8809B9-E64E-48C3-8056-C9EDE9D1718A}"/>
                </a:ext>
              </a:extLst>
            </p:cNvPr>
            <p:cNvSpPr/>
            <p:nvPr/>
          </p:nvSpPr>
          <p:spPr>
            <a:xfrm>
              <a:off x="8451648" y="4198724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Atti di gara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0DC02CA4-0D2D-41F7-B836-3C535AD17216}"/>
                </a:ext>
              </a:extLst>
            </p:cNvPr>
            <p:cNvCxnSpPr>
              <a:cxnSpLocks/>
              <a:endCxn id="57" idx="1"/>
            </p:cNvCxnSpPr>
            <p:nvPr/>
          </p:nvCxnSpPr>
          <p:spPr>
            <a:xfrm>
              <a:off x="6818421" y="1950167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: Folded Corner 26">
              <a:extLst>
                <a:ext uri="{FF2B5EF4-FFF2-40B4-BE49-F238E27FC236}">
                  <a16:creationId xmlns:a16="http://schemas.microsoft.com/office/drawing/2014/main" id="{1E9C2C7F-6FDF-4DDF-A177-3A6FA79105BA}"/>
                </a:ext>
              </a:extLst>
            </p:cNvPr>
            <p:cNvSpPr/>
            <p:nvPr/>
          </p:nvSpPr>
          <p:spPr>
            <a:xfrm>
              <a:off x="7104993" y="1680620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Fabbisogno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2745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Pubblicazione degli atti di gara</a:t>
            </a:r>
          </a:p>
          <a:p>
            <a:pPr algn="ctr"/>
            <a:r>
              <a:rPr lang="it-IT" dirty="0"/>
              <a:t>(Diagramma par. 9.2)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585351D-1D07-4F09-8ACD-8945453949B4}"/>
              </a:ext>
            </a:extLst>
          </p:cNvPr>
          <p:cNvGrpSpPr/>
          <p:nvPr/>
        </p:nvGrpSpPr>
        <p:grpSpPr>
          <a:xfrm>
            <a:off x="3823686" y="943774"/>
            <a:ext cx="4337750" cy="3800728"/>
            <a:chOff x="3823686" y="943774"/>
            <a:chExt cx="4337750" cy="380072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5060643" y="1467556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Direttore Generale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5060643" y="1680620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Approvazione bando di gara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5060643" y="2453594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 II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5060643" y="2666658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Pubblicazione bando su siti istituzionali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5939532" y="2240530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2888" y="943774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939532" y="1377062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2" descr="Risultati immagini per fine png scacchi">
              <a:extLst>
                <a:ext uri="{FF2B5EF4-FFF2-40B4-BE49-F238E27FC236}">
                  <a16:creationId xmlns:a16="http://schemas.microsoft.com/office/drawing/2014/main" id="{E17947F8-5EBF-4321-9BEC-C7FF891CB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0268" y="4367201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C392FF1-9486-429B-BD90-C8344377C73C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>
              <a:off x="5939532" y="3190440"/>
              <a:ext cx="0" cy="1955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0DC02CA4-0D2D-41F7-B836-3C535AD17216}"/>
                </a:ext>
              </a:extLst>
            </p:cNvPr>
            <p:cNvCxnSpPr>
              <a:cxnSpLocks/>
              <a:endCxn id="57" idx="1"/>
            </p:cNvCxnSpPr>
            <p:nvPr/>
          </p:nvCxnSpPr>
          <p:spPr>
            <a:xfrm>
              <a:off x="6818421" y="1950167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: Folded Corner 26">
              <a:extLst>
                <a:ext uri="{FF2B5EF4-FFF2-40B4-BE49-F238E27FC236}">
                  <a16:creationId xmlns:a16="http://schemas.microsoft.com/office/drawing/2014/main" id="{1E9C2C7F-6FDF-4DDF-A177-3A6FA79105BA}"/>
                </a:ext>
              </a:extLst>
            </p:cNvPr>
            <p:cNvSpPr/>
            <p:nvPr/>
          </p:nvSpPr>
          <p:spPr>
            <a:xfrm>
              <a:off x="7104993" y="1680620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Bando di gara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F057557-5E4D-46AC-A117-DFA02598DEA7}"/>
                </a:ext>
              </a:extLst>
            </p:cNvPr>
            <p:cNvSpPr/>
            <p:nvPr/>
          </p:nvSpPr>
          <p:spPr>
            <a:xfrm>
              <a:off x="5060643" y="3434811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D97F29C-CE72-41DC-A7CC-C02B75DB1691}"/>
                </a:ext>
              </a:extLst>
            </p:cNvPr>
            <p:cNvSpPr/>
            <p:nvPr/>
          </p:nvSpPr>
          <p:spPr>
            <a:xfrm>
              <a:off x="5060643" y="3647875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Acquisizione di copia della pubblicazione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1BF53D18-6BEB-4D1D-ADD7-B7F970A7BD57}"/>
                </a:ext>
              </a:extLst>
            </p:cNvPr>
            <p:cNvCxnSpPr>
              <a:cxnSpLocks/>
              <a:stCxn id="32" idx="2"/>
            </p:cNvCxnSpPr>
            <p:nvPr/>
          </p:nvCxnSpPr>
          <p:spPr>
            <a:xfrm>
              <a:off x="5939532" y="4171657"/>
              <a:ext cx="0" cy="1955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9A34266F-7E06-418A-8ADF-16B881DEBEA4}"/>
                </a:ext>
              </a:extLst>
            </p:cNvPr>
            <p:cNvCxnSpPr>
              <a:cxnSpLocks/>
            </p:cNvCxnSpPr>
            <p:nvPr/>
          </p:nvCxnSpPr>
          <p:spPr>
            <a:xfrm>
              <a:off x="6818421" y="2921950"/>
              <a:ext cx="350666" cy="5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Cilindro 112">
              <a:extLst>
                <a:ext uri="{FF2B5EF4-FFF2-40B4-BE49-F238E27FC236}">
                  <a16:creationId xmlns:a16="http://schemas.microsoft.com/office/drawing/2014/main" id="{A49E10CB-719D-41A3-91C4-DD01687485E9}"/>
                </a:ext>
              </a:extLst>
            </p:cNvPr>
            <p:cNvSpPr/>
            <p:nvPr/>
          </p:nvSpPr>
          <p:spPr>
            <a:xfrm>
              <a:off x="7169087" y="2694457"/>
              <a:ext cx="914400" cy="468184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Bando di gara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4D402342-5FB3-4692-A2ED-3B181DA55C87}"/>
                </a:ext>
              </a:extLst>
            </p:cNvPr>
            <p:cNvCxnSpPr>
              <a:cxnSpLocks/>
              <a:stCxn id="39" idx="4"/>
              <a:endCxn id="32" idx="1"/>
            </p:cNvCxnSpPr>
            <p:nvPr/>
          </p:nvCxnSpPr>
          <p:spPr>
            <a:xfrm>
              <a:off x="4738086" y="3908601"/>
              <a:ext cx="322557" cy="11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Cilindro 112">
              <a:extLst>
                <a:ext uri="{FF2B5EF4-FFF2-40B4-BE49-F238E27FC236}">
                  <a16:creationId xmlns:a16="http://schemas.microsoft.com/office/drawing/2014/main" id="{87C55838-E12E-4B67-A7C5-874196EC9959}"/>
                </a:ext>
              </a:extLst>
            </p:cNvPr>
            <p:cNvSpPr/>
            <p:nvPr/>
          </p:nvSpPr>
          <p:spPr>
            <a:xfrm>
              <a:off x="3823686" y="3674509"/>
              <a:ext cx="914400" cy="468184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Bando di gara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0544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8878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Ricezione e registrazione delle offerte di gara</a:t>
            </a:r>
          </a:p>
          <a:p>
            <a:pPr algn="ctr"/>
            <a:r>
              <a:rPr lang="it-IT" dirty="0"/>
              <a:t>(Diagramma par. 9.3)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61E0B97-7E44-4D1E-95E4-2CA9E2F8595C}"/>
              </a:ext>
            </a:extLst>
          </p:cNvPr>
          <p:cNvGrpSpPr/>
          <p:nvPr/>
        </p:nvGrpSpPr>
        <p:grpSpPr>
          <a:xfrm>
            <a:off x="4625637" y="2132244"/>
            <a:ext cx="1757778" cy="1887121"/>
            <a:chOff x="4625637" y="2132244"/>
            <a:chExt cx="1757778" cy="188712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4625637" y="2656026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 II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4625637" y="2869090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Ricezione offerte trasmesse dai proponenti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</p:cNvCxnSpPr>
            <p:nvPr/>
          </p:nvCxnSpPr>
          <p:spPr>
            <a:xfrm>
              <a:off x="5504526" y="3429000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7882" y="2132244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504526" y="2565532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2" descr="Risultati immagini per fine png scacchi">
              <a:extLst>
                <a:ext uri="{FF2B5EF4-FFF2-40B4-BE49-F238E27FC236}">
                  <a16:creationId xmlns:a16="http://schemas.microsoft.com/office/drawing/2014/main" id="{E17947F8-5EBF-4321-9BEC-C7FF891CB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5262" y="3642064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95743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Nomina e insediamento della commissione giudicatrice</a:t>
            </a:r>
          </a:p>
          <a:p>
            <a:pPr algn="ctr"/>
            <a:r>
              <a:rPr lang="it-IT" dirty="0"/>
              <a:t>(Diagramma par. 9.4)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5D704F7-B7B1-44B3-8A88-3DE8B7FB2B35}"/>
              </a:ext>
            </a:extLst>
          </p:cNvPr>
          <p:cNvGrpSpPr/>
          <p:nvPr/>
        </p:nvGrpSpPr>
        <p:grpSpPr>
          <a:xfrm>
            <a:off x="3726506" y="943774"/>
            <a:ext cx="4731122" cy="4738819"/>
            <a:chOff x="3726506" y="943774"/>
            <a:chExt cx="4731122" cy="473881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5069521" y="1467556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 II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5069521" y="1680620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Individuazione dei componenti della Commissione giudicatrice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5069521" y="2453594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 II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5069521" y="2666658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Predisposizione decreto di nomina della Commissione giudicatrice a firma del Direttore Generale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5948410" y="2240530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1766" y="943774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948410" y="1377062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CE7516B-3C0C-4445-A357-E022ABA79D54}"/>
                </a:ext>
              </a:extLst>
            </p:cNvPr>
            <p:cNvCxnSpPr>
              <a:cxnSpLocks/>
            </p:cNvCxnSpPr>
            <p:nvPr/>
          </p:nvCxnSpPr>
          <p:spPr>
            <a:xfrm>
              <a:off x="5948410" y="5092228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2" descr="Risultati immagini per fine png scacchi">
              <a:extLst>
                <a:ext uri="{FF2B5EF4-FFF2-40B4-BE49-F238E27FC236}">
                  <a16:creationId xmlns:a16="http://schemas.microsoft.com/office/drawing/2014/main" id="{E17947F8-5EBF-4321-9BEC-C7FF891CB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9146" y="5305292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B90AF32-BD26-47B9-858E-4C00A3C14C86}"/>
                </a:ext>
              </a:extLst>
            </p:cNvPr>
            <p:cNvSpPr/>
            <p:nvPr/>
          </p:nvSpPr>
          <p:spPr>
            <a:xfrm>
              <a:off x="5069521" y="3403504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Direttore Generale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B0D9D35-29ED-4DCE-A055-F4FEC8F0B2F3}"/>
                </a:ext>
              </a:extLst>
            </p:cNvPr>
            <p:cNvSpPr/>
            <p:nvPr/>
          </p:nvSpPr>
          <p:spPr>
            <a:xfrm>
              <a:off x="5069521" y="3616568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Nomina con Decreto la Commissione giudicatrice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58EBBEF-FD29-479B-BF15-9EAD20B7A420}"/>
                </a:ext>
              </a:extLst>
            </p:cNvPr>
            <p:cNvCxnSpPr>
              <a:cxnSpLocks/>
              <a:endCxn id="32" idx="1"/>
            </p:cNvCxnSpPr>
            <p:nvPr/>
          </p:nvCxnSpPr>
          <p:spPr>
            <a:xfrm>
              <a:off x="6827299" y="2920893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: Folded Corner 26">
              <a:extLst>
                <a:ext uri="{FF2B5EF4-FFF2-40B4-BE49-F238E27FC236}">
                  <a16:creationId xmlns:a16="http://schemas.microsoft.com/office/drawing/2014/main" id="{B8E8B4E8-ED1B-4239-BF06-37203AF1DA03}"/>
                </a:ext>
              </a:extLst>
            </p:cNvPr>
            <p:cNvSpPr/>
            <p:nvPr/>
          </p:nvSpPr>
          <p:spPr>
            <a:xfrm>
              <a:off x="7113871" y="2651346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Bozza Decreto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B0478F85-D0B4-4E39-B787-01643E3EF557}"/>
                </a:ext>
              </a:extLst>
            </p:cNvPr>
            <p:cNvCxnSpPr>
              <a:cxnSpLocks/>
              <a:stCxn id="10" idx="2"/>
              <a:endCxn id="28" idx="0"/>
            </p:cNvCxnSpPr>
            <p:nvPr/>
          </p:nvCxnSpPr>
          <p:spPr>
            <a:xfrm>
              <a:off x="5948410" y="3190440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41F23FF-9B1A-46EB-AD59-022821E312BB}"/>
                </a:ext>
              </a:extLst>
            </p:cNvPr>
            <p:cNvSpPr/>
            <p:nvPr/>
          </p:nvSpPr>
          <p:spPr>
            <a:xfrm>
              <a:off x="5069521" y="4355382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RUP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34DD2A5-A8AD-4EA8-8D03-D50832EC4293}"/>
                </a:ext>
              </a:extLst>
            </p:cNvPr>
            <p:cNvSpPr/>
            <p:nvPr/>
          </p:nvSpPr>
          <p:spPr>
            <a:xfrm>
              <a:off x="5069521" y="4568446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Invio nota di convocazione della Commissione giudicatrice e informativa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068F6AA0-DA58-4665-AB75-2A68365082D9}"/>
                </a:ext>
              </a:extLst>
            </p:cNvPr>
            <p:cNvCxnSpPr>
              <a:cxnSpLocks/>
              <a:stCxn id="29" idx="2"/>
              <a:endCxn id="42" idx="0"/>
            </p:cNvCxnSpPr>
            <p:nvPr/>
          </p:nvCxnSpPr>
          <p:spPr>
            <a:xfrm>
              <a:off x="5948410" y="4140350"/>
              <a:ext cx="0" cy="215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9C78312-72AA-4FBF-AF1D-A55ED6FBF8F0}"/>
                </a:ext>
              </a:extLst>
            </p:cNvPr>
            <p:cNvCxnSpPr>
              <a:cxnSpLocks/>
              <a:endCxn id="30" idx="1"/>
            </p:cNvCxnSpPr>
            <p:nvPr/>
          </p:nvCxnSpPr>
          <p:spPr>
            <a:xfrm>
              <a:off x="6827299" y="3870804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: Folded Corner 26">
              <a:extLst>
                <a:ext uri="{FF2B5EF4-FFF2-40B4-BE49-F238E27FC236}">
                  <a16:creationId xmlns:a16="http://schemas.microsoft.com/office/drawing/2014/main" id="{AB3EB52F-5EE8-453B-98F6-FD7517F9BDA6}"/>
                </a:ext>
              </a:extLst>
            </p:cNvPr>
            <p:cNvSpPr/>
            <p:nvPr/>
          </p:nvSpPr>
          <p:spPr>
            <a:xfrm>
              <a:off x="7113871" y="3601257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Decreto</a:t>
              </a:r>
            </a:p>
          </p:txBody>
        </p:sp>
        <p:sp>
          <p:nvSpPr>
            <p:cNvPr id="40" name="Rectangle: Folded Corner 26">
              <a:extLst>
                <a:ext uri="{FF2B5EF4-FFF2-40B4-BE49-F238E27FC236}">
                  <a16:creationId xmlns:a16="http://schemas.microsoft.com/office/drawing/2014/main" id="{4A367F96-38E4-4D2B-BFE5-474679F8975B}"/>
                </a:ext>
              </a:extLst>
            </p:cNvPr>
            <p:cNvSpPr/>
            <p:nvPr/>
          </p:nvSpPr>
          <p:spPr>
            <a:xfrm>
              <a:off x="7114242" y="4430713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Nota di convocazione</a:t>
              </a:r>
            </a:p>
          </p:txBody>
        </p:sp>
        <p:sp>
          <p:nvSpPr>
            <p:cNvPr id="44" name="Rectangle: Folded Corner 26">
              <a:extLst>
                <a:ext uri="{FF2B5EF4-FFF2-40B4-BE49-F238E27FC236}">
                  <a16:creationId xmlns:a16="http://schemas.microsoft.com/office/drawing/2014/main" id="{315D7509-053C-43F7-8519-D0FD8CE74B23}"/>
                </a:ext>
              </a:extLst>
            </p:cNvPr>
            <p:cNvSpPr/>
            <p:nvPr/>
          </p:nvSpPr>
          <p:spPr>
            <a:xfrm>
              <a:off x="7401185" y="4819613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Comunicazione </a:t>
              </a:r>
              <a:r>
                <a:rPr lang="it-IT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A1304774-AA49-4A08-B0B6-F70F64513234}"/>
                </a:ext>
              </a:extLst>
            </p:cNvPr>
            <p:cNvCxnSpPr>
              <a:cxnSpLocks/>
              <a:stCxn id="46" idx="3"/>
            </p:cNvCxnSpPr>
            <p:nvPr/>
          </p:nvCxnSpPr>
          <p:spPr>
            <a:xfrm>
              <a:off x="6827299" y="4830337"/>
              <a:ext cx="28694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3DFC3DC4-1328-4CE2-8BA4-E7D239FB9A77}"/>
                </a:ext>
              </a:extLst>
            </p:cNvPr>
            <p:cNvCxnSpPr>
              <a:cxnSpLocks/>
            </p:cNvCxnSpPr>
            <p:nvPr/>
          </p:nvCxnSpPr>
          <p:spPr>
            <a:xfrm>
              <a:off x="4782949" y="3870804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: Folded Corner 26">
              <a:extLst>
                <a:ext uri="{FF2B5EF4-FFF2-40B4-BE49-F238E27FC236}">
                  <a16:creationId xmlns:a16="http://schemas.microsoft.com/office/drawing/2014/main" id="{CA774538-B45E-421D-B112-635AA680EB32}"/>
                </a:ext>
              </a:extLst>
            </p:cNvPr>
            <p:cNvSpPr/>
            <p:nvPr/>
          </p:nvSpPr>
          <p:spPr>
            <a:xfrm>
              <a:off x="3726506" y="3595656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Bozza Decreto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1594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verifica della ammissibilità e alla valutazione delle offerte </a:t>
            </a:r>
          </a:p>
          <a:p>
            <a:pPr algn="ctr"/>
            <a:r>
              <a:rPr lang="it-IT" dirty="0"/>
              <a:t>(Diagramma par. 9.5)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99D1CE9-011F-43FF-8C81-F7C2346EC0E6}"/>
              </a:ext>
            </a:extLst>
          </p:cNvPr>
          <p:cNvGrpSpPr/>
          <p:nvPr/>
        </p:nvGrpSpPr>
        <p:grpSpPr>
          <a:xfrm>
            <a:off x="5069521" y="995108"/>
            <a:ext cx="3100793" cy="4786776"/>
            <a:chOff x="5069521" y="995108"/>
            <a:chExt cx="3100793" cy="478677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5069521" y="2523999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Comm. giudicatrice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5069521" y="2737063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Apertura buste B in seduta pubblica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5069521" y="3510037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Comm. giudicatrice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5069521" y="3723101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Verifica busta B in seduta riservata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5948410" y="3296973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CE7516B-3C0C-4445-A357-E022ABA79D54}"/>
                </a:ext>
              </a:extLst>
            </p:cNvPr>
            <p:cNvCxnSpPr>
              <a:cxnSpLocks/>
            </p:cNvCxnSpPr>
            <p:nvPr/>
          </p:nvCxnSpPr>
          <p:spPr>
            <a:xfrm>
              <a:off x="5948410" y="5191519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2" descr="Risultati immagini per fine png scacchi">
              <a:extLst>
                <a:ext uri="{FF2B5EF4-FFF2-40B4-BE49-F238E27FC236}">
                  <a16:creationId xmlns:a16="http://schemas.microsoft.com/office/drawing/2014/main" id="{E17947F8-5EBF-4321-9BEC-C7FF891CB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9146" y="5404583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58EBBEF-FD29-479B-BF15-9EAD20B7A420}"/>
                </a:ext>
              </a:extLst>
            </p:cNvPr>
            <p:cNvCxnSpPr>
              <a:cxnSpLocks/>
              <a:endCxn id="32" idx="1"/>
            </p:cNvCxnSpPr>
            <p:nvPr/>
          </p:nvCxnSpPr>
          <p:spPr>
            <a:xfrm>
              <a:off x="6827299" y="3977336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: Folded Corner 26">
              <a:extLst>
                <a:ext uri="{FF2B5EF4-FFF2-40B4-BE49-F238E27FC236}">
                  <a16:creationId xmlns:a16="http://schemas.microsoft.com/office/drawing/2014/main" id="{B8E8B4E8-ED1B-4239-BF06-37203AF1DA03}"/>
                </a:ext>
              </a:extLst>
            </p:cNvPr>
            <p:cNvSpPr/>
            <p:nvPr/>
          </p:nvSpPr>
          <p:spPr>
            <a:xfrm>
              <a:off x="7113871" y="3707789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Verbale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B0478F85-D0B4-4E39-B787-01643E3EF557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>
              <a:off x="5948410" y="4246883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41F23FF-9B1A-46EB-AD59-022821E312BB}"/>
                </a:ext>
              </a:extLst>
            </p:cNvPr>
            <p:cNvSpPr/>
            <p:nvPr/>
          </p:nvSpPr>
          <p:spPr>
            <a:xfrm>
              <a:off x="5069521" y="4454673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Comm. giudicatrice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34DD2A5-A8AD-4EA8-8D03-D50832EC4293}"/>
                </a:ext>
              </a:extLst>
            </p:cNvPr>
            <p:cNvSpPr/>
            <p:nvPr/>
          </p:nvSpPr>
          <p:spPr>
            <a:xfrm>
              <a:off x="5069521" y="4667737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Verifica busta C in seduta pubblica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213E44DF-D0C5-49A0-A355-B3E2D59412F8}"/>
                </a:ext>
              </a:extLst>
            </p:cNvPr>
            <p:cNvCxnSpPr>
              <a:cxnSpLocks/>
              <a:endCxn id="37" idx="1"/>
            </p:cNvCxnSpPr>
            <p:nvPr/>
          </p:nvCxnSpPr>
          <p:spPr>
            <a:xfrm>
              <a:off x="6827299" y="3032699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: Folded Corner 26">
              <a:extLst>
                <a:ext uri="{FF2B5EF4-FFF2-40B4-BE49-F238E27FC236}">
                  <a16:creationId xmlns:a16="http://schemas.microsoft.com/office/drawing/2014/main" id="{BC90DF78-684D-4ABD-A927-196BD229746C}"/>
                </a:ext>
              </a:extLst>
            </p:cNvPr>
            <p:cNvSpPr/>
            <p:nvPr/>
          </p:nvSpPr>
          <p:spPr>
            <a:xfrm>
              <a:off x="7113871" y="2763152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Verbale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46EEB334-207B-446E-8C41-40B577A3B040}"/>
                </a:ext>
              </a:extLst>
            </p:cNvPr>
            <p:cNvCxnSpPr>
              <a:cxnSpLocks/>
              <a:endCxn id="39" idx="1"/>
            </p:cNvCxnSpPr>
            <p:nvPr/>
          </p:nvCxnSpPr>
          <p:spPr>
            <a:xfrm>
              <a:off x="6827299" y="4937284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: Folded Corner 26">
              <a:extLst>
                <a:ext uri="{FF2B5EF4-FFF2-40B4-BE49-F238E27FC236}">
                  <a16:creationId xmlns:a16="http://schemas.microsoft.com/office/drawing/2014/main" id="{F75B9012-5126-4E95-AF8D-206EA84639EC}"/>
                </a:ext>
              </a:extLst>
            </p:cNvPr>
            <p:cNvSpPr/>
            <p:nvPr/>
          </p:nvSpPr>
          <p:spPr>
            <a:xfrm>
              <a:off x="7113871" y="4667737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Verbale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C907B46-3FB6-4EF1-AB93-3518986C6876}"/>
                </a:ext>
              </a:extLst>
            </p:cNvPr>
            <p:cNvSpPr/>
            <p:nvPr/>
          </p:nvSpPr>
          <p:spPr>
            <a:xfrm>
              <a:off x="5069521" y="1518890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RUP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E375D4D-A339-4A66-BAA2-E3E7DBE7E244}"/>
                </a:ext>
              </a:extLst>
            </p:cNvPr>
            <p:cNvSpPr/>
            <p:nvPr/>
          </p:nvSpPr>
          <p:spPr>
            <a:xfrm>
              <a:off x="5069521" y="1731954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Apertura busta A e verifica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6E1C4A13-8983-4909-8F91-D5A671E9010A}"/>
                </a:ext>
              </a:extLst>
            </p:cNvPr>
            <p:cNvCxnSpPr>
              <a:cxnSpLocks/>
              <a:stCxn id="50" idx="2"/>
            </p:cNvCxnSpPr>
            <p:nvPr/>
          </p:nvCxnSpPr>
          <p:spPr>
            <a:xfrm>
              <a:off x="5948410" y="2291864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3DDDA8D2-E36B-4DF8-A6AF-9067F696B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1766" y="995108"/>
              <a:ext cx="433288" cy="433288"/>
            </a:xfrm>
            <a:prstGeom prst="rect">
              <a:avLst/>
            </a:prstGeom>
          </p:spPr>
        </p:pic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167CDDBA-08B9-4400-B631-6D9B4C54754B}"/>
                </a:ext>
              </a:extLst>
            </p:cNvPr>
            <p:cNvCxnSpPr>
              <a:cxnSpLocks/>
              <a:stCxn id="53" idx="2"/>
              <a:endCxn id="49" idx="0"/>
            </p:cNvCxnSpPr>
            <p:nvPr/>
          </p:nvCxnSpPr>
          <p:spPr>
            <a:xfrm>
              <a:off x="5948410" y="1428396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7F6C609F-D5BD-4803-9A3E-2F69763CD6B9}"/>
                </a:ext>
              </a:extLst>
            </p:cNvPr>
            <p:cNvCxnSpPr>
              <a:cxnSpLocks/>
              <a:endCxn id="56" idx="1"/>
            </p:cNvCxnSpPr>
            <p:nvPr/>
          </p:nvCxnSpPr>
          <p:spPr>
            <a:xfrm>
              <a:off x="6827299" y="2027590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: Folded Corner 26">
              <a:extLst>
                <a:ext uri="{FF2B5EF4-FFF2-40B4-BE49-F238E27FC236}">
                  <a16:creationId xmlns:a16="http://schemas.microsoft.com/office/drawing/2014/main" id="{F594F66F-DD17-44B6-A6BB-D2A50649B5C3}"/>
                </a:ext>
              </a:extLst>
            </p:cNvPr>
            <p:cNvSpPr/>
            <p:nvPr/>
          </p:nvSpPr>
          <p:spPr>
            <a:xfrm>
              <a:off x="7113871" y="1758043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Verbale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32882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Aggiudicazione della gara</a:t>
            </a:r>
          </a:p>
          <a:p>
            <a:pPr algn="ctr"/>
            <a:r>
              <a:rPr lang="it-IT" dirty="0"/>
              <a:t>(Diagramma par. 9.6)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6A0CD63-0321-41DC-B183-2B5532B573A7}"/>
              </a:ext>
            </a:extLst>
          </p:cNvPr>
          <p:cNvGrpSpPr/>
          <p:nvPr/>
        </p:nvGrpSpPr>
        <p:grpSpPr>
          <a:xfrm>
            <a:off x="3800812" y="943774"/>
            <a:ext cx="5994222" cy="5309721"/>
            <a:chOff x="3800812" y="943774"/>
            <a:chExt cx="5994222" cy="530972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5060643" y="1467556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Comm. giudicatrice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5060643" y="1680620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Invio dei verbali di gara al RUP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5060643" y="2453594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RUP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5060643" y="2666658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Verifiche nei confronti dell’offerente aggiudicatario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5939532" y="2240530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2888" y="943774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939532" y="1377062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CE7516B-3C0C-4445-A357-E022ABA79D54}"/>
                </a:ext>
              </a:extLst>
            </p:cNvPr>
            <p:cNvCxnSpPr>
              <a:cxnSpLocks/>
            </p:cNvCxnSpPr>
            <p:nvPr/>
          </p:nvCxnSpPr>
          <p:spPr>
            <a:xfrm>
              <a:off x="7282547" y="5663130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2" descr="Risultati immagini per fine png scacchi">
              <a:extLst>
                <a:ext uri="{FF2B5EF4-FFF2-40B4-BE49-F238E27FC236}">
                  <a16:creationId xmlns:a16="http://schemas.microsoft.com/office/drawing/2014/main" id="{E17947F8-5EBF-4321-9BEC-C7FF891CB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3283" y="5876194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B90AF32-BD26-47B9-858E-4C00A3C14C86}"/>
                </a:ext>
              </a:extLst>
            </p:cNvPr>
            <p:cNvSpPr/>
            <p:nvPr/>
          </p:nvSpPr>
          <p:spPr>
            <a:xfrm>
              <a:off x="6403658" y="3974406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RUP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B0D9D35-29ED-4DCE-A055-F4FEC8F0B2F3}"/>
                </a:ext>
              </a:extLst>
            </p:cNvPr>
            <p:cNvSpPr/>
            <p:nvPr/>
          </p:nvSpPr>
          <p:spPr>
            <a:xfrm>
              <a:off x="6403658" y="4187470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Aggiudicazione definitiva e informativa all’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41F23FF-9B1A-46EB-AD59-022821E312BB}"/>
                </a:ext>
              </a:extLst>
            </p:cNvPr>
            <p:cNvSpPr/>
            <p:nvPr/>
          </p:nvSpPr>
          <p:spPr>
            <a:xfrm>
              <a:off x="6403658" y="4926284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Direttore generale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34DD2A5-A8AD-4EA8-8D03-D50832EC4293}"/>
                </a:ext>
              </a:extLst>
            </p:cNvPr>
            <p:cNvSpPr/>
            <p:nvPr/>
          </p:nvSpPr>
          <p:spPr>
            <a:xfrm>
              <a:off x="6403658" y="5139348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Invio all’aggiudicatario del decreto di aggiudicazione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068F6AA0-DA58-4665-AB75-2A68365082D9}"/>
                </a:ext>
              </a:extLst>
            </p:cNvPr>
            <p:cNvCxnSpPr>
              <a:cxnSpLocks/>
              <a:stCxn id="29" idx="2"/>
              <a:endCxn id="42" idx="0"/>
            </p:cNvCxnSpPr>
            <p:nvPr/>
          </p:nvCxnSpPr>
          <p:spPr>
            <a:xfrm>
              <a:off x="7282547" y="4711252"/>
              <a:ext cx="0" cy="215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Decisione 12">
              <a:extLst>
                <a:ext uri="{FF2B5EF4-FFF2-40B4-BE49-F238E27FC236}">
                  <a16:creationId xmlns:a16="http://schemas.microsoft.com/office/drawing/2014/main" id="{B7388253-8BE7-4429-964C-BDEBB1BCB7B8}"/>
                </a:ext>
              </a:extLst>
            </p:cNvPr>
            <p:cNvSpPr/>
            <p:nvPr/>
          </p:nvSpPr>
          <p:spPr>
            <a:xfrm>
              <a:off x="5232950" y="3385984"/>
              <a:ext cx="1413164" cy="563153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Esito positivo?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C392FF1-9486-429B-BD90-C8344377C73C}"/>
                </a:ext>
              </a:extLst>
            </p:cNvPr>
            <p:cNvCxnSpPr>
              <a:cxnSpLocks/>
              <a:stCxn id="10" idx="2"/>
              <a:endCxn id="27" idx="0"/>
            </p:cNvCxnSpPr>
            <p:nvPr/>
          </p:nvCxnSpPr>
          <p:spPr>
            <a:xfrm>
              <a:off x="5939532" y="3190440"/>
              <a:ext cx="0" cy="1955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4 117">
              <a:extLst>
                <a:ext uri="{FF2B5EF4-FFF2-40B4-BE49-F238E27FC236}">
                  <a16:creationId xmlns:a16="http://schemas.microsoft.com/office/drawing/2014/main" id="{0772680C-8AC8-4D9F-A678-4E8794A3424A}"/>
                </a:ext>
              </a:extLst>
            </p:cNvPr>
            <p:cNvCxnSpPr>
              <a:cxnSpLocks/>
              <a:stCxn id="27" idx="1"/>
              <a:endCxn id="47" idx="0"/>
            </p:cNvCxnSpPr>
            <p:nvPr/>
          </p:nvCxnSpPr>
          <p:spPr>
            <a:xfrm rot="10800000" flipV="1">
              <a:off x="4679702" y="3667560"/>
              <a:ext cx="553249" cy="30684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4" name="Graphic 38" descr="Checkmark">
              <a:extLst>
                <a:ext uri="{FF2B5EF4-FFF2-40B4-BE49-F238E27FC236}">
                  <a16:creationId xmlns:a16="http://schemas.microsoft.com/office/drawing/2014/main" id="{079A81CE-E4BB-4957-AFC4-4D58638448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69283" y="3356757"/>
              <a:ext cx="288000" cy="288000"/>
            </a:xfrm>
            <a:prstGeom prst="rect">
              <a:avLst/>
            </a:prstGeom>
          </p:spPr>
        </p:pic>
        <p:pic>
          <p:nvPicPr>
            <p:cNvPr id="45" name="Graphic 40" descr="Close">
              <a:extLst>
                <a:ext uri="{FF2B5EF4-FFF2-40B4-BE49-F238E27FC236}">
                  <a16:creationId xmlns:a16="http://schemas.microsoft.com/office/drawing/2014/main" id="{60BC9FEA-BA68-45A6-9FE6-5DC200B78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25643" y="3370137"/>
              <a:ext cx="288000" cy="288000"/>
            </a:xfrm>
            <a:prstGeom prst="rect">
              <a:avLst/>
            </a:prstGeom>
          </p:spPr>
        </p:pic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D19891D-AC1A-47CC-98B9-DB1DC9B016B6}"/>
                </a:ext>
              </a:extLst>
            </p:cNvPr>
            <p:cNvSpPr/>
            <p:nvPr/>
          </p:nvSpPr>
          <p:spPr>
            <a:xfrm>
              <a:off x="3800812" y="3974406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RUP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2209C30-E1E3-470D-B6AE-718DF8BEAA5E}"/>
                </a:ext>
              </a:extLst>
            </p:cNvPr>
            <p:cNvSpPr/>
            <p:nvPr/>
          </p:nvSpPr>
          <p:spPr>
            <a:xfrm>
              <a:off x="3800812" y="4187470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Richiesta chiarimenti</a:t>
              </a:r>
            </a:p>
          </p:txBody>
        </p:sp>
        <p:cxnSp>
          <p:nvCxnSpPr>
            <p:cNvPr id="50" name="Connettore 4 117">
              <a:extLst>
                <a:ext uri="{FF2B5EF4-FFF2-40B4-BE49-F238E27FC236}">
                  <a16:creationId xmlns:a16="http://schemas.microsoft.com/office/drawing/2014/main" id="{41D35004-5F86-4C22-9E5E-C229C032A8C5}"/>
                </a:ext>
              </a:extLst>
            </p:cNvPr>
            <p:cNvCxnSpPr>
              <a:cxnSpLocks/>
              <a:stCxn id="27" idx="3"/>
              <a:endCxn id="28" idx="0"/>
            </p:cNvCxnSpPr>
            <p:nvPr/>
          </p:nvCxnSpPr>
          <p:spPr>
            <a:xfrm>
              <a:off x="6646114" y="3667561"/>
              <a:ext cx="636433" cy="30684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0DC02CA4-0D2D-41F7-B836-3C535AD17216}"/>
                </a:ext>
              </a:extLst>
            </p:cNvPr>
            <p:cNvCxnSpPr>
              <a:cxnSpLocks/>
              <a:endCxn id="57" idx="1"/>
            </p:cNvCxnSpPr>
            <p:nvPr/>
          </p:nvCxnSpPr>
          <p:spPr>
            <a:xfrm>
              <a:off x="6818421" y="1950167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: Folded Corner 26">
              <a:extLst>
                <a:ext uri="{FF2B5EF4-FFF2-40B4-BE49-F238E27FC236}">
                  <a16:creationId xmlns:a16="http://schemas.microsoft.com/office/drawing/2014/main" id="{1E9C2C7F-6FDF-4DDF-A177-3A6FA79105BA}"/>
                </a:ext>
              </a:extLst>
            </p:cNvPr>
            <p:cNvSpPr/>
            <p:nvPr/>
          </p:nvSpPr>
          <p:spPr>
            <a:xfrm>
              <a:off x="7104993" y="1680620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Verbale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DF46D8F-2D47-4D08-8FB2-C60462CAA805}"/>
                </a:ext>
              </a:extLst>
            </p:cNvPr>
            <p:cNvCxnSpPr>
              <a:cxnSpLocks/>
              <a:stCxn id="48" idx="3"/>
              <a:endCxn id="29" idx="1"/>
            </p:cNvCxnSpPr>
            <p:nvPr/>
          </p:nvCxnSpPr>
          <p:spPr>
            <a:xfrm>
              <a:off x="5558590" y="4449361"/>
              <a:ext cx="84506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910D2B9D-CEDC-4561-B49E-1F63A9AE9122}"/>
                </a:ext>
              </a:extLst>
            </p:cNvPr>
            <p:cNvCxnSpPr>
              <a:cxnSpLocks/>
              <a:endCxn id="34" idx="1"/>
            </p:cNvCxnSpPr>
            <p:nvPr/>
          </p:nvCxnSpPr>
          <p:spPr>
            <a:xfrm>
              <a:off x="8165076" y="5393583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: Folded Corner 26">
              <a:extLst>
                <a:ext uri="{FF2B5EF4-FFF2-40B4-BE49-F238E27FC236}">
                  <a16:creationId xmlns:a16="http://schemas.microsoft.com/office/drawing/2014/main" id="{6F1BA2F5-9CB0-4AEE-874B-68D1AA3466E9}"/>
                </a:ext>
              </a:extLst>
            </p:cNvPr>
            <p:cNvSpPr/>
            <p:nvPr/>
          </p:nvSpPr>
          <p:spPr>
            <a:xfrm>
              <a:off x="8451648" y="5124036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Decreto</a:t>
              </a:r>
            </a:p>
          </p:txBody>
        </p:sp>
        <p:sp>
          <p:nvSpPr>
            <p:cNvPr id="36" name="Rectangle: Folded Corner 26">
              <a:extLst>
                <a:ext uri="{FF2B5EF4-FFF2-40B4-BE49-F238E27FC236}">
                  <a16:creationId xmlns:a16="http://schemas.microsoft.com/office/drawing/2014/main" id="{FA84F83E-34DA-4492-BCBC-74F8B327CB24}"/>
                </a:ext>
              </a:extLst>
            </p:cNvPr>
            <p:cNvSpPr/>
            <p:nvPr/>
          </p:nvSpPr>
          <p:spPr>
            <a:xfrm>
              <a:off x="8451648" y="4060461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Bozza decreto</a:t>
              </a:r>
            </a:p>
          </p:txBody>
        </p:sp>
        <p:sp>
          <p:nvSpPr>
            <p:cNvPr id="37" name="Rectangle: Folded Corner 26">
              <a:extLst>
                <a:ext uri="{FF2B5EF4-FFF2-40B4-BE49-F238E27FC236}">
                  <a16:creationId xmlns:a16="http://schemas.microsoft.com/office/drawing/2014/main" id="{F5C6090E-066F-4F5A-9F4A-9D58C2F8CE30}"/>
                </a:ext>
              </a:extLst>
            </p:cNvPr>
            <p:cNvSpPr/>
            <p:nvPr/>
          </p:nvSpPr>
          <p:spPr>
            <a:xfrm>
              <a:off x="8738591" y="4449361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Comunicazione </a:t>
              </a:r>
              <a:r>
                <a:rPr lang="it-IT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C4FC150-77BF-4CE9-A7D6-EF2848F96FED}"/>
                </a:ext>
              </a:extLst>
            </p:cNvPr>
            <p:cNvCxnSpPr>
              <a:cxnSpLocks/>
            </p:cNvCxnSpPr>
            <p:nvPr/>
          </p:nvCxnSpPr>
          <p:spPr>
            <a:xfrm>
              <a:off x="8164705" y="4460085"/>
              <a:ext cx="28694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21D27DFA-A6CD-4E40-9577-B14FE6F435C7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5404159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: Folded Corner 26">
              <a:extLst>
                <a:ext uri="{FF2B5EF4-FFF2-40B4-BE49-F238E27FC236}">
                  <a16:creationId xmlns:a16="http://schemas.microsoft.com/office/drawing/2014/main" id="{1AF2FA98-3D64-4F36-9139-D5B458730623}"/>
                </a:ext>
              </a:extLst>
            </p:cNvPr>
            <p:cNvSpPr/>
            <p:nvPr/>
          </p:nvSpPr>
          <p:spPr>
            <a:xfrm>
              <a:off x="5054092" y="5120897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Bozza di decreto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44416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Stipula del contratto</a:t>
            </a:r>
          </a:p>
          <a:p>
            <a:pPr algn="ctr"/>
            <a:r>
              <a:rPr lang="it-IT" dirty="0"/>
              <a:t>(Diagramma par. 9.7)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1FDEA7C-72A4-4896-91E4-1478DEE6C509}"/>
              </a:ext>
            </a:extLst>
          </p:cNvPr>
          <p:cNvGrpSpPr/>
          <p:nvPr/>
        </p:nvGrpSpPr>
        <p:grpSpPr>
          <a:xfrm>
            <a:off x="3333051" y="250019"/>
            <a:ext cx="7153813" cy="6304020"/>
            <a:chOff x="3333051" y="250019"/>
            <a:chExt cx="7153813" cy="630402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4689168" y="773801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RUP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4689168" y="986865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Invio all’aggiudicatario la richiesta di documentazione per la stipula del contratto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4689168" y="1759839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Aggiudicatario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4689168" y="1972903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Invio della documentazione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5568057" y="1546775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51413" y="250019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568057" y="683307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CE7516B-3C0C-4445-A357-E022ABA79D54}"/>
                </a:ext>
              </a:extLst>
            </p:cNvPr>
            <p:cNvCxnSpPr>
              <a:cxnSpLocks/>
            </p:cNvCxnSpPr>
            <p:nvPr/>
          </p:nvCxnSpPr>
          <p:spPr>
            <a:xfrm>
              <a:off x="8261320" y="5963674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2" descr="Risultati immagini per fine png scacchi">
              <a:extLst>
                <a:ext uri="{FF2B5EF4-FFF2-40B4-BE49-F238E27FC236}">
                  <a16:creationId xmlns:a16="http://schemas.microsoft.com/office/drawing/2014/main" id="{E17947F8-5EBF-4321-9BEC-C7FF891CB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2056" y="6176738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B90AF32-BD26-47B9-858E-4C00A3C14C86}"/>
                </a:ext>
              </a:extLst>
            </p:cNvPr>
            <p:cNvSpPr/>
            <p:nvPr/>
          </p:nvSpPr>
          <p:spPr>
            <a:xfrm>
              <a:off x="7382431" y="4274950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RUP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B0D9D35-29ED-4DCE-A055-F4FEC8F0B2F3}"/>
                </a:ext>
              </a:extLst>
            </p:cNvPr>
            <p:cNvSpPr/>
            <p:nvPr/>
          </p:nvSpPr>
          <p:spPr>
            <a:xfrm>
              <a:off x="7382431" y="4488014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Fissazione data per la stipula del contratto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41F23FF-9B1A-46EB-AD59-022821E312BB}"/>
                </a:ext>
              </a:extLst>
            </p:cNvPr>
            <p:cNvSpPr/>
            <p:nvPr/>
          </p:nvSpPr>
          <p:spPr>
            <a:xfrm>
              <a:off x="7382431" y="522682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Anpal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e Aggiudicatario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34DD2A5-A8AD-4EA8-8D03-D50832EC4293}"/>
                </a:ext>
              </a:extLst>
            </p:cNvPr>
            <p:cNvSpPr/>
            <p:nvPr/>
          </p:nvSpPr>
          <p:spPr>
            <a:xfrm>
              <a:off x="7382431" y="5439892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Stipula del contratto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068F6AA0-DA58-4665-AB75-2A68365082D9}"/>
                </a:ext>
              </a:extLst>
            </p:cNvPr>
            <p:cNvCxnSpPr>
              <a:cxnSpLocks/>
            </p:cNvCxnSpPr>
            <p:nvPr/>
          </p:nvCxnSpPr>
          <p:spPr>
            <a:xfrm>
              <a:off x="8261321" y="6042223"/>
              <a:ext cx="0" cy="215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Decisione 12">
              <a:extLst>
                <a:ext uri="{FF2B5EF4-FFF2-40B4-BE49-F238E27FC236}">
                  <a16:creationId xmlns:a16="http://schemas.microsoft.com/office/drawing/2014/main" id="{B7388253-8BE7-4429-964C-BDEBB1BCB7B8}"/>
                </a:ext>
              </a:extLst>
            </p:cNvPr>
            <p:cNvSpPr/>
            <p:nvPr/>
          </p:nvSpPr>
          <p:spPr>
            <a:xfrm>
              <a:off x="4861475" y="3686528"/>
              <a:ext cx="1413164" cy="563153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Esito positivo?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C392FF1-9486-429B-BD90-C8344377C73C}"/>
                </a:ext>
              </a:extLst>
            </p:cNvPr>
            <p:cNvCxnSpPr>
              <a:cxnSpLocks/>
              <a:stCxn id="10" idx="2"/>
              <a:endCxn id="51" idx="0"/>
            </p:cNvCxnSpPr>
            <p:nvPr/>
          </p:nvCxnSpPr>
          <p:spPr>
            <a:xfrm>
              <a:off x="5568057" y="2496685"/>
              <a:ext cx="0" cy="2217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4 117">
              <a:extLst>
                <a:ext uri="{FF2B5EF4-FFF2-40B4-BE49-F238E27FC236}">
                  <a16:creationId xmlns:a16="http://schemas.microsoft.com/office/drawing/2014/main" id="{0772680C-8AC8-4D9F-A678-4E8794A3424A}"/>
                </a:ext>
              </a:extLst>
            </p:cNvPr>
            <p:cNvCxnSpPr>
              <a:cxnSpLocks/>
              <a:stCxn id="27" idx="1"/>
              <a:endCxn id="47" idx="0"/>
            </p:cNvCxnSpPr>
            <p:nvPr/>
          </p:nvCxnSpPr>
          <p:spPr>
            <a:xfrm rot="10800000" flipV="1">
              <a:off x="4308227" y="3968104"/>
              <a:ext cx="553249" cy="30684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4" name="Graphic 38" descr="Checkmark">
              <a:extLst>
                <a:ext uri="{FF2B5EF4-FFF2-40B4-BE49-F238E27FC236}">
                  <a16:creationId xmlns:a16="http://schemas.microsoft.com/office/drawing/2014/main" id="{079A81CE-E4BB-4957-AFC4-4D58638448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97808" y="3657301"/>
              <a:ext cx="288000" cy="288000"/>
            </a:xfrm>
            <a:prstGeom prst="rect">
              <a:avLst/>
            </a:prstGeom>
          </p:spPr>
        </p:pic>
        <p:pic>
          <p:nvPicPr>
            <p:cNvPr id="45" name="Graphic 40" descr="Close">
              <a:extLst>
                <a:ext uri="{FF2B5EF4-FFF2-40B4-BE49-F238E27FC236}">
                  <a16:creationId xmlns:a16="http://schemas.microsoft.com/office/drawing/2014/main" id="{60BC9FEA-BA68-45A6-9FE6-5DC200B78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454168" y="3670681"/>
              <a:ext cx="288000" cy="288000"/>
            </a:xfrm>
            <a:prstGeom prst="rect">
              <a:avLst/>
            </a:prstGeom>
          </p:spPr>
        </p:pic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D19891D-AC1A-47CC-98B9-DB1DC9B016B6}"/>
                </a:ext>
              </a:extLst>
            </p:cNvPr>
            <p:cNvSpPr/>
            <p:nvPr/>
          </p:nvSpPr>
          <p:spPr>
            <a:xfrm>
              <a:off x="3429337" y="4274950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RUP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2209C30-E1E3-470D-B6AE-718DF8BEAA5E}"/>
                </a:ext>
              </a:extLst>
            </p:cNvPr>
            <p:cNvSpPr/>
            <p:nvPr/>
          </p:nvSpPr>
          <p:spPr>
            <a:xfrm>
              <a:off x="3429337" y="4488014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Richiesta integrazioni</a:t>
              </a:r>
            </a:p>
          </p:txBody>
        </p:sp>
        <p:cxnSp>
          <p:nvCxnSpPr>
            <p:cNvPr id="50" name="Connettore 4 117">
              <a:extLst>
                <a:ext uri="{FF2B5EF4-FFF2-40B4-BE49-F238E27FC236}">
                  <a16:creationId xmlns:a16="http://schemas.microsoft.com/office/drawing/2014/main" id="{41D35004-5F86-4C22-9E5E-C229C032A8C5}"/>
                </a:ext>
              </a:extLst>
            </p:cNvPr>
            <p:cNvCxnSpPr>
              <a:cxnSpLocks/>
              <a:stCxn id="27" idx="3"/>
              <a:endCxn id="28" idx="0"/>
            </p:cNvCxnSpPr>
            <p:nvPr/>
          </p:nvCxnSpPr>
          <p:spPr>
            <a:xfrm>
              <a:off x="6274639" y="3968105"/>
              <a:ext cx="1986681" cy="30684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0DC02CA4-0D2D-41F7-B836-3C535AD17216}"/>
                </a:ext>
              </a:extLst>
            </p:cNvPr>
            <p:cNvCxnSpPr>
              <a:cxnSpLocks/>
              <a:endCxn id="57" idx="1"/>
            </p:cNvCxnSpPr>
            <p:nvPr/>
          </p:nvCxnSpPr>
          <p:spPr>
            <a:xfrm>
              <a:off x="6446946" y="1256412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: Folded Corner 26">
              <a:extLst>
                <a:ext uri="{FF2B5EF4-FFF2-40B4-BE49-F238E27FC236}">
                  <a16:creationId xmlns:a16="http://schemas.microsoft.com/office/drawing/2014/main" id="{1E9C2C7F-6FDF-4DDF-A177-3A6FA79105BA}"/>
                </a:ext>
              </a:extLst>
            </p:cNvPr>
            <p:cNvSpPr/>
            <p:nvPr/>
          </p:nvSpPr>
          <p:spPr>
            <a:xfrm>
              <a:off x="6733518" y="986865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Nota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910D2B9D-CEDC-4561-B49E-1F63A9AE9122}"/>
                </a:ext>
              </a:extLst>
            </p:cNvPr>
            <p:cNvCxnSpPr>
              <a:cxnSpLocks/>
              <a:endCxn id="34" idx="1"/>
            </p:cNvCxnSpPr>
            <p:nvPr/>
          </p:nvCxnSpPr>
          <p:spPr>
            <a:xfrm>
              <a:off x="9143849" y="5694127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: Folded Corner 26">
              <a:extLst>
                <a:ext uri="{FF2B5EF4-FFF2-40B4-BE49-F238E27FC236}">
                  <a16:creationId xmlns:a16="http://schemas.microsoft.com/office/drawing/2014/main" id="{6F1BA2F5-9CB0-4AEE-874B-68D1AA3466E9}"/>
                </a:ext>
              </a:extLst>
            </p:cNvPr>
            <p:cNvSpPr/>
            <p:nvPr/>
          </p:nvSpPr>
          <p:spPr>
            <a:xfrm>
              <a:off x="9430421" y="5424580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Contratto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94259A08-D479-4FB1-ACFC-FB8FC295A303}"/>
                </a:ext>
              </a:extLst>
            </p:cNvPr>
            <p:cNvSpPr/>
            <p:nvPr/>
          </p:nvSpPr>
          <p:spPr>
            <a:xfrm>
              <a:off x="4689168" y="2718440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RUP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C1569AED-203A-4BCA-A7E7-8A772D9CD546}"/>
                </a:ext>
              </a:extLst>
            </p:cNvPr>
            <p:cNvSpPr/>
            <p:nvPr/>
          </p:nvSpPr>
          <p:spPr>
            <a:xfrm>
              <a:off x="4689168" y="2931504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Verifica della documentazione</a:t>
              </a: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A61A7EAB-308A-47F6-BFB1-E67F6639168F}"/>
                </a:ext>
              </a:extLst>
            </p:cNvPr>
            <p:cNvCxnSpPr>
              <a:cxnSpLocks/>
              <a:stCxn id="53" idx="2"/>
              <a:endCxn id="27" idx="0"/>
            </p:cNvCxnSpPr>
            <p:nvPr/>
          </p:nvCxnSpPr>
          <p:spPr>
            <a:xfrm>
              <a:off x="5568057" y="3455286"/>
              <a:ext cx="0" cy="2312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BDFFCF51-4DBE-4EBA-B510-2DE17BBE7601}"/>
                </a:ext>
              </a:extLst>
            </p:cNvPr>
            <p:cNvCxnSpPr>
              <a:cxnSpLocks/>
              <a:endCxn id="58" idx="1"/>
            </p:cNvCxnSpPr>
            <p:nvPr/>
          </p:nvCxnSpPr>
          <p:spPr>
            <a:xfrm>
              <a:off x="6446946" y="2227138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: Folded Corner 26">
              <a:extLst>
                <a:ext uri="{FF2B5EF4-FFF2-40B4-BE49-F238E27FC236}">
                  <a16:creationId xmlns:a16="http://schemas.microsoft.com/office/drawing/2014/main" id="{E862002F-62FA-4093-9D08-0D2BD47E9671}"/>
                </a:ext>
              </a:extLst>
            </p:cNvPr>
            <p:cNvSpPr/>
            <p:nvPr/>
          </p:nvSpPr>
          <p:spPr>
            <a:xfrm>
              <a:off x="6733518" y="1957591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Documentazione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47DC3533-3C92-4491-8FAB-52CA73C6C234}"/>
                </a:ext>
              </a:extLst>
            </p:cNvPr>
            <p:cNvCxnSpPr>
              <a:cxnSpLocks/>
            </p:cNvCxnSpPr>
            <p:nvPr/>
          </p:nvCxnSpPr>
          <p:spPr>
            <a:xfrm>
              <a:off x="4396045" y="3209929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: Folded Corner 26">
              <a:extLst>
                <a:ext uri="{FF2B5EF4-FFF2-40B4-BE49-F238E27FC236}">
                  <a16:creationId xmlns:a16="http://schemas.microsoft.com/office/drawing/2014/main" id="{E2CC0349-5D29-4455-8047-9AD39CC37A74}"/>
                </a:ext>
              </a:extLst>
            </p:cNvPr>
            <p:cNvSpPr/>
            <p:nvPr/>
          </p:nvSpPr>
          <p:spPr>
            <a:xfrm>
              <a:off x="3333051" y="2919359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Documentazione</a:t>
              </a:r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B170A727-57EB-4FA4-B762-130FCAB45448}"/>
                </a:ext>
              </a:extLst>
            </p:cNvPr>
            <p:cNvCxnSpPr>
              <a:cxnSpLocks/>
              <a:endCxn id="62" idx="1"/>
            </p:cNvCxnSpPr>
            <p:nvPr/>
          </p:nvCxnSpPr>
          <p:spPr>
            <a:xfrm>
              <a:off x="9143849" y="4742249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ectangle: Folded Corner 26">
              <a:extLst>
                <a:ext uri="{FF2B5EF4-FFF2-40B4-BE49-F238E27FC236}">
                  <a16:creationId xmlns:a16="http://schemas.microsoft.com/office/drawing/2014/main" id="{99ABFBAD-0142-45C2-B064-32C3204C7CE7}"/>
                </a:ext>
              </a:extLst>
            </p:cNvPr>
            <p:cNvSpPr/>
            <p:nvPr/>
          </p:nvSpPr>
          <p:spPr>
            <a:xfrm>
              <a:off x="9430421" y="4472702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Nota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18B6D7A-354B-407F-8D4B-A117C5078377}"/>
                </a:ext>
              </a:extLst>
            </p:cNvPr>
            <p:cNvSpPr/>
            <p:nvPr/>
          </p:nvSpPr>
          <p:spPr>
            <a:xfrm>
              <a:off x="3429338" y="5218111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Aggiudicatario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4DCEAC9C-2A95-431A-9AA9-5234E25B4D58}"/>
                </a:ext>
              </a:extLst>
            </p:cNvPr>
            <p:cNvSpPr/>
            <p:nvPr/>
          </p:nvSpPr>
          <p:spPr>
            <a:xfrm>
              <a:off x="3429338" y="5431175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Invio documentazione integrativa</a:t>
              </a: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D6B033E9-052E-486A-B7E4-4A58C2A6CFB4}"/>
                </a:ext>
              </a:extLst>
            </p:cNvPr>
            <p:cNvCxnSpPr>
              <a:cxnSpLocks/>
              <a:stCxn id="48" idx="2"/>
              <a:endCxn id="77" idx="0"/>
            </p:cNvCxnSpPr>
            <p:nvPr/>
          </p:nvCxnSpPr>
          <p:spPr>
            <a:xfrm>
              <a:off x="4308226" y="5011796"/>
              <a:ext cx="1" cy="2063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4 117">
              <a:extLst>
                <a:ext uri="{FF2B5EF4-FFF2-40B4-BE49-F238E27FC236}">
                  <a16:creationId xmlns:a16="http://schemas.microsoft.com/office/drawing/2014/main" id="{A315CAF0-FD66-4F03-B1B6-7F0CA435BA54}"/>
                </a:ext>
              </a:extLst>
            </p:cNvPr>
            <p:cNvCxnSpPr>
              <a:cxnSpLocks/>
              <a:stCxn id="78" idx="2"/>
              <a:endCxn id="29" idx="1"/>
            </p:cNvCxnSpPr>
            <p:nvPr/>
          </p:nvCxnSpPr>
          <p:spPr>
            <a:xfrm rot="5400000" flipH="1" flipV="1">
              <a:off x="5242803" y="3815329"/>
              <a:ext cx="1205052" cy="3074204"/>
            </a:xfrm>
            <a:prstGeom prst="bentConnector4">
              <a:avLst>
                <a:gd name="adj1" fmla="val -18970"/>
                <a:gd name="adj2" fmla="val 64295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59322B33-F8EF-4AB5-8D96-5B244B281C79}"/>
                </a:ext>
              </a:extLst>
            </p:cNvPr>
            <p:cNvCxnSpPr>
              <a:cxnSpLocks/>
              <a:stCxn id="29" idx="2"/>
              <a:endCxn id="42" idx="0"/>
            </p:cNvCxnSpPr>
            <p:nvPr/>
          </p:nvCxnSpPr>
          <p:spPr>
            <a:xfrm>
              <a:off x="8261320" y="5011796"/>
              <a:ext cx="0" cy="2150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81901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8878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Adempimenti obbligatori in materia di trasparenza e anticorruzione</a:t>
            </a:r>
          </a:p>
          <a:p>
            <a:pPr algn="ctr"/>
            <a:r>
              <a:rPr lang="it-IT" dirty="0"/>
              <a:t>(Diagramma par. 9.8)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E85CC09-A312-449F-BD87-F73A26553CC1}"/>
              </a:ext>
            </a:extLst>
          </p:cNvPr>
          <p:cNvGrpSpPr/>
          <p:nvPr/>
        </p:nvGrpSpPr>
        <p:grpSpPr>
          <a:xfrm>
            <a:off x="4625637" y="2132244"/>
            <a:ext cx="1757778" cy="1887121"/>
            <a:chOff x="4625637" y="2132244"/>
            <a:chExt cx="1757778" cy="188712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4625637" y="2656026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 II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4625637" y="2869090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Pubblicazione nel sito istituzionale della notizia dell’aggiudicazione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</p:cNvCxnSpPr>
            <p:nvPr/>
          </p:nvCxnSpPr>
          <p:spPr>
            <a:xfrm>
              <a:off x="5504526" y="3429000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7882" y="2132244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504526" y="2565532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2" descr="Risultati immagini per fine png scacchi">
              <a:extLst>
                <a:ext uri="{FF2B5EF4-FFF2-40B4-BE49-F238E27FC236}">
                  <a16:creationId xmlns:a16="http://schemas.microsoft.com/office/drawing/2014/main" id="{E17947F8-5EBF-4321-9BEC-C7FF891CB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5262" y="3642064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1576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Gestione del contratto</a:t>
            </a:r>
          </a:p>
          <a:p>
            <a:pPr algn="ctr"/>
            <a:r>
              <a:rPr lang="it-IT" dirty="0"/>
              <a:t>(Diagramma par. 9.9)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B6C80EE2-3E77-4313-A09A-A1EB4BEB82DB}"/>
              </a:ext>
            </a:extLst>
          </p:cNvPr>
          <p:cNvGrpSpPr/>
          <p:nvPr/>
        </p:nvGrpSpPr>
        <p:grpSpPr>
          <a:xfrm>
            <a:off x="4112762" y="-357322"/>
            <a:ext cx="9256628" cy="9636423"/>
            <a:chOff x="1963922" y="160838"/>
            <a:chExt cx="9256628" cy="963642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6836018" y="1077762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Aggiudicatario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6836018" y="1290826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Predisposizione Piano di lavoro generale e semestrale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6836018" y="2063800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RUP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6836018" y="2276864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Valutazione dei Piani di Lavoro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7714907" y="1850736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3619" y="160838"/>
              <a:ext cx="433288" cy="433288"/>
            </a:xfrm>
            <a:prstGeom prst="rect">
              <a:avLst/>
            </a:prstGeom>
          </p:spPr>
        </p:pic>
        <p:pic>
          <p:nvPicPr>
            <p:cNvPr id="43" name="Picture 2" descr="Risultati immagini per fine png scacchi">
              <a:extLst>
                <a:ext uri="{FF2B5EF4-FFF2-40B4-BE49-F238E27FC236}">
                  <a16:creationId xmlns:a16="http://schemas.microsoft.com/office/drawing/2014/main" id="{E17947F8-5EBF-4321-9BEC-C7FF891CB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25742" y="4562269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B90AF32-BD26-47B9-858E-4C00A3C14C86}"/>
                </a:ext>
              </a:extLst>
            </p:cNvPr>
            <p:cNvSpPr/>
            <p:nvPr/>
          </p:nvSpPr>
          <p:spPr>
            <a:xfrm>
              <a:off x="8116117" y="363817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RUP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B0D9D35-29ED-4DCE-A055-F4FEC8F0B2F3}"/>
                </a:ext>
              </a:extLst>
            </p:cNvPr>
            <p:cNvSpPr/>
            <p:nvPr/>
          </p:nvSpPr>
          <p:spPr>
            <a:xfrm>
              <a:off x="8116117" y="3851242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Approvazione Piani e invio nota all’Aggiudicatario</a:t>
              </a:r>
            </a:p>
          </p:txBody>
        </p:sp>
        <p:sp>
          <p:nvSpPr>
            <p:cNvPr id="27" name="Decisione 12">
              <a:extLst>
                <a:ext uri="{FF2B5EF4-FFF2-40B4-BE49-F238E27FC236}">
                  <a16:creationId xmlns:a16="http://schemas.microsoft.com/office/drawing/2014/main" id="{B7388253-8BE7-4429-964C-BDEBB1BCB7B8}"/>
                </a:ext>
              </a:extLst>
            </p:cNvPr>
            <p:cNvSpPr/>
            <p:nvPr/>
          </p:nvSpPr>
          <p:spPr>
            <a:xfrm>
              <a:off x="7008325" y="3034525"/>
              <a:ext cx="1413164" cy="563153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Esito positivo?</a:t>
              </a:r>
            </a:p>
          </p:txBody>
        </p:sp>
        <p:cxnSp>
          <p:nvCxnSpPr>
            <p:cNvPr id="40" name="Connettore 4 117">
              <a:extLst>
                <a:ext uri="{FF2B5EF4-FFF2-40B4-BE49-F238E27FC236}">
                  <a16:creationId xmlns:a16="http://schemas.microsoft.com/office/drawing/2014/main" id="{0772680C-8AC8-4D9F-A678-4E8794A3424A}"/>
                </a:ext>
              </a:extLst>
            </p:cNvPr>
            <p:cNvCxnSpPr>
              <a:cxnSpLocks/>
              <a:stCxn id="27" idx="1"/>
              <a:endCxn id="47" idx="0"/>
            </p:cNvCxnSpPr>
            <p:nvPr/>
          </p:nvCxnSpPr>
          <p:spPr>
            <a:xfrm rot="10800000" flipV="1">
              <a:off x="6455077" y="3316101"/>
              <a:ext cx="553249" cy="30684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4" name="Graphic 38" descr="Checkmark">
              <a:extLst>
                <a:ext uri="{FF2B5EF4-FFF2-40B4-BE49-F238E27FC236}">
                  <a16:creationId xmlns:a16="http://schemas.microsoft.com/office/drawing/2014/main" id="{079A81CE-E4BB-4957-AFC4-4D58638448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644658" y="3005298"/>
              <a:ext cx="288000" cy="288000"/>
            </a:xfrm>
            <a:prstGeom prst="rect">
              <a:avLst/>
            </a:prstGeom>
          </p:spPr>
        </p:pic>
        <p:pic>
          <p:nvPicPr>
            <p:cNvPr id="45" name="Graphic 40" descr="Close">
              <a:extLst>
                <a:ext uri="{FF2B5EF4-FFF2-40B4-BE49-F238E27FC236}">
                  <a16:creationId xmlns:a16="http://schemas.microsoft.com/office/drawing/2014/main" id="{60BC9FEA-BA68-45A6-9FE6-5DC200B78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601018" y="3018678"/>
              <a:ext cx="288000" cy="288000"/>
            </a:xfrm>
            <a:prstGeom prst="rect">
              <a:avLst/>
            </a:prstGeom>
          </p:spPr>
        </p:pic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D19891D-AC1A-47CC-98B9-DB1DC9B016B6}"/>
                </a:ext>
              </a:extLst>
            </p:cNvPr>
            <p:cNvSpPr/>
            <p:nvPr/>
          </p:nvSpPr>
          <p:spPr>
            <a:xfrm>
              <a:off x="5576187" y="3622947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Aggiudicatario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2209C30-E1E3-470D-B6AE-718DF8BEAA5E}"/>
                </a:ext>
              </a:extLst>
            </p:cNvPr>
            <p:cNvSpPr/>
            <p:nvPr/>
          </p:nvSpPr>
          <p:spPr>
            <a:xfrm>
              <a:off x="5576187" y="3836011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Integrazione/modifiche dei Piani</a:t>
              </a:r>
            </a:p>
          </p:txBody>
        </p:sp>
        <p:cxnSp>
          <p:nvCxnSpPr>
            <p:cNvPr id="50" name="Connettore 4 117">
              <a:extLst>
                <a:ext uri="{FF2B5EF4-FFF2-40B4-BE49-F238E27FC236}">
                  <a16:creationId xmlns:a16="http://schemas.microsoft.com/office/drawing/2014/main" id="{41D35004-5F86-4C22-9E5E-C229C032A8C5}"/>
                </a:ext>
              </a:extLst>
            </p:cNvPr>
            <p:cNvCxnSpPr>
              <a:cxnSpLocks/>
              <a:stCxn id="27" idx="3"/>
              <a:endCxn id="28" idx="0"/>
            </p:cNvCxnSpPr>
            <p:nvPr/>
          </p:nvCxnSpPr>
          <p:spPr>
            <a:xfrm>
              <a:off x="8421489" y="3316102"/>
              <a:ext cx="573517" cy="32207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0DC02CA4-0D2D-41F7-B836-3C535AD17216}"/>
                </a:ext>
              </a:extLst>
            </p:cNvPr>
            <p:cNvCxnSpPr>
              <a:cxnSpLocks/>
              <a:endCxn id="57" idx="1"/>
            </p:cNvCxnSpPr>
            <p:nvPr/>
          </p:nvCxnSpPr>
          <p:spPr>
            <a:xfrm>
              <a:off x="8593796" y="1560373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: Folded Corner 26">
              <a:extLst>
                <a:ext uri="{FF2B5EF4-FFF2-40B4-BE49-F238E27FC236}">
                  <a16:creationId xmlns:a16="http://schemas.microsoft.com/office/drawing/2014/main" id="{1E9C2C7F-6FDF-4DDF-A177-3A6FA79105BA}"/>
                </a:ext>
              </a:extLst>
            </p:cNvPr>
            <p:cNvSpPr/>
            <p:nvPr/>
          </p:nvSpPr>
          <p:spPr>
            <a:xfrm>
              <a:off x="8880368" y="1290826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Nota</a:t>
              </a: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A61A7EAB-308A-47F6-BFB1-E67F6639168F}"/>
                </a:ext>
              </a:extLst>
            </p:cNvPr>
            <p:cNvCxnSpPr>
              <a:cxnSpLocks/>
              <a:endCxn id="27" idx="0"/>
            </p:cNvCxnSpPr>
            <p:nvPr/>
          </p:nvCxnSpPr>
          <p:spPr>
            <a:xfrm>
              <a:off x="7714907" y="2803283"/>
              <a:ext cx="0" cy="2312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BDFFCF51-4DBE-4EBA-B510-2DE17BBE7601}"/>
                </a:ext>
              </a:extLst>
            </p:cNvPr>
            <p:cNvCxnSpPr>
              <a:cxnSpLocks/>
              <a:endCxn id="58" idx="1"/>
            </p:cNvCxnSpPr>
            <p:nvPr/>
          </p:nvCxnSpPr>
          <p:spPr>
            <a:xfrm>
              <a:off x="8593796" y="2531099"/>
              <a:ext cx="28657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: Folded Corner 26">
              <a:extLst>
                <a:ext uri="{FF2B5EF4-FFF2-40B4-BE49-F238E27FC236}">
                  <a16:creationId xmlns:a16="http://schemas.microsoft.com/office/drawing/2014/main" id="{E862002F-62FA-4093-9D08-0D2BD47E9671}"/>
                </a:ext>
              </a:extLst>
            </p:cNvPr>
            <p:cNvSpPr/>
            <p:nvPr/>
          </p:nvSpPr>
          <p:spPr>
            <a:xfrm>
              <a:off x="8880368" y="2261552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Documentazione</a:t>
              </a:r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B170A727-57EB-4FA4-B762-130FCAB45448}"/>
                </a:ext>
              </a:extLst>
            </p:cNvPr>
            <p:cNvCxnSpPr>
              <a:cxnSpLocks/>
              <a:endCxn id="62" idx="1"/>
            </p:cNvCxnSpPr>
            <p:nvPr/>
          </p:nvCxnSpPr>
          <p:spPr>
            <a:xfrm>
              <a:off x="9877535" y="4105477"/>
              <a:ext cx="31994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ectangle: Folded Corner 26">
              <a:extLst>
                <a:ext uri="{FF2B5EF4-FFF2-40B4-BE49-F238E27FC236}">
                  <a16:creationId xmlns:a16="http://schemas.microsoft.com/office/drawing/2014/main" id="{99ABFBAD-0142-45C2-B064-32C3204C7CE7}"/>
                </a:ext>
              </a:extLst>
            </p:cNvPr>
            <p:cNvSpPr/>
            <p:nvPr/>
          </p:nvSpPr>
          <p:spPr>
            <a:xfrm>
              <a:off x="10197483" y="3835930"/>
              <a:ext cx="1023067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Nota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9B7F2F1-8CF8-4185-B755-E6CE29B405A9}"/>
                </a:ext>
              </a:extLst>
            </p:cNvPr>
            <p:cNvSpPr/>
            <p:nvPr/>
          </p:nvSpPr>
          <p:spPr>
            <a:xfrm>
              <a:off x="3225232" y="1077762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Aggiudicatario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D6A5A78-0B01-4511-A045-993667D9B585}"/>
                </a:ext>
              </a:extLst>
            </p:cNvPr>
            <p:cNvSpPr/>
            <p:nvPr/>
          </p:nvSpPr>
          <p:spPr>
            <a:xfrm>
              <a:off x="3225232" y="1290826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Avvio attività</a:t>
              </a:r>
            </a:p>
          </p:txBody>
        </p:sp>
        <p:cxnSp>
          <p:nvCxnSpPr>
            <p:cNvPr id="67" name="Connettore 4 117">
              <a:extLst>
                <a:ext uri="{FF2B5EF4-FFF2-40B4-BE49-F238E27FC236}">
                  <a16:creationId xmlns:a16="http://schemas.microsoft.com/office/drawing/2014/main" id="{11DDBF20-3347-47FD-BF48-F1F85616E994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 rot="16200000" flipH="1">
              <a:off x="6610767" y="-26378"/>
              <a:ext cx="483636" cy="1724644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4 117">
              <a:extLst>
                <a:ext uri="{FF2B5EF4-FFF2-40B4-BE49-F238E27FC236}">
                  <a16:creationId xmlns:a16="http://schemas.microsoft.com/office/drawing/2014/main" id="{38075D5F-3BA2-4E8A-A86F-1F9466B25B4D}"/>
                </a:ext>
              </a:extLst>
            </p:cNvPr>
            <p:cNvCxnSpPr>
              <a:cxnSpLocks/>
              <a:stCxn id="33" idx="2"/>
              <a:endCxn id="49" idx="0"/>
            </p:cNvCxnSpPr>
            <p:nvPr/>
          </p:nvCxnSpPr>
          <p:spPr>
            <a:xfrm rot="5400000">
              <a:off x="4805374" y="-107127"/>
              <a:ext cx="483636" cy="1886142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04F1A2B0-9917-4AFA-A651-E645780E5A37}"/>
                </a:ext>
              </a:extLst>
            </p:cNvPr>
            <p:cNvCxnSpPr>
              <a:cxnSpLocks/>
              <a:stCxn id="48" idx="3"/>
              <a:endCxn id="29" idx="1"/>
            </p:cNvCxnSpPr>
            <p:nvPr/>
          </p:nvCxnSpPr>
          <p:spPr>
            <a:xfrm>
              <a:off x="7333965" y="4097902"/>
              <a:ext cx="782152" cy="152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965833CE-9DCD-4B60-B593-A02D208B9154}"/>
                </a:ext>
              </a:extLst>
            </p:cNvPr>
            <p:cNvCxnSpPr>
              <a:cxnSpLocks/>
              <a:stCxn id="29" idx="2"/>
              <a:endCxn id="43" idx="0"/>
            </p:cNvCxnSpPr>
            <p:nvPr/>
          </p:nvCxnSpPr>
          <p:spPr>
            <a:xfrm>
              <a:off x="8995006" y="4375024"/>
              <a:ext cx="0" cy="1872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2230223E-B07B-4553-BCAF-8B98CDAEF274}"/>
                </a:ext>
              </a:extLst>
            </p:cNvPr>
            <p:cNvSpPr/>
            <p:nvPr/>
          </p:nvSpPr>
          <p:spPr>
            <a:xfrm>
              <a:off x="3225232" y="4069250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Aggiudicatario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3B7BE8E7-D8DD-428C-97B1-A3696BA08692}"/>
                </a:ext>
              </a:extLst>
            </p:cNvPr>
            <p:cNvSpPr/>
            <p:nvPr/>
          </p:nvSpPr>
          <p:spPr>
            <a:xfrm>
              <a:off x="3225232" y="4282314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Presentazione dello Stato Avanzamento lavori (SAL)</a:t>
              </a:r>
            </a:p>
          </p:txBody>
        </p: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4297A4EF-A848-40D5-9CDD-4ED8EC679ECF}"/>
                </a:ext>
              </a:extLst>
            </p:cNvPr>
            <p:cNvCxnSpPr>
              <a:cxnSpLocks/>
              <a:stCxn id="63" idx="2"/>
              <a:endCxn id="71" idx="0"/>
            </p:cNvCxnSpPr>
            <p:nvPr/>
          </p:nvCxnSpPr>
          <p:spPr>
            <a:xfrm>
              <a:off x="4104121" y="1850736"/>
              <a:ext cx="0" cy="22185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D84F8958-30F5-4343-873E-74ED345560AF}"/>
                </a:ext>
              </a:extLst>
            </p:cNvPr>
            <p:cNvSpPr/>
            <p:nvPr/>
          </p:nvSpPr>
          <p:spPr>
            <a:xfrm>
              <a:off x="3225232" y="5074155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RUP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0174B0A-A547-487A-A44C-6C9DC1F69C8C}"/>
                </a:ext>
              </a:extLst>
            </p:cNvPr>
            <p:cNvSpPr/>
            <p:nvPr/>
          </p:nvSpPr>
          <p:spPr>
            <a:xfrm>
              <a:off x="3225232" y="5287219"/>
              <a:ext cx="1757778" cy="55991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Valutazione del SAL</a:t>
              </a:r>
            </a:p>
          </p:txBody>
        </p:sp>
        <p:pic>
          <p:nvPicPr>
            <p:cNvPr id="76" name="Picture 2" descr="Risultati immagini per fine png scacchi">
              <a:extLst>
                <a:ext uri="{FF2B5EF4-FFF2-40B4-BE49-F238E27FC236}">
                  <a16:creationId xmlns:a16="http://schemas.microsoft.com/office/drawing/2014/main" id="{3A34ED57-E79E-427A-AAB1-42A12DB2C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3477" y="9419960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7819DC85-19A1-4034-A0FC-778CB9085FA3}"/>
                </a:ext>
              </a:extLst>
            </p:cNvPr>
            <p:cNvSpPr/>
            <p:nvPr/>
          </p:nvSpPr>
          <p:spPr>
            <a:xfrm>
              <a:off x="4503852" y="6714783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RUP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87CE81FC-E786-43C0-B9E6-81F7044F78EB}"/>
                </a:ext>
              </a:extLst>
            </p:cNvPr>
            <p:cNvSpPr/>
            <p:nvPr/>
          </p:nvSpPr>
          <p:spPr>
            <a:xfrm>
              <a:off x="4503852" y="6927847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Approvazione SAL e invio nota all’Aggiudicatario con richiesta di fatturazione</a:t>
              </a:r>
            </a:p>
          </p:txBody>
        </p:sp>
        <p:sp>
          <p:nvSpPr>
            <p:cNvPr id="83" name="Decisione 12">
              <a:extLst>
                <a:ext uri="{FF2B5EF4-FFF2-40B4-BE49-F238E27FC236}">
                  <a16:creationId xmlns:a16="http://schemas.microsoft.com/office/drawing/2014/main" id="{01318EA3-3DC5-43F1-8AA3-DB94B79B5C6A}"/>
                </a:ext>
              </a:extLst>
            </p:cNvPr>
            <p:cNvSpPr/>
            <p:nvPr/>
          </p:nvSpPr>
          <p:spPr>
            <a:xfrm>
              <a:off x="3396060" y="6111130"/>
              <a:ext cx="1413164" cy="563153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Esito positivo?</a:t>
              </a:r>
            </a:p>
          </p:txBody>
        </p:sp>
        <p:cxnSp>
          <p:nvCxnSpPr>
            <p:cNvPr id="84" name="Connettore 4 117">
              <a:extLst>
                <a:ext uri="{FF2B5EF4-FFF2-40B4-BE49-F238E27FC236}">
                  <a16:creationId xmlns:a16="http://schemas.microsoft.com/office/drawing/2014/main" id="{4C5FD7F1-A983-4608-AA35-3BA5C610BEB3}"/>
                </a:ext>
              </a:extLst>
            </p:cNvPr>
            <p:cNvCxnSpPr>
              <a:cxnSpLocks/>
              <a:stCxn id="83" idx="1"/>
              <a:endCxn id="87" idx="0"/>
            </p:cNvCxnSpPr>
            <p:nvPr/>
          </p:nvCxnSpPr>
          <p:spPr>
            <a:xfrm rot="10800000" flipV="1">
              <a:off x="2842812" y="6392706"/>
              <a:ext cx="553249" cy="30684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5" name="Graphic 38" descr="Checkmark">
              <a:extLst>
                <a:ext uri="{FF2B5EF4-FFF2-40B4-BE49-F238E27FC236}">
                  <a16:creationId xmlns:a16="http://schemas.microsoft.com/office/drawing/2014/main" id="{47FFF1C4-1733-4763-AF10-707B708F1E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032393" y="6081903"/>
              <a:ext cx="288000" cy="288000"/>
            </a:xfrm>
            <a:prstGeom prst="rect">
              <a:avLst/>
            </a:prstGeom>
          </p:spPr>
        </p:pic>
        <p:pic>
          <p:nvPicPr>
            <p:cNvPr id="86" name="Graphic 40" descr="Close">
              <a:extLst>
                <a:ext uri="{FF2B5EF4-FFF2-40B4-BE49-F238E27FC236}">
                  <a16:creationId xmlns:a16="http://schemas.microsoft.com/office/drawing/2014/main" id="{92A8977E-CB7E-4250-BA26-FC9DFC99A36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988753" y="6095283"/>
              <a:ext cx="288000" cy="288000"/>
            </a:xfrm>
            <a:prstGeom prst="rect">
              <a:avLst/>
            </a:prstGeom>
          </p:spPr>
        </p:pic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59C3FBA7-73B9-4458-9D86-D42EF31BF4D6}"/>
                </a:ext>
              </a:extLst>
            </p:cNvPr>
            <p:cNvSpPr/>
            <p:nvPr/>
          </p:nvSpPr>
          <p:spPr>
            <a:xfrm>
              <a:off x="1963922" y="6699552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Aggiudicatario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822ADF4-D1D7-48AD-8467-23263BA82E99}"/>
                </a:ext>
              </a:extLst>
            </p:cNvPr>
            <p:cNvSpPr/>
            <p:nvPr/>
          </p:nvSpPr>
          <p:spPr>
            <a:xfrm>
              <a:off x="1963922" y="6912616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Integrazione/modifiche al SAL</a:t>
              </a:r>
            </a:p>
          </p:txBody>
        </p:sp>
        <p:cxnSp>
          <p:nvCxnSpPr>
            <p:cNvPr id="89" name="Connettore 4 117">
              <a:extLst>
                <a:ext uri="{FF2B5EF4-FFF2-40B4-BE49-F238E27FC236}">
                  <a16:creationId xmlns:a16="http://schemas.microsoft.com/office/drawing/2014/main" id="{89F2F4CF-76A0-4038-A5B1-A59233E7A6A7}"/>
                </a:ext>
              </a:extLst>
            </p:cNvPr>
            <p:cNvCxnSpPr>
              <a:cxnSpLocks/>
              <a:stCxn id="83" idx="3"/>
              <a:endCxn id="81" idx="0"/>
            </p:cNvCxnSpPr>
            <p:nvPr/>
          </p:nvCxnSpPr>
          <p:spPr>
            <a:xfrm>
              <a:off x="4809224" y="6392707"/>
              <a:ext cx="573517" cy="32207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3223B9F6-C3FF-46C3-B289-042457F4C662}"/>
                </a:ext>
              </a:extLst>
            </p:cNvPr>
            <p:cNvCxnSpPr>
              <a:cxnSpLocks/>
              <a:stCxn id="75" idx="2"/>
              <a:endCxn id="83" idx="0"/>
            </p:cNvCxnSpPr>
            <p:nvPr/>
          </p:nvCxnSpPr>
          <p:spPr>
            <a:xfrm flipH="1">
              <a:off x="4102642" y="5847129"/>
              <a:ext cx="1479" cy="264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EBD1A580-3704-4181-9599-726636B7E047}"/>
                </a:ext>
              </a:extLst>
            </p:cNvPr>
            <p:cNvCxnSpPr>
              <a:cxnSpLocks/>
              <a:endCxn id="92" idx="1"/>
            </p:cNvCxnSpPr>
            <p:nvPr/>
          </p:nvCxnSpPr>
          <p:spPr>
            <a:xfrm>
              <a:off x="6265270" y="7182082"/>
              <a:ext cx="31994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ectangle: Folded Corner 26">
              <a:extLst>
                <a:ext uri="{FF2B5EF4-FFF2-40B4-BE49-F238E27FC236}">
                  <a16:creationId xmlns:a16="http://schemas.microsoft.com/office/drawing/2014/main" id="{6AED3F57-7131-4206-9FAF-EB42F8854DB1}"/>
                </a:ext>
              </a:extLst>
            </p:cNvPr>
            <p:cNvSpPr/>
            <p:nvPr/>
          </p:nvSpPr>
          <p:spPr>
            <a:xfrm>
              <a:off x="6585218" y="6912535"/>
              <a:ext cx="1023067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Nota</a:t>
              </a:r>
            </a:p>
          </p:txBody>
        </p: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4AA85662-D1E1-477A-AD8D-7221A86BA810}"/>
                </a:ext>
              </a:extLst>
            </p:cNvPr>
            <p:cNvCxnSpPr>
              <a:cxnSpLocks/>
              <a:stCxn id="88" idx="3"/>
              <a:endCxn id="82" idx="1"/>
            </p:cNvCxnSpPr>
            <p:nvPr/>
          </p:nvCxnSpPr>
          <p:spPr>
            <a:xfrm>
              <a:off x="3721700" y="7174507"/>
              <a:ext cx="782152" cy="152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4D32E844-5AB9-4F22-BBC1-BE8C014BCB78}"/>
                </a:ext>
              </a:extLst>
            </p:cNvPr>
            <p:cNvCxnSpPr>
              <a:cxnSpLocks/>
              <a:endCxn id="76" idx="0"/>
            </p:cNvCxnSpPr>
            <p:nvPr/>
          </p:nvCxnSpPr>
          <p:spPr>
            <a:xfrm>
              <a:off x="5382741" y="9232715"/>
              <a:ext cx="0" cy="1872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7D432CA5-8E44-4B9F-8835-31DE5478E4BD}"/>
                </a:ext>
              </a:extLst>
            </p:cNvPr>
            <p:cNvCxnSpPr>
              <a:cxnSpLocks/>
              <a:stCxn id="72" idx="2"/>
              <a:endCxn id="74" idx="0"/>
            </p:cNvCxnSpPr>
            <p:nvPr/>
          </p:nvCxnSpPr>
          <p:spPr>
            <a:xfrm>
              <a:off x="4104121" y="4842224"/>
              <a:ext cx="0" cy="2319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A7EF11B5-EC9A-4252-910B-B83DEF8291B1}"/>
                </a:ext>
              </a:extLst>
            </p:cNvPr>
            <p:cNvSpPr/>
            <p:nvPr/>
          </p:nvSpPr>
          <p:spPr>
            <a:xfrm>
              <a:off x="4504005" y="7598501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Aggiudicatario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10F501F6-686E-4E55-B934-B7DFAA5C4A9C}"/>
                </a:ext>
              </a:extLst>
            </p:cNvPr>
            <p:cNvSpPr/>
            <p:nvPr/>
          </p:nvSpPr>
          <p:spPr>
            <a:xfrm>
              <a:off x="4504005" y="7811565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Emissione fattura</a:t>
              </a: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C859EFD8-4345-447D-8145-AD0CB5097B68}"/>
                </a:ext>
              </a:extLst>
            </p:cNvPr>
            <p:cNvSpPr/>
            <p:nvPr/>
          </p:nvSpPr>
          <p:spPr>
            <a:xfrm>
              <a:off x="4503852" y="8462937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 I 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1312D398-62ED-4EC6-A740-FAD6FCC660B6}"/>
                </a:ext>
              </a:extLst>
            </p:cNvPr>
            <p:cNvSpPr/>
            <p:nvPr/>
          </p:nvSpPr>
          <p:spPr>
            <a:xfrm>
              <a:off x="4503852" y="8676001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Liquidazione fattura</a:t>
              </a:r>
            </a:p>
          </p:txBody>
        </p: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D40CE78D-D00C-4A57-8E1A-231A153DA43B}"/>
                </a:ext>
              </a:extLst>
            </p:cNvPr>
            <p:cNvCxnSpPr>
              <a:cxnSpLocks/>
              <a:stCxn id="82" idx="2"/>
              <a:endCxn id="96" idx="0"/>
            </p:cNvCxnSpPr>
            <p:nvPr/>
          </p:nvCxnSpPr>
          <p:spPr>
            <a:xfrm>
              <a:off x="5382741" y="7451629"/>
              <a:ext cx="153" cy="1468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FD82CABE-5224-4DBD-B3B3-B33C0CB0701A}"/>
                </a:ext>
              </a:extLst>
            </p:cNvPr>
            <p:cNvCxnSpPr>
              <a:cxnSpLocks/>
              <a:stCxn id="97" idx="2"/>
              <a:endCxn id="100" idx="0"/>
            </p:cNvCxnSpPr>
            <p:nvPr/>
          </p:nvCxnSpPr>
          <p:spPr>
            <a:xfrm flipH="1">
              <a:off x="5382741" y="8335347"/>
              <a:ext cx="153" cy="1275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26499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Rendicontazione del servizio di AT</a:t>
            </a:r>
          </a:p>
          <a:p>
            <a:pPr algn="ctr"/>
            <a:r>
              <a:rPr lang="it-IT" dirty="0"/>
              <a:t>(Diagramma par. 9.10)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8626D8D-84DC-4B94-A520-728A2BE099D5}"/>
              </a:ext>
            </a:extLst>
          </p:cNvPr>
          <p:cNvGrpSpPr/>
          <p:nvPr/>
        </p:nvGrpSpPr>
        <p:grpSpPr>
          <a:xfrm>
            <a:off x="3646589" y="828787"/>
            <a:ext cx="4649525" cy="4333896"/>
            <a:chOff x="3646589" y="828787"/>
            <a:chExt cx="4649525" cy="43338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4924008" y="1352569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CIV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4924008" y="1565633"/>
              <a:ext cx="1757778" cy="53909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Verifica della documentazione giustificazione dalle spese di AT dell’</a:t>
              </a:r>
              <a:r>
                <a:rPr lang="it-IT" sz="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Anpal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4924008" y="2649324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4924008" y="2862388"/>
              <a:ext cx="1757778" cy="170961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Individuazione delle attività e costi imputabili alla domanda FEG </a:t>
              </a:r>
            </a:p>
            <a:p>
              <a:pPr algn="ctr"/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Integrazione della Relazione finale dell’OI con la descrizione dell’AT Anpal</a:t>
              </a:r>
            </a:p>
            <a:p>
              <a:pPr algn="ctr"/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Integrazione del rendiconto delle spese dell’OI con le spese di AT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Anpal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Trasmissione all’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AdC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all’AdA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del rendiconto complessivo finale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5802897" y="2104727"/>
              <a:ext cx="0" cy="54459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6253" y="828787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802897" y="1262075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CE7516B-3C0C-4445-A357-E022ABA79D54}"/>
                </a:ext>
              </a:extLst>
            </p:cNvPr>
            <p:cNvCxnSpPr>
              <a:cxnSpLocks/>
            </p:cNvCxnSpPr>
            <p:nvPr/>
          </p:nvCxnSpPr>
          <p:spPr>
            <a:xfrm>
              <a:off x="5802897" y="4571420"/>
              <a:ext cx="0" cy="2139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2" descr="Risultati immagini per fine png scacchi">
              <a:extLst>
                <a:ext uri="{FF2B5EF4-FFF2-40B4-BE49-F238E27FC236}">
                  <a16:creationId xmlns:a16="http://schemas.microsoft.com/office/drawing/2014/main" id="{E17947F8-5EBF-4321-9BEC-C7FF891CB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3633" y="4783793"/>
              <a:ext cx="538527" cy="378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Rectangle: Folded Corner 26">
              <a:extLst>
                <a:ext uri="{FF2B5EF4-FFF2-40B4-BE49-F238E27FC236}">
                  <a16:creationId xmlns:a16="http://schemas.microsoft.com/office/drawing/2014/main" id="{8E227722-AF17-487C-ACAD-F257C79B59ED}"/>
                </a:ext>
              </a:extLst>
            </p:cNvPr>
            <p:cNvSpPr/>
            <p:nvPr/>
          </p:nvSpPr>
          <p:spPr>
            <a:xfrm>
              <a:off x="7045030" y="3348137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Relazione finale  </a:t>
              </a:r>
            </a:p>
          </p:txBody>
        </p:sp>
        <p:sp>
          <p:nvSpPr>
            <p:cNvPr id="45" name="Rectangle: Folded Corner 26">
              <a:extLst>
                <a:ext uri="{FF2B5EF4-FFF2-40B4-BE49-F238E27FC236}">
                  <a16:creationId xmlns:a16="http://schemas.microsoft.com/office/drawing/2014/main" id="{CC2AC019-98A5-44EA-BDF2-6BEF75AA23D9}"/>
                </a:ext>
              </a:extLst>
            </p:cNvPr>
            <p:cNvSpPr/>
            <p:nvPr/>
          </p:nvSpPr>
          <p:spPr>
            <a:xfrm>
              <a:off x="7239671" y="3666644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Rendiconto completo delle spese sostenute   </a:t>
              </a:r>
            </a:p>
          </p:txBody>
        </p:sp>
        <p:sp>
          <p:nvSpPr>
            <p:cNvPr id="19" name="Rectangle: Folded Corner 26">
              <a:extLst>
                <a:ext uri="{FF2B5EF4-FFF2-40B4-BE49-F238E27FC236}">
                  <a16:creationId xmlns:a16="http://schemas.microsoft.com/office/drawing/2014/main" id="{C68CC785-12D4-43EA-ADE3-9BB98D99905A}"/>
                </a:ext>
              </a:extLst>
            </p:cNvPr>
            <p:cNvSpPr/>
            <p:nvPr/>
          </p:nvSpPr>
          <p:spPr>
            <a:xfrm>
              <a:off x="3646589" y="1565632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Documentazione giustificativa delle spese di AT</a:t>
              </a:r>
            </a:p>
          </p:txBody>
        </p:sp>
        <p:sp>
          <p:nvSpPr>
            <p:cNvPr id="21" name="Rectangle: Folded Corner 26">
              <a:extLst>
                <a:ext uri="{FF2B5EF4-FFF2-40B4-BE49-F238E27FC236}">
                  <a16:creationId xmlns:a16="http://schemas.microsoft.com/office/drawing/2014/main" id="{AC0C1697-1C87-41D3-90D2-37A6372838C6}"/>
                </a:ext>
              </a:extLst>
            </p:cNvPr>
            <p:cNvSpPr/>
            <p:nvPr/>
          </p:nvSpPr>
          <p:spPr>
            <a:xfrm>
              <a:off x="6902762" y="1565632"/>
              <a:ext cx="1056443" cy="539094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Verbale di CIV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4B6E08FF-37C8-4C5E-85DA-1473DE4FBFDB}"/>
                </a:ext>
              </a:extLst>
            </p:cNvPr>
            <p:cNvCxnSpPr>
              <a:cxnSpLocks/>
              <a:stCxn id="19" idx="3"/>
              <a:endCxn id="5" idx="1"/>
            </p:cNvCxnSpPr>
            <p:nvPr/>
          </p:nvCxnSpPr>
          <p:spPr>
            <a:xfrm>
              <a:off x="4703032" y="1835179"/>
              <a:ext cx="220976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DFF9AE3-1CC5-4AE6-B423-B26F7452852D}"/>
                </a:ext>
              </a:extLst>
            </p:cNvPr>
            <p:cNvCxnSpPr>
              <a:cxnSpLocks/>
              <a:stCxn id="5" idx="3"/>
              <a:endCxn id="21" idx="1"/>
            </p:cNvCxnSpPr>
            <p:nvPr/>
          </p:nvCxnSpPr>
          <p:spPr>
            <a:xfrm flipV="1">
              <a:off x="6681786" y="1835179"/>
              <a:ext cx="220976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B190544F-D98D-45EE-9276-FD7717D885B0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 flipV="1">
              <a:off x="6681786" y="3610028"/>
              <a:ext cx="3632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9865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ttangolo 44"/>
          <p:cNvSpPr/>
          <p:nvPr/>
        </p:nvSpPr>
        <p:spPr>
          <a:xfrm>
            <a:off x="0" y="0"/>
            <a:ext cx="3798930" cy="1199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la valutazione delle irregolarità</a:t>
            </a:r>
          </a:p>
          <a:p>
            <a:pPr algn="ctr"/>
            <a:r>
              <a:rPr lang="it-IT" dirty="0"/>
              <a:t>(Diagramma par. 4.1.2)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9995990-8114-46B9-A252-B86E689A51E4}"/>
              </a:ext>
            </a:extLst>
          </p:cNvPr>
          <p:cNvGrpSpPr/>
          <p:nvPr/>
        </p:nvGrpSpPr>
        <p:grpSpPr>
          <a:xfrm>
            <a:off x="5249733" y="199183"/>
            <a:ext cx="3097712" cy="5278320"/>
            <a:chOff x="5249733" y="199183"/>
            <a:chExt cx="3097712" cy="527832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5249733" y="743474"/>
              <a:ext cx="1756800" cy="17809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Autorità di controllo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5249733" y="1974303"/>
              <a:ext cx="1756800" cy="7481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Valutazione della potenziale irregolarità </a:t>
              </a: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3544" y="199183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</p:cNvCxnSpPr>
            <p:nvPr/>
          </p:nvCxnSpPr>
          <p:spPr>
            <a:xfrm>
              <a:off x="6128133" y="624207"/>
              <a:ext cx="1" cy="1192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ctangle 17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5249733" y="1770581"/>
              <a:ext cx="1756800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3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5249733" y="921859"/>
              <a:ext cx="1756800" cy="58273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Invio esiti dei controlli</a:t>
              </a:r>
            </a:p>
          </p:txBody>
        </p:sp>
        <p:cxnSp>
          <p:nvCxnSpPr>
            <p:cNvPr id="82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</p:cNvCxnSpPr>
            <p:nvPr/>
          </p:nvCxnSpPr>
          <p:spPr>
            <a:xfrm>
              <a:off x="6125842" y="2722485"/>
              <a:ext cx="4583" cy="2488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3FCCECE-D673-410A-A2B4-6CDC6527C784}"/>
                </a:ext>
              </a:extLst>
            </p:cNvPr>
            <p:cNvSpPr/>
            <p:nvPr/>
          </p:nvSpPr>
          <p:spPr>
            <a:xfrm>
              <a:off x="5249733" y="4215100"/>
              <a:ext cx="1756800" cy="48618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Verifica della presenza dei requisiti per compilazione e invio scheda Olaf</a:t>
              </a:r>
            </a:p>
          </p:txBody>
        </p:sp>
        <p:sp>
          <p:nvSpPr>
            <p:cNvPr id="32" name="Decisione 12">
              <a:extLst>
                <a:ext uri="{FF2B5EF4-FFF2-40B4-BE49-F238E27FC236}">
                  <a16:creationId xmlns:a16="http://schemas.microsoft.com/office/drawing/2014/main" id="{F90410AA-EFC2-4235-9F45-856D1D4A539E}"/>
                </a:ext>
              </a:extLst>
            </p:cNvPr>
            <p:cNvSpPr/>
            <p:nvPr/>
          </p:nvSpPr>
          <p:spPr>
            <a:xfrm>
              <a:off x="5395157" y="2971379"/>
              <a:ext cx="1465953" cy="563153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latin typeface="Arial" panose="020B0604020202020204" pitchFamily="34" charset="0"/>
                  <a:cs typeface="Arial" panose="020B0604020202020204" pitchFamily="34" charset="0"/>
                </a:rPr>
                <a:t>Irregolarità </a:t>
              </a:r>
            </a:p>
          </p:txBody>
        </p:sp>
        <p:cxnSp>
          <p:nvCxnSpPr>
            <p:cNvPr id="34" name="Straight Arrow Connector 10">
              <a:extLst>
                <a:ext uri="{FF2B5EF4-FFF2-40B4-BE49-F238E27FC236}">
                  <a16:creationId xmlns:a16="http://schemas.microsoft.com/office/drawing/2014/main" id="{5861D147-AAA0-473F-9BA4-1717DF4AFF03}"/>
                </a:ext>
              </a:extLst>
            </p:cNvPr>
            <p:cNvCxnSpPr>
              <a:cxnSpLocks/>
            </p:cNvCxnSpPr>
            <p:nvPr/>
          </p:nvCxnSpPr>
          <p:spPr>
            <a:xfrm>
              <a:off x="6125843" y="3534532"/>
              <a:ext cx="4581" cy="4768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17">
              <a:extLst>
                <a:ext uri="{FF2B5EF4-FFF2-40B4-BE49-F238E27FC236}">
                  <a16:creationId xmlns:a16="http://schemas.microsoft.com/office/drawing/2014/main" id="{41F01552-2EEB-4DA4-824C-DD517FA9C82C}"/>
                </a:ext>
              </a:extLst>
            </p:cNvPr>
            <p:cNvSpPr/>
            <p:nvPr/>
          </p:nvSpPr>
          <p:spPr>
            <a:xfrm>
              <a:off x="5249733" y="4011378"/>
              <a:ext cx="1756800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39" name="Graphic 38" descr="Checkmark">
              <a:extLst>
                <a:ext uri="{FF2B5EF4-FFF2-40B4-BE49-F238E27FC236}">
                  <a16:creationId xmlns:a16="http://schemas.microsoft.com/office/drawing/2014/main" id="{1E1D802A-4C78-4013-A5D0-B32A8A9FB4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200777" y="3577890"/>
              <a:ext cx="288000" cy="288000"/>
            </a:xfrm>
            <a:prstGeom prst="rect">
              <a:avLst/>
            </a:prstGeom>
          </p:spPr>
        </p:pic>
        <p:cxnSp>
          <p:nvCxnSpPr>
            <p:cNvPr id="43" name="Straight Arrow Connector 10">
              <a:extLst>
                <a:ext uri="{FF2B5EF4-FFF2-40B4-BE49-F238E27FC236}">
                  <a16:creationId xmlns:a16="http://schemas.microsoft.com/office/drawing/2014/main" id="{4B16EAA3-13EC-4B9A-88FB-460C2D8B08AF}"/>
                </a:ext>
              </a:extLst>
            </p:cNvPr>
            <p:cNvCxnSpPr>
              <a:cxnSpLocks/>
            </p:cNvCxnSpPr>
            <p:nvPr/>
          </p:nvCxnSpPr>
          <p:spPr>
            <a:xfrm>
              <a:off x="6125842" y="4701288"/>
              <a:ext cx="4582" cy="3747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: Folded Corner 26">
              <a:extLst>
                <a:ext uri="{FF2B5EF4-FFF2-40B4-BE49-F238E27FC236}">
                  <a16:creationId xmlns:a16="http://schemas.microsoft.com/office/drawing/2014/main" id="{ADF7218F-59C4-4F39-89F1-E799D588BF33}"/>
                </a:ext>
              </a:extLst>
            </p:cNvPr>
            <p:cNvSpPr/>
            <p:nvPr/>
          </p:nvSpPr>
          <p:spPr>
            <a:xfrm>
              <a:off x="7282422" y="4196303"/>
              <a:ext cx="106502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Scheda OLAF </a:t>
              </a:r>
            </a:p>
          </p:txBody>
        </p:sp>
        <p:cxnSp>
          <p:nvCxnSpPr>
            <p:cNvPr id="46" name="Connettore 2 87">
              <a:extLst>
                <a:ext uri="{FF2B5EF4-FFF2-40B4-BE49-F238E27FC236}">
                  <a16:creationId xmlns:a16="http://schemas.microsoft.com/office/drawing/2014/main" id="{32621699-6A06-442D-BE5E-4A217A3DF8F9}"/>
                </a:ext>
              </a:extLst>
            </p:cNvPr>
            <p:cNvCxnSpPr>
              <a:cxnSpLocks/>
              <a:stCxn id="27" idx="3"/>
              <a:endCxn id="44" idx="1"/>
            </p:cNvCxnSpPr>
            <p:nvPr/>
          </p:nvCxnSpPr>
          <p:spPr>
            <a:xfrm>
              <a:off x="7006533" y="4458194"/>
              <a:ext cx="27588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7" name="Picture 2" descr="Risultati immagini per fine png scacchi">
              <a:extLst>
                <a:ext uri="{FF2B5EF4-FFF2-40B4-BE49-F238E27FC236}">
                  <a16:creationId xmlns:a16="http://schemas.microsoft.com/office/drawing/2014/main" id="{416CE937-2D1C-41B5-905F-E6751C2158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6578" y="5100202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0" name="Straight Arrow Connector 10">
              <a:extLst>
                <a:ext uri="{FF2B5EF4-FFF2-40B4-BE49-F238E27FC236}">
                  <a16:creationId xmlns:a16="http://schemas.microsoft.com/office/drawing/2014/main" id="{EC0E8713-44A9-4A8B-88EF-E93BEFC7DAF5}"/>
                </a:ext>
              </a:extLst>
            </p:cNvPr>
            <p:cNvCxnSpPr>
              <a:cxnSpLocks/>
            </p:cNvCxnSpPr>
            <p:nvPr/>
          </p:nvCxnSpPr>
          <p:spPr>
            <a:xfrm>
              <a:off x="6128133" y="1504589"/>
              <a:ext cx="0" cy="2659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7271372" y="2153454"/>
              <a:ext cx="1076073" cy="508243"/>
            </a:xfrm>
            <a:prstGeom prst="foldedCorner">
              <a:avLst>
                <a:gd name="adj" fmla="val 1666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Verbale </a:t>
              </a:r>
            </a:p>
          </p:txBody>
        </p:sp>
        <p:cxnSp>
          <p:nvCxnSpPr>
            <p:cNvPr id="49" name="Connettore 2 15">
              <a:extLst>
                <a:ext uri="{FF2B5EF4-FFF2-40B4-BE49-F238E27FC236}">
                  <a16:creationId xmlns:a16="http://schemas.microsoft.com/office/drawing/2014/main" id="{83BC5164-1A7C-4762-AF8F-F859190B8571}"/>
                </a:ext>
              </a:extLst>
            </p:cNvPr>
            <p:cNvCxnSpPr>
              <a:cxnSpLocks/>
              <a:endCxn id="48" idx="1"/>
            </p:cNvCxnSpPr>
            <p:nvPr/>
          </p:nvCxnSpPr>
          <p:spPr>
            <a:xfrm>
              <a:off x="6999634" y="2361257"/>
              <a:ext cx="27173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3458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ttangolo 44"/>
          <p:cNvSpPr/>
          <p:nvPr/>
        </p:nvSpPr>
        <p:spPr>
          <a:xfrm>
            <a:off x="0" y="0"/>
            <a:ext cx="3798930" cy="1199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la valutazione delle irregolarità</a:t>
            </a:r>
          </a:p>
          <a:p>
            <a:pPr algn="ctr"/>
            <a:r>
              <a:rPr lang="it-IT" dirty="0"/>
              <a:t>(Diagramma par. 4.1.4)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816ABD0-F13E-42E1-8A39-6C7A69F00443}"/>
              </a:ext>
            </a:extLst>
          </p:cNvPr>
          <p:cNvGrpSpPr/>
          <p:nvPr/>
        </p:nvGrpSpPr>
        <p:grpSpPr>
          <a:xfrm>
            <a:off x="4762256" y="1684928"/>
            <a:ext cx="3855653" cy="4374382"/>
            <a:chOff x="4762256" y="1684928"/>
            <a:chExt cx="3855653" cy="437438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B03324A-B54D-4F8A-ACEF-6EC2A3006E7C}"/>
                </a:ext>
              </a:extLst>
            </p:cNvPr>
            <p:cNvSpPr/>
            <p:nvPr/>
          </p:nvSpPr>
          <p:spPr>
            <a:xfrm>
              <a:off x="5249733" y="2432941"/>
              <a:ext cx="1756800" cy="7481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Realizzazione dei controlli ed eventualmente avvio del procedimento di recupero</a:t>
              </a: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11489" y="1684928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</p:cNvCxnSpPr>
            <p:nvPr/>
          </p:nvCxnSpPr>
          <p:spPr>
            <a:xfrm>
              <a:off x="6128133" y="2109952"/>
              <a:ext cx="1" cy="1192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ctangle 17">
              <a:extLst>
                <a:ext uri="{FF2B5EF4-FFF2-40B4-BE49-F238E27FC236}">
                  <a16:creationId xmlns:a16="http://schemas.microsoft.com/office/drawing/2014/main" id="{13D8105E-447D-44F3-AE33-65685A1A59C2}"/>
                </a:ext>
              </a:extLst>
            </p:cNvPr>
            <p:cNvSpPr/>
            <p:nvPr/>
          </p:nvSpPr>
          <p:spPr>
            <a:xfrm>
              <a:off x="5249733" y="2229219"/>
              <a:ext cx="1756800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cxnSp>
          <p:nvCxnSpPr>
            <p:cNvPr id="82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</p:cNvCxnSpPr>
            <p:nvPr/>
          </p:nvCxnSpPr>
          <p:spPr>
            <a:xfrm>
              <a:off x="6125842" y="3181123"/>
              <a:ext cx="4583" cy="2488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Decisione 12">
              <a:extLst>
                <a:ext uri="{FF2B5EF4-FFF2-40B4-BE49-F238E27FC236}">
                  <a16:creationId xmlns:a16="http://schemas.microsoft.com/office/drawing/2014/main" id="{F90410AA-EFC2-4235-9F45-856D1D4A539E}"/>
                </a:ext>
              </a:extLst>
            </p:cNvPr>
            <p:cNvSpPr/>
            <p:nvPr/>
          </p:nvSpPr>
          <p:spPr>
            <a:xfrm>
              <a:off x="5395157" y="4521971"/>
              <a:ext cx="1465953" cy="563153"/>
            </a:xfrm>
            <a:prstGeom prst="flowChartDecisi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700" dirty="0">
                  <a:latin typeface="Arial" panose="020B0604020202020204" pitchFamily="34" charset="0"/>
                  <a:cs typeface="Arial" panose="020B0604020202020204" pitchFamily="34" charset="0"/>
                </a:rPr>
                <a:t>Restituzione</a:t>
              </a:r>
            </a:p>
          </p:txBody>
        </p:sp>
        <p:pic>
          <p:nvPicPr>
            <p:cNvPr id="39" name="Graphic 38" descr="Checkmark">
              <a:extLst>
                <a:ext uri="{FF2B5EF4-FFF2-40B4-BE49-F238E27FC236}">
                  <a16:creationId xmlns:a16="http://schemas.microsoft.com/office/drawing/2014/main" id="{1E1D802A-4C78-4013-A5D0-B32A8A9FB4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041246" y="4519497"/>
              <a:ext cx="288000" cy="288000"/>
            </a:xfrm>
            <a:prstGeom prst="rect">
              <a:avLst/>
            </a:prstGeom>
          </p:spPr>
        </p:pic>
        <p:pic>
          <p:nvPicPr>
            <p:cNvPr id="47" name="Picture 2" descr="Risultati immagini per fine png scacchi">
              <a:extLst>
                <a:ext uri="{FF2B5EF4-FFF2-40B4-BE49-F238E27FC236}">
                  <a16:creationId xmlns:a16="http://schemas.microsoft.com/office/drawing/2014/main" id="{416CE937-2D1C-41B5-905F-E6751C2158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2256" y="5373319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Rectangle: Folded Corner 26">
              <a:extLst>
                <a:ext uri="{FF2B5EF4-FFF2-40B4-BE49-F238E27FC236}">
                  <a16:creationId xmlns:a16="http://schemas.microsoft.com/office/drawing/2014/main" id="{CC098CB0-C178-49BC-BAC8-2CB15A59C1AC}"/>
                </a:ext>
              </a:extLst>
            </p:cNvPr>
            <p:cNvSpPr/>
            <p:nvPr/>
          </p:nvSpPr>
          <p:spPr>
            <a:xfrm>
              <a:off x="7420946" y="2565414"/>
              <a:ext cx="1076073" cy="508243"/>
            </a:xfrm>
            <a:prstGeom prst="foldedCorner">
              <a:avLst>
                <a:gd name="adj" fmla="val 1666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Verbale </a:t>
              </a:r>
            </a:p>
          </p:txBody>
        </p:sp>
        <p:cxnSp>
          <p:nvCxnSpPr>
            <p:cNvPr id="49" name="Connettore 2 15">
              <a:extLst>
                <a:ext uri="{FF2B5EF4-FFF2-40B4-BE49-F238E27FC236}">
                  <a16:creationId xmlns:a16="http://schemas.microsoft.com/office/drawing/2014/main" id="{83BC5164-1A7C-4762-AF8F-F859190B8571}"/>
                </a:ext>
              </a:extLst>
            </p:cNvPr>
            <p:cNvCxnSpPr/>
            <p:nvPr/>
          </p:nvCxnSpPr>
          <p:spPr>
            <a:xfrm flipV="1">
              <a:off x="6999634" y="2817000"/>
              <a:ext cx="421312" cy="289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895ADEA-207C-413A-9607-8DFCF307BDF8}"/>
                </a:ext>
              </a:extLst>
            </p:cNvPr>
            <p:cNvSpPr/>
            <p:nvPr/>
          </p:nvSpPr>
          <p:spPr>
            <a:xfrm>
              <a:off x="5249733" y="3633739"/>
              <a:ext cx="1756800" cy="7481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Ricezione esito controlli ed eventuale avvio del processo di recupero</a:t>
              </a:r>
            </a:p>
          </p:txBody>
        </p:sp>
        <p:sp>
          <p:nvSpPr>
            <p:cNvPr id="38" name="Rectangle 17">
              <a:extLst>
                <a:ext uri="{FF2B5EF4-FFF2-40B4-BE49-F238E27FC236}">
                  <a16:creationId xmlns:a16="http://schemas.microsoft.com/office/drawing/2014/main" id="{6D78FDCB-7F39-496C-AF2C-B4061F370FAB}"/>
                </a:ext>
              </a:extLst>
            </p:cNvPr>
            <p:cNvSpPr/>
            <p:nvPr/>
          </p:nvSpPr>
          <p:spPr>
            <a:xfrm>
              <a:off x="5249733" y="3430017"/>
              <a:ext cx="1756800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Soggetto erogatore</a:t>
              </a:r>
            </a:p>
          </p:txBody>
        </p:sp>
        <p:cxnSp>
          <p:nvCxnSpPr>
            <p:cNvPr id="40" name="Straight Arrow Connector 10">
              <a:extLst>
                <a:ext uri="{FF2B5EF4-FFF2-40B4-BE49-F238E27FC236}">
                  <a16:creationId xmlns:a16="http://schemas.microsoft.com/office/drawing/2014/main" id="{A994969F-DA9A-40F2-A389-DBAC896BBA5F}"/>
                </a:ext>
              </a:extLst>
            </p:cNvPr>
            <p:cNvCxnSpPr>
              <a:cxnSpLocks/>
              <a:endCxn id="32" idx="0"/>
            </p:cNvCxnSpPr>
            <p:nvPr/>
          </p:nvCxnSpPr>
          <p:spPr>
            <a:xfrm>
              <a:off x="6125842" y="4381921"/>
              <a:ext cx="2292" cy="1400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or: Elbow 40">
              <a:extLst>
                <a:ext uri="{FF2B5EF4-FFF2-40B4-BE49-F238E27FC236}">
                  <a16:creationId xmlns:a16="http://schemas.microsoft.com/office/drawing/2014/main" id="{C8FBD77D-3BFF-4FD7-818B-6ACA7D720CDA}"/>
                </a:ext>
              </a:extLst>
            </p:cNvPr>
            <p:cNvCxnSpPr>
              <a:cxnSpLocks/>
              <a:stCxn id="32" idx="1"/>
            </p:cNvCxnSpPr>
            <p:nvPr/>
          </p:nvCxnSpPr>
          <p:spPr>
            <a:xfrm rot="10800000" flipV="1">
              <a:off x="5031521" y="4803547"/>
              <a:ext cx="363637" cy="549863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CF65CDC-6EC7-453B-A5BE-09D1F44F93C0}"/>
                </a:ext>
              </a:extLst>
            </p:cNvPr>
            <p:cNvSpPr/>
            <p:nvPr/>
          </p:nvSpPr>
          <p:spPr>
            <a:xfrm>
              <a:off x="6861109" y="5311128"/>
              <a:ext cx="1756800" cy="7481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Attivazione procedura di riscossione coattiva</a:t>
              </a:r>
            </a:p>
          </p:txBody>
        </p:sp>
        <p:sp>
          <p:nvSpPr>
            <p:cNvPr id="50" name="Rectangle 17">
              <a:extLst>
                <a:ext uri="{FF2B5EF4-FFF2-40B4-BE49-F238E27FC236}">
                  <a16:creationId xmlns:a16="http://schemas.microsoft.com/office/drawing/2014/main" id="{7B15A75C-B647-4970-B792-311422C91BA9}"/>
                </a:ext>
              </a:extLst>
            </p:cNvPr>
            <p:cNvSpPr/>
            <p:nvPr/>
          </p:nvSpPr>
          <p:spPr>
            <a:xfrm>
              <a:off x="6861109" y="5107406"/>
              <a:ext cx="1756800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1" name="Connector: Elbow 50">
              <a:extLst>
                <a:ext uri="{FF2B5EF4-FFF2-40B4-BE49-F238E27FC236}">
                  <a16:creationId xmlns:a16="http://schemas.microsoft.com/office/drawing/2014/main" id="{328B5622-9834-4007-BC10-82A87C32CA9A}"/>
                </a:ext>
              </a:extLst>
            </p:cNvPr>
            <p:cNvCxnSpPr>
              <a:cxnSpLocks/>
              <a:stCxn id="32" idx="3"/>
              <a:endCxn id="50" idx="0"/>
            </p:cNvCxnSpPr>
            <p:nvPr/>
          </p:nvCxnSpPr>
          <p:spPr>
            <a:xfrm>
              <a:off x="6861110" y="4803548"/>
              <a:ext cx="878399" cy="303858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2" name="Graphic 40" descr="Close">
              <a:extLst>
                <a:ext uri="{FF2B5EF4-FFF2-40B4-BE49-F238E27FC236}">
                  <a16:creationId xmlns:a16="http://schemas.microsoft.com/office/drawing/2014/main" id="{0571A2AD-A015-4795-95D6-E2A8E395E4B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451509" y="4534618"/>
              <a:ext cx="288000" cy="28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4185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ttangolo 44"/>
          <p:cNvSpPr/>
          <p:nvPr/>
        </p:nvSpPr>
        <p:spPr>
          <a:xfrm>
            <a:off x="0" y="0"/>
            <a:ext cx="3798930" cy="1199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la valutazione delle irregolarità</a:t>
            </a:r>
          </a:p>
          <a:p>
            <a:pPr algn="ctr"/>
            <a:r>
              <a:rPr lang="it-IT" dirty="0"/>
              <a:t>(Diagramma par. 4.1.5)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144AF2-3480-4D10-9067-7874A17B0AE2}"/>
              </a:ext>
            </a:extLst>
          </p:cNvPr>
          <p:cNvGrpSpPr/>
          <p:nvPr/>
        </p:nvGrpSpPr>
        <p:grpSpPr>
          <a:xfrm>
            <a:off x="4930137" y="1948084"/>
            <a:ext cx="3096366" cy="2861503"/>
            <a:chOff x="4930137" y="1948084"/>
            <a:chExt cx="3096366" cy="286150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4930137" y="2492375"/>
              <a:ext cx="1756800" cy="17809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1893" y="1948084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</p:cNvCxnSpPr>
            <p:nvPr/>
          </p:nvCxnSpPr>
          <p:spPr>
            <a:xfrm>
              <a:off x="5808537" y="2373108"/>
              <a:ext cx="1" cy="1192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4930137" y="2670760"/>
              <a:ext cx="1756800" cy="58273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Comunicazione delle procedure di recupero avviate, gli importi recuperati o non recuperabili</a:t>
              </a:r>
            </a:p>
          </p:txBody>
        </p:sp>
        <p:pic>
          <p:nvPicPr>
            <p:cNvPr id="47" name="Picture 2" descr="Risultati immagini per fine png scacchi">
              <a:extLst>
                <a:ext uri="{FF2B5EF4-FFF2-40B4-BE49-F238E27FC236}">
                  <a16:creationId xmlns:a16="http://schemas.microsoft.com/office/drawing/2014/main" id="{416CE937-2D1C-41B5-905F-E6751C2158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9274" y="4432286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0" name="Straight Arrow Connector 10">
              <a:extLst>
                <a:ext uri="{FF2B5EF4-FFF2-40B4-BE49-F238E27FC236}">
                  <a16:creationId xmlns:a16="http://schemas.microsoft.com/office/drawing/2014/main" id="{EC0E8713-44A9-4A8B-88EF-E93BEFC7DAF5}"/>
                </a:ext>
              </a:extLst>
            </p:cNvPr>
            <p:cNvCxnSpPr>
              <a:cxnSpLocks/>
            </p:cNvCxnSpPr>
            <p:nvPr/>
          </p:nvCxnSpPr>
          <p:spPr>
            <a:xfrm>
              <a:off x="5808537" y="3253490"/>
              <a:ext cx="0" cy="2352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E99E4F2-E452-4086-8C19-2130E720E488}"/>
                </a:ext>
              </a:extLst>
            </p:cNvPr>
            <p:cNvSpPr/>
            <p:nvPr/>
          </p:nvSpPr>
          <p:spPr>
            <a:xfrm>
              <a:off x="4930137" y="3488774"/>
              <a:ext cx="1756800" cy="17809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AdC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4">
              <a:extLst>
                <a:ext uri="{FF2B5EF4-FFF2-40B4-BE49-F238E27FC236}">
                  <a16:creationId xmlns:a16="http://schemas.microsoft.com/office/drawing/2014/main" id="{CE58AE8B-3CC3-43FD-85BA-6AB2AF693988}"/>
                </a:ext>
              </a:extLst>
            </p:cNvPr>
            <p:cNvSpPr/>
            <p:nvPr/>
          </p:nvSpPr>
          <p:spPr>
            <a:xfrm>
              <a:off x="4930137" y="3667159"/>
              <a:ext cx="1756800" cy="58273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Aggiornamento del proprio registro dei recuperi</a:t>
              </a:r>
            </a:p>
          </p:txBody>
        </p:sp>
        <p:cxnSp>
          <p:nvCxnSpPr>
            <p:cNvPr id="30" name="Straight Arrow Connector 10">
              <a:extLst>
                <a:ext uri="{FF2B5EF4-FFF2-40B4-BE49-F238E27FC236}">
                  <a16:creationId xmlns:a16="http://schemas.microsoft.com/office/drawing/2014/main" id="{277FB431-D52F-421B-9E11-718C79D7467A}"/>
                </a:ext>
              </a:extLst>
            </p:cNvPr>
            <p:cNvCxnSpPr>
              <a:cxnSpLocks/>
              <a:stCxn id="24" idx="2"/>
              <a:endCxn id="47" idx="0"/>
            </p:cNvCxnSpPr>
            <p:nvPr/>
          </p:nvCxnSpPr>
          <p:spPr>
            <a:xfrm>
              <a:off x="5808537" y="4249889"/>
              <a:ext cx="1" cy="18239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: Folded Corner 26">
              <a:extLst>
                <a:ext uri="{FF2B5EF4-FFF2-40B4-BE49-F238E27FC236}">
                  <a16:creationId xmlns:a16="http://schemas.microsoft.com/office/drawing/2014/main" id="{672EECFB-F34E-48DA-8541-C7774477A31B}"/>
                </a:ext>
              </a:extLst>
            </p:cNvPr>
            <p:cNvSpPr/>
            <p:nvPr/>
          </p:nvSpPr>
          <p:spPr>
            <a:xfrm>
              <a:off x="6950430" y="2713158"/>
              <a:ext cx="1076073" cy="508243"/>
            </a:xfrm>
            <a:prstGeom prst="foldedCorner">
              <a:avLst>
                <a:gd name="adj" fmla="val 1666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Comunicazione</a:t>
              </a:r>
            </a:p>
          </p:txBody>
        </p:sp>
        <p:cxnSp>
          <p:nvCxnSpPr>
            <p:cNvPr id="37" name="Connettore 2 15">
              <a:extLst>
                <a:ext uri="{FF2B5EF4-FFF2-40B4-BE49-F238E27FC236}">
                  <a16:creationId xmlns:a16="http://schemas.microsoft.com/office/drawing/2014/main" id="{5C2A1648-6811-4A66-B268-117F07898C73}"/>
                </a:ext>
              </a:extLst>
            </p:cNvPr>
            <p:cNvCxnSpPr>
              <a:cxnSpLocks/>
              <a:stCxn id="135" idx="3"/>
            </p:cNvCxnSpPr>
            <p:nvPr/>
          </p:nvCxnSpPr>
          <p:spPr>
            <a:xfrm>
              <a:off x="6686937" y="2962125"/>
              <a:ext cx="263493" cy="26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: Folded Corner 26">
              <a:extLst>
                <a:ext uri="{FF2B5EF4-FFF2-40B4-BE49-F238E27FC236}">
                  <a16:creationId xmlns:a16="http://schemas.microsoft.com/office/drawing/2014/main" id="{18D3D9EC-087E-4858-B4B2-1BE520420BB4}"/>
                </a:ext>
              </a:extLst>
            </p:cNvPr>
            <p:cNvSpPr/>
            <p:nvPr/>
          </p:nvSpPr>
          <p:spPr>
            <a:xfrm>
              <a:off x="6950430" y="3695725"/>
              <a:ext cx="1076073" cy="508243"/>
            </a:xfrm>
            <a:prstGeom prst="foldedCorner">
              <a:avLst>
                <a:gd name="adj" fmla="val 1666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Aggiornamento registro</a:t>
              </a:r>
            </a:p>
          </p:txBody>
        </p:sp>
        <p:cxnSp>
          <p:nvCxnSpPr>
            <p:cNvPr id="44" name="Connettore 2 15">
              <a:extLst>
                <a:ext uri="{FF2B5EF4-FFF2-40B4-BE49-F238E27FC236}">
                  <a16:creationId xmlns:a16="http://schemas.microsoft.com/office/drawing/2014/main" id="{E3E8D420-0AB9-42E3-A6D8-504E3716094C}"/>
                </a:ext>
              </a:extLst>
            </p:cNvPr>
            <p:cNvCxnSpPr>
              <a:cxnSpLocks/>
            </p:cNvCxnSpPr>
            <p:nvPr/>
          </p:nvCxnSpPr>
          <p:spPr>
            <a:xfrm>
              <a:off x="6686937" y="3944692"/>
              <a:ext cx="263493" cy="26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0864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ttangolo 44"/>
          <p:cNvSpPr/>
          <p:nvPr/>
        </p:nvSpPr>
        <p:spPr>
          <a:xfrm>
            <a:off x="0" y="0"/>
            <a:ext cx="3798930" cy="1199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la valutazione delle irregolarità</a:t>
            </a:r>
          </a:p>
          <a:p>
            <a:pPr algn="ctr"/>
            <a:r>
              <a:rPr lang="it-IT" dirty="0"/>
              <a:t>(Diagramma par. 4.2)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E9AC7E-36BD-4A76-98AC-8DA1D9321505}"/>
              </a:ext>
            </a:extLst>
          </p:cNvPr>
          <p:cNvSpPr/>
          <p:nvPr/>
        </p:nvSpPr>
        <p:spPr>
          <a:xfrm>
            <a:off x="5249733" y="743474"/>
            <a:ext cx="1756800" cy="178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 dirty="0">
                <a:latin typeface="Arial" panose="020B0604020202020204" pitchFamily="34" charset="0"/>
                <a:cs typeface="Arial" panose="020B0604020202020204" pitchFamily="34" charset="0"/>
              </a:rPr>
              <a:t>OI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B03324A-B54D-4F8A-ACEF-6EC2A3006E7C}"/>
              </a:ext>
            </a:extLst>
          </p:cNvPr>
          <p:cNvSpPr/>
          <p:nvPr/>
        </p:nvSpPr>
        <p:spPr>
          <a:xfrm>
            <a:off x="5249733" y="1974303"/>
            <a:ext cx="1756800" cy="7481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 della presenza dei requisiti ai fini della notifica alla CE, compilazione e invio della scheda OLAF all’</a:t>
            </a:r>
            <a:r>
              <a:rPr lang="it-IT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AdG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586275A4-69DE-4464-9956-ECC70AEF63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1489" y="190919"/>
            <a:ext cx="433288" cy="433288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A54E53A-8182-451E-A6C8-518B294B4378}"/>
              </a:ext>
            </a:extLst>
          </p:cNvPr>
          <p:cNvCxnSpPr>
            <a:cxnSpLocks/>
          </p:cNvCxnSpPr>
          <p:nvPr/>
        </p:nvCxnSpPr>
        <p:spPr>
          <a:xfrm>
            <a:off x="6128133" y="624207"/>
            <a:ext cx="1" cy="119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17">
            <a:extLst>
              <a:ext uri="{FF2B5EF4-FFF2-40B4-BE49-F238E27FC236}">
                <a16:creationId xmlns:a16="http://schemas.microsoft.com/office/drawing/2014/main" id="{13D8105E-447D-44F3-AE33-65685A1A59C2}"/>
              </a:ext>
            </a:extLst>
          </p:cNvPr>
          <p:cNvSpPr/>
          <p:nvPr/>
        </p:nvSpPr>
        <p:spPr>
          <a:xfrm>
            <a:off x="5249733" y="1770581"/>
            <a:ext cx="1756800" cy="213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AdG</a:t>
            </a:r>
            <a:r>
              <a:rPr lang="it-IT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5" name="Rectangle 4">
            <a:extLst>
              <a:ext uri="{FF2B5EF4-FFF2-40B4-BE49-F238E27FC236}">
                <a16:creationId xmlns:a16="http://schemas.microsoft.com/office/drawing/2014/main" id="{F09F0A3B-215E-4658-BD60-72696D31A73F}"/>
              </a:ext>
            </a:extLst>
          </p:cNvPr>
          <p:cNvSpPr/>
          <p:nvPr/>
        </p:nvSpPr>
        <p:spPr>
          <a:xfrm>
            <a:off x="5249733" y="921859"/>
            <a:ext cx="1756800" cy="5827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dell’irregolarità potenziale segnalata dall’organismo di controllo </a:t>
            </a:r>
          </a:p>
        </p:txBody>
      </p:sp>
      <p:cxnSp>
        <p:nvCxnSpPr>
          <p:cNvPr id="82" name="Straight Arrow Connector 10">
            <a:extLst>
              <a:ext uri="{FF2B5EF4-FFF2-40B4-BE49-F238E27FC236}">
                <a16:creationId xmlns:a16="http://schemas.microsoft.com/office/drawing/2014/main" id="{AC58A143-8F22-4B77-B549-CBD678BF4A92}"/>
              </a:ext>
            </a:extLst>
          </p:cNvPr>
          <p:cNvCxnSpPr>
            <a:cxnSpLocks/>
          </p:cNvCxnSpPr>
          <p:nvPr/>
        </p:nvCxnSpPr>
        <p:spPr>
          <a:xfrm>
            <a:off x="6125842" y="2722485"/>
            <a:ext cx="4583" cy="248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: Folded Corner 26">
            <a:extLst>
              <a:ext uri="{FF2B5EF4-FFF2-40B4-BE49-F238E27FC236}">
                <a16:creationId xmlns:a16="http://schemas.microsoft.com/office/drawing/2014/main" id="{CC098CB0-C178-49BC-BAC8-2CB15A59C1AC}"/>
              </a:ext>
            </a:extLst>
          </p:cNvPr>
          <p:cNvSpPr/>
          <p:nvPr/>
        </p:nvSpPr>
        <p:spPr>
          <a:xfrm>
            <a:off x="7256983" y="960901"/>
            <a:ext cx="1065023" cy="523782"/>
          </a:xfrm>
          <a:prstGeom prst="foldedCorne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Scheda OLAF </a:t>
            </a:r>
          </a:p>
        </p:txBody>
      </p:sp>
      <p:cxnSp>
        <p:nvCxnSpPr>
          <p:cNvPr id="88" name="Connettore 2 87"/>
          <p:cNvCxnSpPr>
            <a:cxnSpLocks/>
            <a:stCxn id="135" idx="3"/>
            <a:endCxn id="87" idx="1"/>
          </p:cNvCxnSpPr>
          <p:nvPr/>
        </p:nvCxnSpPr>
        <p:spPr>
          <a:xfrm>
            <a:off x="7006533" y="1213224"/>
            <a:ext cx="250450" cy="9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3FCCECE-D673-410A-A2B4-6CDC6527C784}"/>
              </a:ext>
            </a:extLst>
          </p:cNvPr>
          <p:cNvSpPr/>
          <p:nvPr/>
        </p:nvSpPr>
        <p:spPr>
          <a:xfrm>
            <a:off x="5249733" y="4215100"/>
            <a:ext cx="1756800" cy="486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Trasmissione della Scheda OLAF alla CE </a:t>
            </a:r>
          </a:p>
        </p:txBody>
      </p:sp>
      <p:sp>
        <p:nvSpPr>
          <p:cNvPr id="32" name="Decisione 12">
            <a:extLst>
              <a:ext uri="{FF2B5EF4-FFF2-40B4-BE49-F238E27FC236}">
                <a16:creationId xmlns:a16="http://schemas.microsoft.com/office/drawing/2014/main" id="{F90410AA-EFC2-4235-9F45-856D1D4A539E}"/>
              </a:ext>
            </a:extLst>
          </p:cNvPr>
          <p:cNvSpPr/>
          <p:nvPr/>
        </p:nvSpPr>
        <p:spPr>
          <a:xfrm>
            <a:off x="5395157" y="2971379"/>
            <a:ext cx="1465953" cy="563153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Scheda OLAF completa?</a:t>
            </a:r>
          </a:p>
        </p:txBody>
      </p:sp>
      <p:cxnSp>
        <p:nvCxnSpPr>
          <p:cNvPr id="34" name="Straight Arrow Connector 10">
            <a:extLst>
              <a:ext uri="{FF2B5EF4-FFF2-40B4-BE49-F238E27FC236}">
                <a16:creationId xmlns:a16="http://schemas.microsoft.com/office/drawing/2014/main" id="{5861D147-AAA0-473F-9BA4-1717DF4AFF03}"/>
              </a:ext>
            </a:extLst>
          </p:cNvPr>
          <p:cNvCxnSpPr>
            <a:cxnSpLocks/>
          </p:cNvCxnSpPr>
          <p:nvPr/>
        </p:nvCxnSpPr>
        <p:spPr>
          <a:xfrm>
            <a:off x="6125843" y="3534532"/>
            <a:ext cx="4581" cy="476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15">
            <a:extLst>
              <a:ext uri="{FF2B5EF4-FFF2-40B4-BE49-F238E27FC236}">
                <a16:creationId xmlns:a16="http://schemas.microsoft.com/office/drawing/2014/main" id="{83BC5164-1A7C-4762-AF8F-F859190B8571}"/>
              </a:ext>
            </a:extLst>
          </p:cNvPr>
          <p:cNvCxnSpPr>
            <a:stCxn id="32" idx="3"/>
            <a:endCxn id="40" idx="1"/>
          </p:cNvCxnSpPr>
          <p:nvPr/>
        </p:nvCxnSpPr>
        <p:spPr>
          <a:xfrm flipV="1">
            <a:off x="6861110" y="3250063"/>
            <a:ext cx="421312" cy="28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17">
            <a:extLst>
              <a:ext uri="{FF2B5EF4-FFF2-40B4-BE49-F238E27FC236}">
                <a16:creationId xmlns:a16="http://schemas.microsoft.com/office/drawing/2014/main" id="{41F01552-2EEB-4DA4-824C-DD517FA9C82C}"/>
              </a:ext>
            </a:extLst>
          </p:cNvPr>
          <p:cNvSpPr/>
          <p:nvPr/>
        </p:nvSpPr>
        <p:spPr>
          <a:xfrm>
            <a:off x="5249733" y="4011378"/>
            <a:ext cx="1756800" cy="213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AdG</a:t>
            </a:r>
            <a:r>
              <a:rPr lang="it-IT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9" name="Graphic 38" descr="Checkmark">
            <a:extLst>
              <a:ext uri="{FF2B5EF4-FFF2-40B4-BE49-F238E27FC236}">
                <a16:creationId xmlns:a16="http://schemas.microsoft.com/office/drawing/2014/main" id="{1E1D802A-4C78-4013-A5D0-B32A8A9FB4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26012" y="3572906"/>
            <a:ext cx="288000" cy="288000"/>
          </a:xfrm>
          <a:prstGeom prst="rect">
            <a:avLst/>
          </a:prstGeom>
        </p:spPr>
      </p:pic>
      <p:sp>
        <p:nvSpPr>
          <p:cNvPr id="40" name="Rectangle 4">
            <a:extLst>
              <a:ext uri="{FF2B5EF4-FFF2-40B4-BE49-F238E27FC236}">
                <a16:creationId xmlns:a16="http://schemas.microsoft.com/office/drawing/2014/main" id="{5C90E559-8C72-455F-A6D3-43DB91E9DBA8}"/>
              </a:ext>
            </a:extLst>
          </p:cNvPr>
          <p:cNvSpPr/>
          <p:nvPr/>
        </p:nvSpPr>
        <p:spPr>
          <a:xfrm>
            <a:off x="7282422" y="2984376"/>
            <a:ext cx="1756800" cy="5313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Predisposizione della integrazione/rimodulazione della Scheda e invio all’</a:t>
            </a:r>
            <a:r>
              <a:rPr lang="it-IT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AdG</a:t>
            </a:r>
            <a:endParaRPr lang="it-IT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17">
            <a:extLst>
              <a:ext uri="{FF2B5EF4-FFF2-40B4-BE49-F238E27FC236}">
                <a16:creationId xmlns:a16="http://schemas.microsoft.com/office/drawing/2014/main" id="{EC97BEB6-E4BF-4132-9AEF-174EC5EFD04D}"/>
              </a:ext>
            </a:extLst>
          </p:cNvPr>
          <p:cNvSpPr/>
          <p:nvPr/>
        </p:nvSpPr>
        <p:spPr>
          <a:xfrm>
            <a:off x="7282422" y="2828082"/>
            <a:ext cx="1756800" cy="1779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 dirty="0">
                <a:latin typeface="Arial" panose="020B0604020202020204" pitchFamily="34" charset="0"/>
                <a:cs typeface="Arial" panose="020B0604020202020204" pitchFamily="34" charset="0"/>
              </a:rPr>
              <a:t>OI </a:t>
            </a:r>
          </a:p>
        </p:txBody>
      </p:sp>
      <p:pic>
        <p:nvPicPr>
          <p:cNvPr id="42" name="Graphic 40" descr="Close">
            <a:extLst>
              <a:ext uri="{FF2B5EF4-FFF2-40B4-BE49-F238E27FC236}">
                <a16:creationId xmlns:a16="http://schemas.microsoft.com/office/drawing/2014/main" id="{6786A9B2-8A76-4E67-98E3-C5D983D58E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43828" y="2938757"/>
            <a:ext cx="288000" cy="288000"/>
          </a:xfrm>
          <a:prstGeom prst="rect">
            <a:avLst/>
          </a:prstGeom>
        </p:spPr>
      </p:pic>
      <p:cxnSp>
        <p:nvCxnSpPr>
          <p:cNvPr id="43" name="Straight Arrow Connector 10">
            <a:extLst>
              <a:ext uri="{FF2B5EF4-FFF2-40B4-BE49-F238E27FC236}">
                <a16:creationId xmlns:a16="http://schemas.microsoft.com/office/drawing/2014/main" id="{4B16EAA3-13EC-4B9A-88FB-460C2D8B08AF}"/>
              </a:ext>
            </a:extLst>
          </p:cNvPr>
          <p:cNvCxnSpPr>
            <a:cxnSpLocks/>
          </p:cNvCxnSpPr>
          <p:nvPr/>
        </p:nvCxnSpPr>
        <p:spPr>
          <a:xfrm>
            <a:off x="6125842" y="4701288"/>
            <a:ext cx="4582" cy="374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: Folded Corner 26">
            <a:extLst>
              <a:ext uri="{FF2B5EF4-FFF2-40B4-BE49-F238E27FC236}">
                <a16:creationId xmlns:a16="http://schemas.microsoft.com/office/drawing/2014/main" id="{ADF7218F-59C4-4F39-89F1-E799D588BF33}"/>
              </a:ext>
            </a:extLst>
          </p:cNvPr>
          <p:cNvSpPr/>
          <p:nvPr/>
        </p:nvSpPr>
        <p:spPr>
          <a:xfrm>
            <a:off x="7282422" y="4196303"/>
            <a:ext cx="1065023" cy="523782"/>
          </a:xfrm>
          <a:prstGeom prst="foldedCorne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Scheda OLAF </a:t>
            </a:r>
          </a:p>
        </p:txBody>
      </p:sp>
      <p:cxnSp>
        <p:nvCxnSpPr>
          <p:cNvPr id="46" name="Connettore 2 87">
            <a:extLst>
              <a:ext uri="{FF2B5EF4-FFF2-40B4-BE49-F238E27FC236}">
                <a16:creationId xmlns:a16="http://schemas.microsoft.com/office/drawing/2014/main" id="{32621699-6A06-442D-BE5E-4A217A3DF8F9}"/>
              </a:ext>
            </a:extLst>
          </p:cNvPr>
          <p:cNvCxnSpPr>
            <a:cxnSpLocks/>
            <a:stCxn id="27" idx="3"/>
            <a:endCxn id="44" idx="1"/>
          </p:cNvCxnSpPr>
          <p:nvPr/>
        </p:nvCxnSpPr>
        <p:spPr>
          <a:xfrm>
            <a:off x="7006533" y="4458194"/>
            <a:ext cx="2758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2" descr="Risultati immagini per fine png scacchi">
            <a:extLst>
              <a:ext uri="{FF2B5EF4-FFF2-40B4-BE49-F238E27FC236}">
                <a16:creationId xmlns:a16="http://schemas.microsoft.com/office/drawing/2014/main" id="{416CE937-2D1C-41B5-905F-E6751C215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870" y="6167336"/>
            <a:ext cx="538527" cy="37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Rectangle: Folded Corner 26">
            <a:extLst>
              <a:ext uri="{FF2B5EF4-FFF2-40B4-BE49-F238E27FC236}">
                <a16:creationId xmlns:a16="http://schemas.microsoft.com/office/drawing/2014/main" id="{00D60E63-AF32-4B84-8B49-94711022F6D2}"/>
              </a:ext>
            </a:extLst>
          </p:cNvPr>
          <p:cNvSpPr/>
          <p:nvPr/>
        </p:nvSpPr>
        <p:spPr>
          <a:xfrm>
            <a:off x="3963283" y="2106776"/>
            <a:ext cx="1065023" cy="523782"/>
          </a:xfrm>
          <a:prstGeom prst="foldedCorne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Scheda OLAF </a:t>
            </a:r>
          </a:p>
        </p:txBody>
      </p:sp>
      <p:cxnSp>
        <p:nvCxnSpPr>
          <p:cNvPr id="51" name="Connettore 2 87">
            <a:extLst>
              <a:ext uri="{FF2B5EF4-FFF2-40B4-BE49-F238E27FC236}">
                <a16:creationId xmlns:a16="http://schemas.microsoft.com/office/drawing/2014/main" id="{5E53C5D1-66E5-45CE-BEE5-0B56E68014AD}"/>
              </a:ext>
            </a:extLst>
          </p:cNvPr>
          <p:cNvCxnSpPr>
            <a:cxnSpLocks/>
            <a:stCxn id="50" idx="3"/>
          </p:cNvCxnSpPr>
          <p:nvPr/>
        </p:nvCxnSpPr>
        <p:spPr>
          <a:xfrm>
            <a:off x="5028306" y="2368667"/>
            <a:ext cx="226009" cy="2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: Folded Corner 26">
            <a:extLst>
              <a:ext uri="{FF2B5EF4-FFF2-40B4-BE49-F238E27FC236}">
                <a16:creationId xmlns:a16="http://schemas.microsoft.com/office/drawing/2014/main" id="{AE383A3F-E8B4-47A8-8ADA-DD22BDB54B16}"/>
              </a:ext>
            </a:extLst>
          </p:cNvPr>
          <p:cNvSpPr/>
          <p:nvPr/>
        </p:nvSpPr>
        <p:spPr>
          <a:xfrm>
            <a:off x="9308486" y="2985015"/>
            <a:ext cx="1065023" cy="523782"/>
          </a:xfrm>
          <a:prstGeom prst="foldedCorne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Integrazione/</a:t>
            </a:r>
          </a:p>
          <a:p>
            <a:pPr algn="ctr"/>
            <a:r>
              <a:rPr lang="it-IT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riformulazione Scheda OLAF </a:t>
            </a:r>
          </a:p>
        </p:txBody>
      </p:sp>
      <p:cxnSp>
        <p:nvCxnSpPr>
          <p:cNvPr id="53" name="Connettore 2 87">
            <a:extLst>
              <a:ext uri="{FF2B5EF4-FFF2-40B4-BE49-F238E27FC236}">
                <a16:creationId xmlns:a16="http://schemas.microsoft.com/office/drawing/2014/main" id="{16C85D89-B320-450F-968D-52DF3E798387}"/>
              </a:ext>
            </a:extLst>
          </p:cNvPr>
          <p:cNvCxnSpPr>
            <a:cxnSpLocks/>
            <a:stCxn id="40" idx="3"/>
            <a:endCxn id="52" idx="1"/>
          </p:cNvCxnSpPr>
          <p:nvPr/>
        </p:nvCxnSpPr>
        <p:spPr>
          <a:xfrm flipV="1">
            <a:off x="9039222" y="3246906"/>
            <a:ext cx="269264" cy="3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4 117">
            <a:extLst>
              <a:ext uri="{FF2B5EF4-FFF2-40B4-BE49-F238E27FC236}">
                <a16:creationId xmlns:a16="http://schemas.microsoft.com/office/drawing/2014/main" id="{CBD2726D-403D-4BC7-8F9A-86F541984F24}"/>
              </a:ext>
            </a:extLst>
          </p:cNvPr>
          <p:cNvCxnSpPr>
            <a:cxnSpLocks/>
            <a:stCxn id="40" idx="2"/>
            <a:endCxn id="37" idx="0"/>
          </p:cNvCxnSpPr>
          <p:nvPr/>
        </p:nvCxnSpPr>
        <p:spPr>
          <a:xfrm rot="5400000">
            <a:off x="6896664" y="2747220"/>
            <a:ext cx="495628" cy="203268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8C8FD793-AB70-43C7-9C15-473CC5670A4F}"/>
              </a:ext>
            </a:extLst>
          </p:cNvPr>
          <p:cNvSpPr/>
          <p:nvPr/>
        </p:nvSpPr>
        <p:spPr>
          <a:xfrm>
            <a:off x="5249733" y="5279727"/>
            <a:ext cx="1756800" cy="486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Registrazione del SI FEG dell’irregolarità accertata</a:t>
            </a:r>
          </a:p>
        </p:txBody>
      </p:sp>
      <p:sp>
        <p:nvSpPr>
          <p:cNvPr id="56" name="Rectangle 17">
            <a:extLst>
              <a:ext uri="{FF2B5EF4-FFF2-40B4-BE49-F238E27FC236}">
                <a16:creationId xmlns:a16="http://schemas.microsoft.com/office/drawing/2014/main" id="{C99F66D6-3FF5-49B5-9C2B-49FE57F3D3A6}"/>
              </a:ext>
            </a:extLst>
          </p:cNvPr>
          <p:cNvSpPr/>
          <p:nvPr/>
        </p:nvSpPr>
        <p:spPr>
          <a:xfrm>
            <a:off x="5249733" y="5076005"/>
            <a:ext cx="1756800" cy="213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AdG</a:t>
            </a:r>
            <a:r>
              <a:rPr lang="it-IT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7" name="Straight Arrow Connector 10">
            <a:extLst>
              <a:ext uri="{FF2B5EF4-FFF2-40B4-BE49-F238E27FC236}">
                <a16:creationId xmlns:a16="http://schemas.microsoft.com/office/drawing/2014/main" id="{05906430-09B4-4497-9E59-0664B12DA95B}"/>
              </a:ext>
            </a:extLst>
          </p:cNvPr>
          <p:cNvCxnSpPr>
            <a:cxnSpLocks/>
          </p:cNvCxnSpPr>
          <p:nvPr/>
        </p:nvCxnSpPr>
        <p:spPr>
          <a:xfrm>
            <a:off x="6126193" y="5765915"/>
            <a:ext cx="3880" cy="405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87">
            <a:extLst>
              <a:ext uri="{FF2B5EF4-FFF2-40B4-BE49-F238E27FC236}">
                <a16:creationId xmlns:a16="http://schemas.microsoft.com/office/drawing/2014/main" id="{4EC4CEA0-3572-48BE-B876-F7CA3F868D8A}"/>
              </a:ext>
            </a:extLst>
          </p:cNvPr>
          <p:cNvCxnSpPr>
            <a:cxnSpLocks/>
            <a:stCxn id="55" idx="3"/>
          </p:cNvCxnSpPr>
          <p:nvPr/>
        </p:nvCxnSpPr>
        <p:spPr>
          <a:xfrm>
            <a:off x="7006533" y="5522821"/>
            <a:ext cx="2758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ylinder 58">
            <a:extLst>
              <a:ext uri="{FF2B5EF4-FFF2-40B4-BE49-F238E27FC236}">
                <a16:creationId xmlns:a16="http://schemas.microsoft.com/office/drawing/2014/main" id="{1F87237E-72C7-4623-B3F6-508E48CE4C84}"/>
              </a:ext>
            </a:extLst>
          </p:cNvPr>
          <p:cNvSpPr/>
          <p:nvPr/>
        </p:nvSpPr>
        <p:spPr>
          <a:xfrm>
            <a:off x="7296476" y="5141363"/>
            <a:ext cx="864346" cy="74493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latin typeface="Arial" panose="020B0604020202020204" pitchFamily="34" charset="0"/>
                <a:cs typeface="Arial" panose="020B0604020202020204" pitchFamily="34" charset="0"/>
              </a:rPr>
              <a:t>Irregolarità accertata</a:t>
            </a:r>
          </a:p>
        </p:txBody>
      </p:sp>
      <p:cxnSp>
        <p:nvCxnSpPr>
          <p:cNvPr id="60" name="Straight Arrow Connector 10">
            <a:extLst>
              <a:ext uri="{FF2B5EF4-FFF2-40B4-BE49-F238E27FC236}">
                <a16:creationId xmlns:a16="http://schemas.microsoft.com/office/drawing/2014/main" id="{EC0E8713-44A9-4A8B-88EF-E93BEFC7DAF5}"/>
              </a:ext>
            </a:extLst>
          </p:cNvPr>
          <p:cNvCxnSpPr>
            <a:cxnSpLocks/>
          </p:cNvCxnSpPr>
          <p:nvPr/>
        </p:nvCxnSpPr>
        <p:spPr>
          <a:xfrm>
            <a:off x="6128133" y="1504589"/>
            <a:ext cx="0" cy="265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431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il pagamento dell’anticipo (Diagramma 5.1)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3C85146-6A13-4CE8-840B-2B5BD7921331}"/>
              </a:ext>
            </a:extLst>
          </p:cNvPr>
          <p:cNvGrpSpPr/>
          <p:nvPr/>
        </p:nvGrpSpPr>
        <p:grpSpPr>
          <a:xfrm>
            <a:off x="3030276" y="88020"/>
            <a:ext cx="5456630" cy="6403220"/>
            <a:chOff x="3110175" y="73573"/>
            <a:chExt cx="5456630" cy="6403220"/>
          </a:xfrm>
        </p:grpSpPr>
        <p:sp>
          <p:nvSpPr>
            <p:cNvPr id="3" name="Arrow: Down 2">
              <a:extLst>
                <a:ext uri="{FF2B5EF4-FFF2-40B4-BE49-F238E27FC236}">
                  <a16:creationId xmlns:a16="http://schemas.microsoft.com/office/drawing/2014/main" id="{835A35A9-BC10-48CE-8DFE-228E6FAE20EB}"/>
                </a:ext>
              </a:extLst>
            </p:cNvPr>
            <p:cNvSpPr/>
            <p:nvPr/>
          </p:nvSpPr>
          <p:spPr>
            <a:xfrm>
              <a:off x="4305090" y="486945"/>
              <a:ext cx="1285413" cy="5060272"/>
            </a:xfrm>
            <a:prstGeom prst="downArrow">
              <a:avLst/>
            </a:prstGeom>
            <a:solidFill>
              <a:srgbClr val="FFE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4981458" y="597355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/OI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4981458" y="810419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Stipula accordo, definizione importo dell’anticipo e comunicazione del c/c dell’OI</a:t>
              </a:r>
            </a:p>
          </p:txBody>
        </p:sp>
        <p:sp>
          <p:nvSpPr>
            <p:cNvPr id="6" name="Rectangle: Folded Corner 5">
              <a:extLst>
                <a:ext uri="{FF2B5EF4-FFF2-40B4-BE49-F238E27FC236}">
                  <a16:creationId xmlns:a16="http://schemas.microsoft.com/office/drawing/2014/main" id="{C29625B0-6016-4932-8E21-1EBACE84D762}"/>
                </a:ext>
              </a:extLst>
            </p:cNvPr>
            <p:cNvSpPr/>
            <p:nvPr/>
          </p:nvSpPr>
          <p:spPr>
            <a:xfrm>
              <a:off x="6956737" y="810419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Accordo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>
              <a:stCxn id="5" idx="3"/>
              <a:endCxn id="6" idx="1"/>
            </p:cNvCxnSpPr>
            <p:nvPr/>
          </p:nvCxnSpPr>
          <p:spPr>
            <a:xfrm>
              <a:off x="6739236" y="1072310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4981458" y="1502875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4981458" y="1715938"/>
              <a:ext cx="1757778" cy="525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Informativa al MEF – IGRUE e, per conoscenza alla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 di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Anpal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sull’accreditamento da parte della CE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5860347" y="1334201"/>
              <a:ext cx="0" cy="168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3703" y="73573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860347" y="506861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D596D1B-B841-416B-8B7A-0327A0DF1BE8}"/>
                </a:ext>
              </a:extLst>
            </p:cNvPr>
            <p:cNvSpPr/>
            <p:nvPr/>
          </p:nvSpPr>
          <p:spPr>
            <a:xfrm>
              <a:off x="4981458" y="5149582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D9AA4CF-51CB-4489-A64C-F563C298CFD5}"/>
                </a:ext>
              </a:extLst>
            </p:cNvPr>
            <p:cNvSpPr/>
            <p:nvPr/>
          </p:nvSpPr>
          <p:spPr>
            <a:xfrm>
              <a:off x="4981458" y="5362646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Registrazione nel SI FEG dei dati sul pagamento del saldo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E5CFCD61-058D-4F1D-9735-FFAE6F960845}"/>
                </a:ext>
              </a:extLst>
            </p:cNvPr>
            <p:cNvCxnSpPr>
              <a:cxnSpLocks/>
              <a:stCxn id="46" idx="2"/>
            </p:cNvCxnSpPr>
            <p:nvPr/>
          </p:nvCxnSpPr>
          <p:spPr>
            <a:xfrm>
              <a:off x="5860347" y="5886428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0" name="Picture 2" descr="Risultati immagini per fine png scacchi">
              <a:extLst>
                <a:ext uri="{FF2B5EF4-FFF2-40B4-BE49-F238E27FC236}">
                  <a16:creationId xmlns:a16="http://schemas.microsoft.com/office/drawing/2014/main" id="{9793FC4F-CB32-46EF-BA79-808759A335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1083" y="6099492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D286D46D-96E6-4DAE-B145-B54C86C66C8C}"/>
                </a:ext>
              </a:extLst>
            </p:cNvPr>
            <p:cNvCxnSpPr>
              <a:cxnSpLocks/>
              <a:stCxn id="41" idx="2"/>
              <a:endCxn id="42" idx="0"/>
            </p:cNvCxnSpPr>
            <p:nvPr/>
          </p:nvCxnSpPr>
          <p:spPr>
            <a:xfrm>
              <a:off x="5860347" y="4961860"/>
              <a:ext cx="0" cy="1877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056FEBF8-1C52-476A-A685-A0A607A61188}"/>
                </a:ext>
              </a:extLst>
            </p:cNvPr>
            <p:cNvCxnSpPr>
              <a:cxnSpLocks/>
            </p:cNvCxnSpPr>
            <p:nvPr/>
          </p:nvCxnSpPr>
          <p:spPr>
            <a:xfrm>
              <a:off x="6739236" y="1978738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84A1E85-933D-4F5C-A1B5-7EFFF24FAEAA}"/>
                </a:ext>
              </a:extLst>
            </p:cNvPr>
            <p:cNvSpPr/>
            <p:nvPr/>
          </p:nvSpPr>
          <p:spPr>
            <a:xfrm>
              <a:off x="4981458" y="4223197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 I </a:t>
              </a:r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Anpal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4BB5029-9FF4-49BC-A597-1D1DA3562241}"/>
                </a:ext>
              </a:extLst>
            </p:cNvPr>
            <p:cNvSpPr/>
            <p:nvPr/>
          </p:nvSpPr>
          <p:spPr>
            <a:xfrm>
              <a:off x="4981458" y="4436260"/>
              <a:ext cx="1757778" cy="525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Trasferimento dell’importo autorizzato sul conto corrente dell’OI</a:t>
              </a: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6D2C0445-EF0B-4A1E-B334-CED3BB1D2771}"/>
                </a:ext>
              </a:extLst>
            </p:cNvPr>
            <p:cNvCxnSpPr>
              <a:cxnSpLocks/>
            </p:cNvCxnSpPr>
            <p:nvPr/>
          </p:nvCxnSpPr>
          <p:spPr>
            <a:xfrm>
              <a:off x="6739236" y="4708580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Cylinder 43">
              <a:extLst>
                <a:ext uri="{FF2B5EF4-FFF2-40B4-BE49-F238E27FC236}">
                  <a16:creationId xmlns:a16="http://schemas.microsoft.com/office/drawing/2014/main" id="{1FD1FD06-19B0-466A-9F78-64CF8F26FE60}"/>
                </a:ext>
              </a:extLst>
            </p:cNvPr>
            <p:cNvSpPr/>
            <p:nvPr/>
          </p:nvSpPr>
          <p:spPr>
            <a:xfrm>
              <a:off x="6956737" y="4317367"/>
              <a:ext cx="864346" cy="64449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Ordinativo di pagamento</a:t>
              </a: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46979DDE-4073-4E70-ABB7-6731C036EC45}"/>
                </a:ext>
              </a:extLst>
            </p:cNvPr>
            <p:cNvCxnSpPr>
              <a:cxnSpLocks/>
              <a:stCxn id="10" idx="2"/>
              <a:endCxn id="25" idx="0"/>
            </p:cNvCxnSpPr>
            <p:nvPr/>
          </p:nvCxnSpPr>
          <p:spPr>
            <a:xfrm>
              <a:off x="5860347" y="2241538"/>
              <a:ext cx="0" cy="1678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: Folded Corner 48">
              <a:extLst>
                <a:ext uri="{FF2B5EF4-FFF2-40B4-BE49-F238E27FC236}">
                  <a16:creationId xmlns:a16="http://schemas.microsoft.com/office/drawing/2014/main" id="{68CA5AD4-CACA-4265-BFAE-F28C694F7F55}"/>
                </a:ext>
              </a:extLst>
            </p:cNvPr>
            <p:cNvSpPr/>
            <p:nvPr/>
          </p:nvSpPr>
          <p:spPr>
            <a:xfrm>
              <a:off x="6956737" y="1717756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Email 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D578005-0BEA-4679-9AFA-C02A5891A6E4}"/>
                </a:ext>
              </a:extLst>
            </p:cNvPr>
            <p:cNvSpPr/>
            <p:nvPr/>
          </p:nvSpPr>
          <p:spPr>
            <a:xfrm>
              <a:off x="4981458" y="2409364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MEF - IGRUE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67939A1-CCF9-47EA-92FD-EDFE57C5FE6F}"/>
                </a:ext>
              </a:extLst>
            </p:cNvPr>
            <p:cNvSpPr/>
            <p:nvPr/>
          </p:nvSpPr>
          <p:spPr>
            <a:xfrm>
              <a:off x="4981458" y="2622427"/>
              <a:ext cx="1757778" cy="525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Creazione apposita linea di destinazione delle risorse su sistema informativo NSF e informa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dell’accredito 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8EDB8D1-0486-4CCC-8221-E47D6BCA0F92}"/>
                </a:ext>
              </a:extLst>
            </p:cNvPr>
            <p:cNvCxnSpPr>
              <a:cxnSpLocks/>
            </p:cNvCxnSpPr>
            <p:nvPr/>
          </p:nvCxnSpPr>
          <p:spPr>
            <a:xfrm>
              <a:off x="6739236" y="2885227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51D4F62-D0C7-43D6-BD6A-885010B543BB}"/>
                </a:ext>
              </a:extLst>
            </p:cNvPr>
            <p:cNvSpPr/>
            <p:nvPr/>
          </p:nvSpPr>
          <p:spPr>
            <a:xfrm>
              <a:off x="3110175" y="2885227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CE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708FB82-A01A-4311-B48A-E7E0E4781508}"/>
                </a:ext>
              </a:extLst>
            </p:cNvPr>
            <p:cNvSpPr/>
            <p:nvPr/>
          </p:nvSpPr>
          <p:spPr>
            <a:xfrm>
              <a:off x="3110175" y="3098290"/>
              <a:ext cx="1757778" cy="525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Accredito quota FEG su conto MEF - IGRUE</a:t>
              </a:r>
            </a:p>
          </p:txBody>
        </p:sp>
        <p:sp>
          <p:nvSpPr>
            <p:cNvPr id="36" name="Cylinder 35">
              <a:extLst>
                <a:ext uri="{FF2B5EF4-FFF2-40B4-BE49-F238E27FC236}">
                  <a16:creationId xmlns:a16="http://schemas.microsoft.com/office/drawing/2014/main" id="{2A64CAB5-5D6C-4432-9E71-428C8CFFBF0F}"/>
                </a:ext>
              </a:extLst>
            </p:cNvPr>
            <p:cNvSpPr/>
            <p:nvPr/>
          </p:nvSpPr>
          <p:spPr>
            <a:xfrm>
              <a:off x="6956737" y="2462013"/>
              <a:ext cx="864346" cy="744935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Linea dedicata al FEG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EC45D64-5F69-4415-AEE0-300B6FC4A7D3}"/>
                </a:ext>
              </a:extLst>
            </p:cNvPr>
            <p:cNvSpPr/>
            <p:nvPr/>
          </p:nvSpPr>
          <p:spPr>
            <a:xfrm>
              <a:off x="4981458" y="3315852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AAF57986-7EE8-4E52-984A-FB280CCB9BE3}"/>
                </a:ext>
              </a:extLst>
            </p:cNvPr>
            <p:cNvSpPr/>
            <p:nvPr/>
          </p:nvSpPr>
          <p:spPr>
            <a:xfrm>
              <a:off x="4981458" y="3528915"/>
              <a:ext cx="1757778" cy="525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Autorizzazione al trasferimento delle risorse alla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I di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Anpal</a:t>
              </a:r>
              <a:endPara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0B295E88-154C-4E77-8189-B51257A414E8}"/>
                </a:ext>
              </a:extLst>
            </p:cNvPr>
            <p:cNvCxnSpPr>
              <a:cxnSpLocks/>
            </p:cNvCxnSpPr>
            <p:nvPr/>
          </p:nvCxnSpPr>
          <p:spPr>
            <a:xfrm>
              <a:off x="6739236" y="3791715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: Folded Corner 44">
              <a:extLst>
                <a:ext uri="{FF2B5EF4-FFF2-40B4-BE49-F238E27FC236}">
                  <a16:creationId xmlns:a16="http://schemas.microsoft.com/office/drawing/2014/main" id="{2CDE2151-31B1-4F56-B68D-F74174D26C36}"/>
                </a:ext>
              </a:extLst>
            </p:cNvPr>
            <p:cNvSpPr/>
            <p:nvPr/>
          </p:nvSpPr>
          <p:spPr>
            <a:xfrm>
              <a:off x="6956737" y="3530733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Email 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28590DE8-9D60-49B1-A5AB-93812C292720}"/>
                </a:ext>
              </a:extLst>
            </p:cNvPr>
            <p:cNvCxnSpPr>
              <a:cxnSpLocks/>
              <a:stCxn id="26" idx="2"/>
              <a:endCxn id="37" idx="0"/>
            </p:cNvCxnSpPr>
            <p:nvPr/>
          </p:nvCxnSpPr>
          <p:spPr>
            <a:xfrm>
              <a:off x="5860347" y="3148027"/>
              <a:ext cx="0" cy="1678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: Folded Corner 50">
              <a:extLst>
                <a:ext uri="{FF2B5EF4-FFF2-40B4-BE49-F238E27FC236}">
                  <a16:creationId xmlns:a16="http://schemas.microsoft.com/office/drawing/2014/main" id="{70EBBC69-F6B8-4E92-9136-12A4A649FED1}"/>
                </a:ext>
              </a:extLst>
            </p:cNvPr>
            <p:cNvSpPr/>
            <p:nvPr/>
          </p:nvSpPr>
          <p:spPr>
            <a:xfrm>
              <a:off x="7510362" y="3017081"/>
              <a:ext cx="1056443" cy="261891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Informativa </a:t>
              </a:r>
              <a:r>
                <a:rPr lang="it-IT" sz="8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EAD966DC-D52B-400C-956D-0FEBC7DFF7A8}"/>
                </a:ext>
              </a:extLst>
            </p:cNvPr>
            <p:cNvCxnSpPr>
              <a:cxnSpLocks/>
            </p:cNvCxnSpPr>
            <p:nvPr/>
          </p:nvCxnSpPr>
          <p:spPr>
            <a:xfrm>
              <a:off x="6012747" y="3300427"/>
              <a:ext cx="0" cy="1678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68299E22-8EA4-4651-BE39-F13F2537FF44}"/>
                </a:ext>
              </a:extLst>
            </p:cNvPr>
            <p:cNvCxnSpPr>
              <a:cxnSpLocks/>
              <a:stCxn id="38" idx="2"/>
              <a:endCxn id="40" idx="0"/>
            </p:cNvCxnSpPr>
            <p:nvPr/>
          </p:nvCxnSpPr>
          <p:spPr>
            <a:xfrm>
              <a:off x="5860347" y="4054515"/>
              <a:ext cx="0" cy="1686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0642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il pagamento del saldo (Diagramma 5.1)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94A226F-0581-4617-8B5E-1FCC592B09A4}"/>
              </a:ext>
            </a:extLst>
          </p:cNvPr>
          <p:cNvGrpSpPr/>
          <p:nvPr/>
        </p:nvGrpSpPr>
        <p:grpSpPr>
          <a:xfrm>
            <a:off x="5008091" y="481946"/>
            <a:ext cx="3031722" cy="5189362"/>
            <a:chOff x="5008091" y="481946"/>
            <a:chExt cx="3031722" cy="518936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5008091" y="100572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CE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5008091" y="1218792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Comunicazione all’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della chiusura dell’intervento FEG</a:t>
              </a:r>
            </a:p>
          </p:txBody>
        </p:sp>
        <p:sp>
          <p:nvSpPr>
            <p:cNvPr id="6" name="Rectangle: Folded Corner 5">
              <a:extLst>
                <a:ext uri="{FF2B5EF4-FFF2-40B4-BE49-F238E27FC236}">
                  <a16:creationId xmlns:a16="http://schemas.microsoft.com/office/drawing/2014/main" id="{C29625B0-6016-4932-8E21-1EBACE84D762}"/>
                </a:ext>
              </a:extLst>
            </p:cNvPr>
            <p:cNvSpPr/>
            <p:nvPr/>
          </p:nvSpPr>
          <p:spPr>
            <a:xfrm>
              <a:off x="6983370" y="1218792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Comunicazione di chiusura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>
              <a:stCxn id="5" idx="3"/>
              <a:endCxn id="6" idx="1"/>
            </p:cNvCxnSpPr>
            <p:nvPr/>
          </p:nvCxnSpPr>
          <p:spPr>
            <a:xfrm>
              <a:off x="6765869" y="1480683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5008091" y="195563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5008091" y="2168701"/>
              <a:ext cx="1757778" cy="7449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Calcolo dell’importo da trasferire all’OI e richiesta alla Divisione I di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Anpal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di provvedere al pagamento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5886980" y="1742574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0336" y="481946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886980" y="915234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D596D1B-B841-416B-8B7A-0327A0DF1BE8}"/>
                </a:ext>
              </a:extLst>
            </p:cNvPr>
            <p:cNvSpPr/>
            <p:nvPr/>
          </p:nvSpPr>
          <p:spPr>
            <a:xfrm>
              <a:off x="5008091" y="4344097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D9AA4CF-51CB-4489-A64C-F563C298CFD5}"/>
                </a:ext>
              </a:extLst>
            </p:cNvPr>
            <p:cNvSpPr/>
            <p:nvPr/>
          </p:nvSpPr>
          <p:spPr>
            <a:xfrm>
              <a:off x="5008091" y="4557161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Registrazione nel SI FEG dei dati sul pagamento del saldo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E5CFCD61-058D-4F1D-9735-FFAE6F960845}"/>
                </a:ext>
              </a:extLst>
            </p:cNvPr>
            <p:cNvCxnSpPr>
              <a:cxnSpLocks/>
              <a:stCxn id="46" idx="2"/>
            </p:cNvCxnSpPr>
            <p:nvPr/>
          </p:nvCxnSpPr>
          <p:spPr>
            <a:xfrm>
              <a:off x="5886980" y="5080943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0" name="Picture 2" descr="Risultati immagini per fine png scacchi">
              <a:extLst>
                <a:ext uri="{FF2B5EF4-FFF2-40B4-BE49-F238E27FC236}">
                  <a16:creationId xmlns:a16="http://schemas.microsoft.com/office/drawing/2014/main" id="{9793FC4F-CB32-46EF-BA79-808759A335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7716" y="5294007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D286D46D-96E6-4DAE-B145-B54C86C66C8C}"/>
                </a:ext>
              </a:extLst>
            </p:cNvPr>
            <p:cNvCxnSpPr>
              <a:cxnSpLocks/>
              <a:stCxn id="41" idx="2"/>
            </p:cNvCxnSpPr>
            <p:nvPr/>
          </p:nvCxnSpPr>
          <p:spPr>
            <a:xfrm>
              <a:off x="5886980" y="4066028"/>
              <a:ext cx="0" cy="2699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056FEBF8-1C52-476A-A685-A0A607A61188}"/>
                </a:ext>
              </a:extLst>
            </p:cNvPr>
            <p:cNvCxnSpPr>
              <a:cxnSpLocks/>
            </p:cNvCxnSpPr>
            <p:nvPr/>
          </p:nvCxnSpPr>
          <p:spPr>
            <a:xfrm>
              <a:off x="6765869" y="2600819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84A1E85-933D-4F5C-A1B5-7EFFF24FAEAA}"/>
                </a:ext>
              </a:extLst>
            </p:cNvPr>
            <p:cNvSpPr/>
            <p:nvPr/>
          </p:nvSpPr>
          <p:spPr>
            <a:xfrm>
              <a:off x="5008091" y="3108030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 I </a:t>
              </a:r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Anpal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4BB5029-9FF4-49BC-A597-1D1DA3562241}"/>
                </a:ext>
              </a:extLst>
            </p:cNvPr>
            <p:cNvSpPr/>
            <p:nvPr/>
          </p:nvSpPr>
          <p:spPr>
            <a:xfrm>
              <a:off x="5008091" y="3321093"/>
              <a:ext cx="1757778" cy="7449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Trasferimento dell’importo autorizzato sul conto corrente dell’OI</a:t>
              </a: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6D2C0445-EF0B-4A1E-B334-CED3BB1D2771}"/>
                </a:ext>
              </a:extLst>
            </p:cNvPr>
            <p:cNvCxnSpPr>
              <a:cxnSpLocks/>
            </p:cNvCxnSpPr>
            <p:nvPr/>
          </p:nvCxnSpPr>
          <p:spPr>
            <a:xfrm>
              <a:off x="6765869" y="3753211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Cylinder 43">
              <a:extLst>
                <a:ext uri="{FF2B5EF4-FFF2-40B4-BE49-F238E27FC236}">
                  <a16:creationId xmlns:a16="http://schemas.microsoft.com/office/drawing/2014/main" id="{1FD1FD06-19B0-466A-9F78-64CF8F26FE60}"/>
                </a:ext>
              </a:extLst>
            </p:cNvPr>
            <p:cNvSpPr/>
            <p:nvPr/>
          </p:nvSpPr>
          <p:spPr>
            <a:xfrm>
              <a:off x="6983370" y="3321092"/>
              <a:ext cx="864346" cy="744935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Ordinativo di pagamento</a:t>
              </a: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46979DDE-4073-4E70-ABB7-6731C036EC45}"/>
                </a:ext>
              </a:extLst>
            </p:cNvPr>
            <p:cNvCxnSpPr>
              <a:cxnSpLocks/>
              <a:stCxn id="10" idx="2"/>
              <a:endCxn id="40" idx="0"/>
            </p:cNvCxnSpPr>
            <p:nvPr/>
          </p:nvCxnSpPr>
          <p:spPr>
            <a:xfrm>
              <a:off x="5886980" y="2913636"/>
              <a:ext cx="0" cy="1943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: Folded Corner 48">
              <a:extLst>
                <a:ext uri="{FF2B5EF4-FFF2-40B4-BE49-F238E27FC236}">
                  <a16:creationId xmlns:a16="http://schemas.microsoft.com/office/drawing/2014/main" id="{68CA5AD4-CACA-4265-BFAE-F28C694F7F55}"/>
                </a:ext>
              </a:extLst>
            </p:cNvPr>
            <p:cNvSpPr/>
            <p:nvPr/>
          </p:nvSpPr>
          <p:spPr>
            <a:xfrm>
              <a:off x="6983370" y="2321365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Richiesta pagamento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4018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B0FA109C-E0FA-4B3D-BB22-93774DA1DBF8}"/>
              </a:ext>
            </a:extLst>
          </p:cNvPr>
          <p:cNvSpPr/>
          <p:nvPr/>
        </p:nvSpPr>
        <p:spPr>
          <a:xfrm>
            <a:off x="0" y="0"/>
            <a:ext cx="3960819" cy="115399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Procedura per il rimborso alla CE del contributo non utilizzato </a:t>
            </a:r>
          </a:p>
          <a:p>
            <a:pPr algn="ctr"/>
            <a:r>
              <a:rPr lang="it-IT" dirty="0"/>
              <a:t>(Diagramma 5.2)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5DF8B51-3A46-4088-89DD-34D50E10E29F}"/>
              </a:ext>
            </a:extLst>
          </p:cNvPr>
          <p:cNvGrpSpPr/>
          <p:nvPr/>
        </p:nvGrpSpPr>
        <p:grpSpPr>
          <a:xfrm>
            <a:off x="4812783" y="481946"/>
            <a:ext cx="3031722" cy="5693559"/>
            <a:chOff x="4919315" y="64696"/>
            <a:chExt cx="3031722" cy="569355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3E9AC7E-36BD-4A76-98AC-8DA1D9321505}"/>
                </a:ext>
              </a:extLst>
            </p:cNvPr>
            <p:cNvSpPr/>
            <p:nvPr/>
          </p:nvSpPr>
          <p:spPr>
            <a:xfrm>
              <a:off x="4919315" y="58847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CE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9F0A3B-215E-4658-BD60-72696D31A73F}"/>
                </a:ext>
              </a:extLst>
            </p:cNvPr>
            <p:cNvSpPr/>
            <p:nvPr/>
          </p:nvSpPr>
          <p:spPr>
            <a:xfrm>
              <a:off x="4919315" y="801542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Comunicazione all’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della restituzione degli importi non spesi per la domanda FEG</a:t>
              </a:r>
            </a:p>
          </p:txBody>
        </p:sp>
        <p:sp>
          <p:nvSpPr>
            <p:cNvPr id="6" name="Rectangle: Folded Corner 5">
              <a:extLst>
                <a:ext uri="{FF2B5EF4-FFF2-40B4-BE49-F238E27FC236}">
                  <a16:creationId xmlns:a16="http://schemas.microsoft.com/office/drawing/2014/main" id="{C29625B0-6016-4932-8E21-1EBACE84D762}"/>
                </a:ext>
              </a:extLst>
            </p:cNvPr>
            <p:cNvSpPr/>
            <p:nvPr/>
          </p:nvSpPr>
          <p:spPr>
            <a:xfrm>
              <a:off x="6894594" y="801542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Nota di addebito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BBAFB6C-C913-4EDD-A280-3C9689D1BDF7}"/>
                </a:ext>
              </a:extLst>
            </p:cNvPr>
            <p:cNvCxnSpPr>
              <a:stCxn id="5" idx="3"/>
              <a:endCxn id="6" idx="1"/>
            </p:cNvCxnSpPr>
            <p:nvPr/>
          </p:nvCxnSpPr>
          <p:spPr>
            <a:xfrm>
              <a:off x="6677093" y="1063433"/>
              <a:ext cx="2175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B37CE24-5F82-4B41-A3ED-AA26D0B0FB8F}"/>
                </a:ext>
              </a:extLst>
            </p:cNvPr>
            <p:cNvSpPr/>
            <p:nvPr/>
          </p:nvSpPr>
          <p:spPr>
            <a:xfrm>
              <a:off x="4919315" y="1538388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97AC4DA-6F7D-4D65-8388-4FEE4309DE93}"/>
                </a:ext>
              </a:extLst>
            </p:cNvPr>
            <p:cNvSpPr/>
            <p:nvPr/>
          </p:nvSpPr>
          <p:spPr>
            <a:xfrm>
              <a:off x="4919315" y="1751452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Verifiche degli importi e informativa a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AdC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it-IT" sz="8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AdA</a:t>
              </a:r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OI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C58A143-8F22-4B77-B549-CBD678BF4A92}"/>
                </a:ext>
              </a:extLst>
            </p:cNvPr>
            <p:cNvCxnSpPr>
              <a:cxnSpLocks/>
              <a:stCxn id="5" idx="2"/>
              <a:endCxn id="9" idx="0"/>
            </p:cNvCxnSpPr>
            <p:nvPr/>
          </p:nvCxnSpPr>
          <p:spPr>
            <a:xfrm>
              <a:off x="5798204" y="1325324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86275A4-69DE-4464-9956-ECC70AEF63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1560" y="64696"/>
              <a:ext cx="433288" cy="433288"/>
            </a:xfrm>
            <a:prstGeom prst="rect">
              <a:avLst/>
            </a:prstGeom>
          </p:spPr>
        </p:pic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A54E53A-8182-451E-A6C8-518B294B4378}"/>
                </a:ext>
              </a:extLst>
            </p:cNvPr>
            <p:cNvCxnSpPr>
              <a:cxnSpLocks/>
              <a:stCxn id="33" idx="2"/>
              <a:endCxn id="4" idx="0"/>
            </p:cNvCxnSpPr>
            <p:nvPr/>
          </p:nvCxnSpPr>
          <p:spPr>
            <a:xfrm>
              <a:off x="5798204" y="497984"/>
              <a:ext cx="0" cy="904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C23A999-20A6-40ED-8FA9-252E2A34DC89}"/>
                </a:ext>
              </a:extLst>
            </p:cNvPr>
            <p:cNvSpPr/>
            <p:nvPr/>
          </p:nvSpPr>
          <p:spPr>
            <a:xfrm>
              <a:off x="4920994" y="2516755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6CC8468-AAA0-4C60-B7DE-542F3CBE1F37}"/>
                </a:ext>
              </a:extLst>
            </p:cNvPr>
            <p:cNvSpPr/>
            <p:nvPr/>
          </p:nvSpPr>
          <p:spPr>
            <a:xfrm>
              <a:off x="4920994" y="2729819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Autorizzazione al pagamento sul sistema IGRUE NSF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FA57B63-7FAC-4BC2-BE6C-D2A0E8E21EB1}"/>
                </a:ext>
              </a:extLst>
            </p:cNvPr>
            <p:cNvCxnSpPr>
              <a:cxnSpLocks/>
              <a:stCxn id="31" idx="2"/>
            </p:cNvCxnSpPr>
            <p:nvPr/>
          </p:nvCxnSpPr>
          <p:spPr>
            <a:xfrm>
              <a:off x="5799883" y="3253601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C019993-0C7B-4526-9CC6-D77E7A3F6C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77093" y="2991710"/>
              <a:ext cx="21582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D286D46D-96E6-4DAE-B145-B54C86C66C8C}"/>
                </a:ext>
              </a:extLst>
            </p:cNvPr>
            <p:cNvCxnSpPr>
              <a:cxnSpLocks/>
              <a:stCxn id="10" idx="2"/>
              <a:endCxn id="30" idx="0"/>
            </p:cNvCxnSpPr>
            <p:nvPr/>
          </p:nvCxnSpPr>
          <p:spPr>
            <a:xfrm>
              <a:off x="5798204" y="2275234"/>
              <a:ext cx="1679" cy="2415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056FEBF8-1C52-476A-A685-A0A607A61188}"/>
                </a:ext>
              </a:extLst>
            </p:cNvPr>
            <p:cNvCxnSpPr>
              <a:cxnSpLocks/>
              <a:stCxn id="10" idx="3"/>
              <a:endCxn id="24" idx="1"/>
            </p:cNvCxnSpPr>
            <p:nvPr/>
          </p:nvCxnSpPr>
          <p:spPr>
            <a:xfrm flipV="1">
              <a:off x="6677093" y="2013342"/>
              <a:ext cx="21750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: Folded Corner 23">
              <a:extLst>
                <a:ext uri="{FF2B5EF4-FFF2-40B4-BE49-F238E27FC236}">
                  <a16:creationId xmlns:a16="http://schemas.microsoft.com/office/drawing/2014/main" id="{68B791B8-5327-4998-9DB1-65DBF049E659}"/>
                </a:ext>
              </a:extLst>
            </p:cNvPr>
            <p:cNvSpPr/>
            <p:nvPr/>
          </p:nvSpPr>
          <p:spPr>
            <a:xfrm>
              <a:off x="6894594" y="1751451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Richiesta di restituzione all’OI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7FFEE75D-8AF1-4812-9278-7C7FBFE02A76}"/>
                </a:ext>
              </a:extLst>
            </p:cNvPr>
            <p:cNvCxnSpPr>
              <a:cxnSpLocks/>
            </p:cNvCxnSpPr>
            <p:nvPr/>
          </p:nvCxnSpPr>
          <p:spPr>
            <a:xfrm>
              <a:off x="5798204" y="4209889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4AA1892-D2B3-4D2D-B74B-D1E7956B89A9}"/>
                </a:ext>
              </a:extLst>
            </p:cNvPr>
            <p:cNvSpPr/>
            <p:nvPr/>
          </p:nvSpPr>
          <p:spPr>
            <a:xfrm>
              <a:off x="4919315" y="4431044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AdG</a:t>
              </a:r>
              <a:endParaRPr lang="it-IT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391ED1B-AA19-4F88-85E3-681A6DFA6A6A}"/>
                </a:ext>
              </a:extLst>
            </p:cNvPr>
            <p:cNvSpPr/>
            <p:nvPr/>
          </p:nvSpPr>
          <p:spPr>
            <a:xfrm>
              <a:off x="4919315" y="4644108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Registrazione nel SI FEG dei dati sul pagamento del saldo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CE7516B-3C0C-4445-A357-E022ABA79D54}"/>
                </a:ext>
              </a:extLst>
            </p:cNvPr>
            <p:cNvCxnSpPr>
              <a:cxnSpLocks/>
              <a:stCxn id="40" idx="2"/>
            </p:cNvCxnSpPr>
            <p:nvPr/>
          </p:nvCxnSpPr>
          <p:spPr>
            <a:xfrm>
              <a:off x="5798204" y="5167890"/>
              <a:ext cx="0" cy="213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3" name="Picture 2" descr="Risultati immagini per fine png scacchi">
              <a:extLst>
                <a:ext uri="{FF2B5EF4-FFF2-40B4-BE49-F238E27FC236}">
                  <a16:creationId xmlns:a16="http://schemas.microsoft.com/office/drawing/2014/main" id="{E17947F8-5EBF-4321-9BEC-C7FF891CB8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8940" y="5380954"/>
              <a:ext cx="538527" cy="377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F45C5FA-B5AA-4BE6-AD94-D4E93BBFBA25}"/>
                </a:ext>
              </a:extLst>
            </p:cNvPr>
            <p:cNvSpPr/>
            <p:nvPr/>
          </p:nvSpPr>
          <p:spPr>
            <a:xfrm>
              <a:off x="4919315" y="3469855"/>
              <a:ext cx="1757778" cy="213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Div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 I </a:t>
              </a:r>
              <a:r>
                <a:rPr lang="it-IT" sz="1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Anpal</a:t>
              </a:r>
              <a:r>
                <a:rPr lang="it-IT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612B89A-035C-4843-A675-E46603396261}"/>
                </a:ext>
              </a:extLst>
            </p:cNvPr>
            <p:cNvSpPr/>
            <p:nvPr/>
          </p:nvSpPr>
          <p:spPr>
            <a:xfrm>
              <a:off x="4919315" y="3682919"/>
              <a:ext cx="1757778" cy="5237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Predisposizione ordinativo di pagamento sul sistema IGRUE NSF per la CE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5125D95-2DAE-4B4A-9E72-872E47D2184E}"/>
                </a:ext>
              </a:extLst>
            </p:cNvPr>
            <p:cNvCxnSpPr>
              <a:cxnSpLocks/>
              <a:stCxn id="44" idx="3"/>
              <a:endCxn id="48" idx="2"/>
            </p:cNvCxnSpPr>
            <p:nvPr/>
          </p:nvCxnSpPr>
          <p:spPr>
            <a:xfrm flipV="1">
              <a:off x="6677093" y="3842322"/>
              <a:ext cx="21582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Cylinder 47">
              <a:extLst>
                <a:ext uri="{FF2B5EF4-FFF2-40B4-BE49-F238E27FC236}">
                  <a16:creationId xmlns:a16="http://schemas.microsoft.com/office/drawing/2014/main" id="{11D6B6FF-4B4B-4C8B-BD0D-A78B7E23786E}"/>
                </a:ext>
              </a:extLst>
            </p:cNvPr>
            <p:cNvSpPr/>
            <p:nvPr/>
          </p:nvSpPr>
          <p:spPr>
            <a:xfrm>
              <a:off x="6892915" y="3469855"/>
              <a:ext cx="864346" cy="744935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Ordinativo di pagamento</a:t>
              </a:r>
            </a:p>
          </p:txBody>
        </p:sp>
        <p:sp>
          <p:nvSpPr>
            <p:cNvPr id="49" name="Rectangle: Folded Corner 48">
              <a:extLst>
                <a:ext uri="{FF2B5EF4-FFF2-40B4-BE49-F238E27FC236}">
                  <a16:creationId xmlns:a16="http://schemas.microsoft.com/office/drawing/2014/main" id="{BF21BFBA-D594-4740-8C30-9BA8CE1DA4FC}"/>
                </a:ext>
              </a:extLst>
            </p:cNvPr>
            <p:cNvSpPr/>
            <p:nvPr/>
          </p:nvSpPr>
          <p:spPr>
            <a:xfrm>
              <a:off x="6894594" y="2729819"/>
              <a:ext cx="1056443" cy="523782"/>
            </a:xfrm>
            <a:prstGeom prst="foldedCorner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Email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3853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3175</TotalTime>
  <Words>1999</Words>
  <Application>Microsoft Office PowerPoint</Application>
  <PresentationFormat>Widescreen</PresentationFormat>
  <Paragraphs>449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Eleonora Passeri</dc:creator>
  <cp:lastModifiedBy>Eleonora Passeri</cp:lastModifiedBy>
  <cp:revision>85</cp:revision>
  <dcterms:created xsi:type="dcterms:W3CDTF">2018-12-11T18:14:03Z</dcterms:created>
  <dcterms:modified xsi:type="dcterms:W3CDTF">2020-04-29T17:24:34Z</dcterms:modified>
</cp:coreProperties>
</file>